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0"/>
  </p:notesMasterIdLst>
  <p:sldIdLst>
    <p:sldId id="276" r:id="rId2"/>
    <p:sldId id="277" r:id="rId3"/>
    <p:sldId id="319" r:id="rId4"/>
    <p:sldId id="286" r:id="rId5"/>
    <p:sldId id="287" r:id="rId6"/>
    <p:sldId id="279" r:id="rId7"/>
    <p:sldId id="282" r:id="rId8"/>
    <p:sldId id="281" r:id="rId9"/>
    <p:sldId id="283" r:id="rId10"/>
    <p:sldId id="302" r:id="rId11"/>
    <p:sldId id="285" r:id="rId12"/>
    <p:sldId id="288" r:id="rId13"/>
    <p:sldId id="291" r:id="rId14"/>
    <p:sldId id="292" r:id="rId15"/>
    <p:sldId id="303" r:id="rId16"/>
    <p:sldId id="295" r:id="rId17"/>
    <p:sldId id="304" r:id="rId18"/>
    <p:sldId id="300" r:id="rId19"/>
    <p:sldId id="306" r:id="rId20"/>
    <p:sldId id="298" r:id="rId21"/>
    <p:sldId id="322" r:id="rId22"/>
    <p:sldId id="308" r:id="rId23"/>
    <p:sldId id="318" r:id="rId24"/>
    <p:sldId id="312" r:id="rId25"/>
    <p:sldId id="321" r:id="rId26"/>
    <p:sldId id="317" r:id="rId27"/>
    <p:sldId id="314" r:id="rId28"/>
    <p:sldId id="315" r:id="rId2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21C"/>
    <a:srgbClr val="002E14"/>
    <a:srgbClr val="001007"/>
    <a:srgbClr val="005C2A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0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AE9D-BFD7-4B16-9394-AC81F831FC4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35B95-59ED-4DD1-A23B-D0AEBBEDCF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331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35B95-59ED-4DD1-A23B-D0AEBBEDCF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648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6697-26CE-4728-9C7B-010373901AAF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86D8-3C74-466D-B1E8-FF1E75CA4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853066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EA30F-B18A-44C4-A9C2-75268CE02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D4A5-43D0-4015-8366-E2D3FD2AD332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6BB4-27E1-4F08-99B9-BBB566960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6697-26CE-4728-9C7B-010373901AAF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C86D8-3C74-466D-B1E8-FF1E75CA4A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2" y="0"/>
            <a:ext cx="9130748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219200" y="133350"/>
            <a:ext cx="6858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lnSpc>
                <a:spcPct val="150000"/>
              </a:lnSpc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SỞ GIÁO DỤC VÀ ĐÀO TẠO TỈNH HƯNG YÊN</a:t>
            </a:r>
          </a:p>
          <a:p>
            <a:pPr algn="ctr" eaLnBrk="0" hangingPunct="0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 NGHIỆP VỤ BỘ MÔN HÓA HỌC</a:t>
            </a:r>
          </a:p>
          <a:p>
            <a:pPr algn="ctr" eaLnBrk="0" hangingPunct="0"/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------------o0o-----------</a:t>
            </a: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762000" y="1581150"/>
            <a:ext cx="76225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MÔN HÓA HỌC 9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37. ETILEN</a:t>
            </a:r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066800" y="3867150"/>
            <a:ext cx="6858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25400" dir="54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 viên: Nguyễn Thị Dung</a:t>
            </a:r>
            <a:endParaRPr lang="en-US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000" b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THCS Bảo Khê  – Thành Phố Hưng Yên</a:t>
            </a:r>
            <a:endParaRPr lang="en-US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84876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6535" y="133350"/>
            <a:ext cx="8834432" cy="48744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24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37. ETILEN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762000" y="1657350"/>
            <a:ext cx="350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 thức cấu tạo:</a:t>
            </a:r>
          </a:p>
        </p:txBody>
      </p:sp>
      <p:sp>
        <p:nvSpPr>
          <p:cNvPr id="5" name="Text Box 26"/>
          <p:cNvSpPr txBox="1">
            <a:spLocks noChangeArrowheads="1"/>
          </p:cNvSpPr>
          <p:nvPr/>
        </p:nvSpPr>
        <p:spPr bwMode="auto">
          <a:xfrm>
            <a:off x="157168" y="1181040"/>
            <a:ext cx="4033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II. Cấu tạo phân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tử.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152400" y="742950"/>
            <a:ext cx="396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04800" y="1657350"/>
            <a:ext cx="220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04800" y="2952750"/>
            <a:ext cx="114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Rectangle 38"/>
          <p:cNvSpPr>
            <a:spLocks noChangeArrowheads="1"/>
          </p:cNvSpPr>
          <p:nvPr/>
        </p:nvSpPr>
        <p:spPr bwMode="auto">
          <a:xfrm>
            <a:off x="3408809" y="2221872"/>
            <a:ext cx="1715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4266719" y="2211157"/>
            <a:ext cx="1715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" name="Line 41"/>
          <p:cNvSpPr>
            <a:spLocks noChangeShapeType="1"/>
          </p:cNvSpPr>
          <p:nvPr/>
        </p:nvSpPr>
        <p:spPr bwMode="auto">
          <a:xfrm flipV="1">
            <a:off x="3733319" y="2325454"/>
            <a:ext cx="381000" cy="0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42"/>
          <p:cNvSpPr>
            <a:spLocks noChangeShapeType="1"/>
          </p:cNvSpPr>
          <p:nvPr/>
        </p:nvSpPr>
        <p:spPr bwMode="auto">
          <a:xfrm flipV="1">
            <a:off x="3733319" y="2439754"/>
            <a:ext cx="381000" cy="0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3"/>
          <p:cNvSpPr>
            <a:spLocks noChangeArrowheads="1"/>
          </p:cNvSpPr>
          <p:nvPr/>
        </p:nvSpPr>
        <p:spPr bwMode="auto">
          <a:xfrm>
            <a:off x="4964921" y="2524786"/>
            <a:ext cx="1859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4" name="Line 44"/>
          <p:cNvSpPr>
            <a:spLocks noChangeShapeType="1"/>
          </p:cNvSpPr>
          <p:nvPr/>
        </p:nvSpPr>
        <p:spPr bwMode="auto">
          <a:xfrm>
            <a:off x="4507721" y="2499288"/>
            <a:ext cx="381000" cy="169069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2667000" y="2554057"/>
            <a:ext cx="1859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6" name="Line 46"/>
          <p:cNvSpPr>
            <a:spLocks noChangeShapeType="1"/>
          </p:cNvSpPr>
          <p:nvPr/>
        </p:nvSpPr>
        <p:spPr bwMode="auto">
          <a:xfrm flipH="1">
            <a:off x="2907521" y="2499288"/>
            <a:ext cx="381000" cy="169069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>
            <a:off x="2983721" y="2039704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AutoShape 49"/>
          <p:cNvSpPr>
            <a:spLocks noChangeAspect="1" noChangeArrowheads="1" noTextEdit="1"/>
          </p:cNvSpPr>
          <p:nvPr/>
        </p:nvSpPr>
        <p:spPr bwMode="auto">
          <a:xfrm>
            <a:off x="2745601" y="3011256"/>
            <a:ext cx="2270125" cy="28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3"/>
          <p:cNvSpPr>
            <a:spLocks noChangeArrowheads="1"/>
          </p:cNvSpPr>
          <p:nvPr/>
        </p:nvSpPr>
        <p:spPr bwMode="auto">
          <a:xfrm>
            <a:off x="4114800" y="3008875"/>
            <a:ext cx="1715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" name="Rectangle 58"/>
          <p:cNvSpPr>
            <a:spLocks noChangeArrowheads="1"/>
          </p:cNvSpPr>
          <p:nvPr/>
        </p:nvSpPr>
        <p:spPr bwMode="auto">
          <a:xfrm>
            <a:off x="3513801" y="3136272"/>
            <a:ext cx="524800" cy="4571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auto">
          <a:xfrm>
            <a:off x="3505201" y="3229638"/>
            <a:ext cx="533400" cy="4571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auto">
          <a:xfrm>
            <a:off x="4321835" y="3005304"/>
            <a:ext cx="280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62"/>
          <p:cNvSpPr>
            <a:spLocks noChangeShapeType="1"/>
          </p:cNvSpPr>
          <p:nvPr/>
        </p:nvSpPr>
        <p:spPr bwMode="auto">
          <a:xfrm flipH="1">
            <a:off x="4507721" y="2096854"/>
            <a:ext cx="30480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63"/>
          <p:cNvSpPr>
            <a:spLocks noChangeArrowheads="1"/>
          </p:cNvSpPr>
          <p:nvPr/>
        </p:nvSpPr>
        <p:spPr bwMode="auto">
          <a:xfrm>
            <a:off x="4899835" y="1845634"/>
            <a:ext cx="1859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6" name="Rectangle 64"/>
          <p:cNvSpPr>
            <a:spLocks noChangeArrowheads="1"/>
          </p:cNvSpPr>
          <p:nvPr/>
        </p:nvSpPr>
        <p:spPr bwMode="auto">
          <a:xfrm>
            <a:off x="2741431" y="1809750"/>
            <a:ext cx="1859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7" name="Rectangle 65"/>
          <p:cNvSpPr>
            <a:spLocks noChangeArrowheads="1"/>
          </p:cNvSpPr>
          <p:nvPr/>
        </p:nvSpPr>
        <p:spPr bwMode="auto">
          <a:xfrm>
            <a:off x="2985739" y="3016018"/>
            <a:ext cx="1715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8" name="Rectangle 66"/>
          <p:cNvSpPr>
            <a:spLocks noChangeArrowheads="1"/>
          </p:cNvSpPr>
          <p:nvPr/>
        </p:nvSpPr>
        <p:spPr bwMode="auto">
          <a:xfrm>
            <a:off x="3192775" y="3012447"/>
            <a:ext cx="280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0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52400" y="3486150"/>
            <a:ext cx="8991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đôi có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bền. Liên kết này dễ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1" grpId="0" animBg="1"/>
      <p:bldP spid="22" grpId="0" animBg="1"/>
      <p:bldP spid="23" grpId="0"/>
      <p:bldP spid="24" grpId="0" animBg="1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304800" y="205085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en-US" sz="24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3475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="" xmlns:p14="http://schemas.microsoft.com/office/powerpoint/2010/main" val="3543662497"/>
              </p:ext>
            </p:extLst>
          </p:nvPr>
        </p:nvGraphicFramePr>
        <p:xfrm>
          <a:off x="457200" y="1276351"/>
          <a:ext cx="8229600" cy="293727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78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en-US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8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Giống nhau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8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Khác nhau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3352800" y="2419351"/>
            <a:ext cx="495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C – H )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494" name="Text Box 22"/>
          <p:cNvSpPr txBox="1">
            <a:spLocks noChangeArrowheads="1"/>
          </p:cNvSpPr>
          <p:nvPr/>
        </p:nvSpPr>
        <p:spPr bwMode="auto">
          <a:xfrm>
            <a:off x="5943600" y="3219449"/>
            <a:ext cx="25146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C = C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utoUpdateAnimBg="0"/>
      <p:bldP spid="23349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>
          <a:xfrm>
            <a:off x="3030538" y="205978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dk1"/>
                </a:solidFill>
                <a:latin typeface="Calibri" pitchFamily="34" charset="0"/>
                <a:sym typeface="VNI-Times" pitchFamily="2" charset="0"/>
              </a:defRPr>
            </a:lvl1pPr>
          </a:lstStyle>
          <a:p>
            <a:pPr lvl="0" eaLnBrk="1" latinLnBrk="1" hangingPunct="1"/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37. ETILEN </a:t>
            </a:r>
            <a:endParaRPr lang="en-US" altLang="en-US" sz="1800" b="1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3145739" name="Straight Connector 3145738"/>
          <p:cNvCxnSpPr>
            <a:cxnSpLocks/>
          </p:cNvCxnSpPr>
          <p:nvPr/>
        </p:nvCxnSpPr>
        <p:spPr>
          <a:xfrm rot="16200000" flipH="1">
            <a:off x="2585838" y="2824757"/>
            <a:ext cx="4261247" cy="38100"/>
          </a:xfrm>
          <a:prstGeom prst="line">
            <a:avLst/>
          </a:prstGeom>
          <a:noFill/>
          <a:ln w="9525" cap="flat" cmpd="sng">
            <a:solidFill>
              <a:srgbClr val="F07C03">
                <a:alpha val="100000"/>
              </a:srgbClr>
            </a:solidFill>
            <a:prstDash val="solid"/>
            <a:round/>
          </a:ln>
        </p:spPr>
      </p:cxnSp>
      <p:sp>
        <p:nvSpPr>
          <p:cNvPr id="1048652" name="TextBox 1048651"/>
          <p:cNvSpPr txBox="1"/>
          <p:nvPr/>
        </p:nvSpPr>
        <p:spPr>
          <a:xfrm>
            <a:off x="303062" y="1067990"/>
            <a:ext cx="3049737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II. CẤU TẠO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PHÂN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TỬ.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53" name="TextBox 1048652"/>
          <p:cNvSpPr txBox="1"/>
          <p:nvPr/>
        </p:nvSpPr>
        <p:spPr>
          <a:xfrm>
            <a:off x="304800" y="742950"/>
            <a:ext cx="2900362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VẬT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LÍ.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54" name="TextBox 1048653"/>
          <p:cNvSpPr txBox="1"/>
          <p:nvPr/>
        </p:nvSpPr>
        <p:spPr>
          <a:xfrm>
            <a:off x="186068" y="1714440"/>
            <a:ext cx="3058782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ctr" eaLnBrk="1" latinLnBrk="1" hangingPunct="1"/>
            <a:r>
              <a:rPr lang="en-US" altLang="en-US" sz="2000" b="1" dirty="0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1. </a:t>
            </a:r>
            <a:r>
              <a:rPr lang="en-US" altLang="en-US" sz="2000" b="1" dirty="0" err="1" smtClean="0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Etilen</a:t>
            </a:r>
            <a:r>
              <a:rPr lang="en-US" altLang="en-US" sz="2000" b="1" dirty="0" smtClean="0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có</a:t>
            </a:r>
            <a:r>
              <a:rPr lang="en-US" altLang="en-US" sz="2000" b="1" dirty="0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cháy</a:t>
            </a:r>
            <a:r>
              <a:rPr lang="en-US" altLang="en-US" sz="2000" b="1" dirty="0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không</a:t>
            </a:r>
            <a:r>
              <a:rPr lang="en-US" altLang="en-US" sz="2000" b="1" dirty="0">
                <a:solidFill>
                  <a:srgbClr val="FFFF66"/>
                </a:solidFill>
                <a:latin typeface="Times New Roman" pitchFamily="18" charset="0"/>
                <a:ea typeface="Times New Roman" pitchFamily="18" charset="0"/>
              </a:rPr>
              <a:t>?</a:t>
            </a:r>
          </a:p>
        </p:txBody>
      </p:sp>
      <p:sp>
        <p:nvSpPr>
          <p:cNvPr id="1048655" name="TextBox 1048654"/>
          <p:cNvSpPr txBox="1"/>
          <p:nvPr/>
        </p:nvSpPr>
        <p:spPr>
          <a:xfrm>
            <a:off x="306718" y="1409640"/>
            <a:ext cx="3613150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HÓA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HỌC.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4" grpId="0"/>
      <p:bldP spid="10486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048663"/>
          <p:cNvSpPr>
            <a:spLocks noGrp="1"/>
          </p:cNvSpPr>
          <p:nvPr>
            <p:ph type="title"/>
          </p:nvPr>
        </p:nvSpPr>
        <p:spPr>
          <a:xfrm>
            <a:off x="3030538" y="133350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dk1"/>
                </a:solidFill>
                <a:latin typeface="Calibri" pitchFamily="34" charset="0"/>
                <a:sym typeface="VNI-Times" pitchFamily="2" charset="0"/>
              </a:defRPr>
            </a:lvl1pPr>
          </a:lstStyle>
          <a:p>
            <a:pPr lvl="0" eaLnBrk="1" latinLnBrk="1" hangingPunct="1"/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37: ETILEN </a:t>
            </a:r>
            <a:endParaRPr lang="en-US" altLang="en-US" sz="1800" b="1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3145741" name="Straight Connector 3145740"/>
          <p:cNvCxnSpPr>
            <a:cxnSpLocks/>
          </p:cNvCxnSpPr>
          <p:nvPr/>
        </p:nvCxnSpPr>
        <p:spPr>
          <a:xfrm rot="16200000" flipH="1">
            <a:off x="2695576" y="2844803"/>
            <a:ext cx="4262438" cy="39687"/>
          </a:xfrm>
          <a:prstGeom prst="line">
            <a:avLst/>
          </a:prstGeom>
          <a:noFill/>
          <a:ln w="9525" cap="flat" cmpd="sng">
            <a:solidFill>
              <a:srgbClr val="F07C03">
                <a:alpha val="100000"/>
              </a:srgbClr>
            </a:solidFill>
            <a:prstDash val="solid"/>
            <a:round/>
          </a:ln>
        </p:spPr>
      </p:cxnSp>
      <p:sp>
        <p:nvSpPr>
          <p:cNvPr id="1048665" name="TextBox 1048664"/>
          <p:cNvSpPr txBox="1"/>
          <p:nvPr/>
        </p:nvSpPr>
        <p:spPr>
          <a:xfrm>
            <a:off x="292430" y="839390"/>
            <a:ext cx="3060370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II. CẤU TẠO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PHÂN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TỬ.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66" name="TextBox 1048665"/>
          <p:cNvSpPr txBox="1"/>
          <p:nvPr/>
        </p:nvSpPr>
        <p:spPr>
          <a:xfrm>
            <a:off x="304800" y="539353"/>
            <a:ext cx="2900362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VẬT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LÍ.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67" name="TextBox 1048666"/>
          <p:cNvSpPr txBox="1"/>
          <p:nvPr/>
        </p:nvSpPr>
        <p:spPr>
          <a:xfrm>
            <a:off x="142097" y="1485840"/>
            <a:ext cx="3097212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ctr" eaLnBrk="1" latin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1.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Etilen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có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cháy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không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?</a:t>
            </a:r>
          </a:p>
        </p:txBody>
      </p:sp>
      <p:sp>
        <p:nvSpPr>
          <p:cNvPr id="1048668" name="TextBox 1048667"/>
          <p:cNvSpPr txBox="1"/>
          <p:nvPr/>
        </p:nvSpPr>
        <p:spPr>
          <a:xfrm>
            <a:off x="296085" y="1151169"/>
            <a:ext cx="3613150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HÓA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HỌC.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69" name="TextBox 1048668"/>
          <p:cNvSpPr txBox="1"/>
          <p:nvPr/>
        </p:nvSpPr>
        <p:spPr>
          <a:xfrm>
            <a:off x="152400" y="1885950"/>
            <a:ext cx="4648200" cy="86177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just" eaLnBrk="1" latinLnBrk="1" hangingPunct="1">
              <a:lnSpc>
                <a:spcPct val="125000"/>
              </a:lnSpc>
              <a:buFontTx/>
              <a:buChar char="-"/>
            </a:pP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Tương tự metan</a:t>
            </a:r>
            <a:r>
              <a:rPr lang="en-US" altLang="en-US" sz="2000" b="1" i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, </a:t>
            </a: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etilen </a:t>
            </a:r>
            <a:r>
              <a:rPr lang="en-US" altLang="en-US" sz="200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cháy</a:t>
            </a:r>
            <a:r>
              <a:rPr lang="en-US" altLang="en-US" sz="200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tạo ra</a:t>
            </a:r>
          </a:p>
          <a:p>
            <a:pPr lvl="0" algn="just" eaLnBrk="1" latinLnBrk="1" hangingPunct="1">
              <a:lnSpc>
                <a:spcPct val="125000"/>
              </a:lnSpc>
            </a:pP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khí cacbonic, hơi nước và tỏa nhiều nhiệt.</a:t>
            </a:r>
            <a:endParaRPr lang="en-US" altLang="en-US" sz="2000" dirty="0">
              <a:solidFill>
                <a:schemeClr val="lt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grpSp>
        <p:nvGrpSpPr>
          <p:cNvPr id="2" name="Group 76"/>
          <p:cNvGrpSpPr/>
          <p:nvPr/>
        </p:nvGrpSpPr>
        <p:grpSpPr>
          <a:xfrm>
            <a:off x="242888" y="2647951"/>
            <a:ext cx="4557712" cy="861774"/>
            <a:chOff x="339789" y="3362459"/>
            <a:chExt cx="4557356" cy="1148714"/>
          </a:xfrm>
        </p:grpSpPr>
        <p:sp>
          <p:nvSpPr>
            <p:cNvPr id="1048670" name="TextBox 1048669"/>
            <p:cNvSpPr txBox="1"/>
            <p:nvPr/>
          </p:nvSpPr>
          <p:spPr>
            <a:xfrm>
              <a:off x="339789" y="3362459"/>
              <a:ext cx="4557356" cy="1148714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125000"/>
                </a:lnSpc>
                <a:buFontTx/>
                <a:buChar char="-"/>
              </a:pPr>
              <a:r>
                <a:rPr lang="en-US" altLang="en-US" sz="2000" b="1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PTHH: </a:t>
              </a:r>
            </a:p>
            <a:p>
              <a:pPr lvl="0" eaLnBrk="1" latinLnBrk="1" hangingPunct="1">
                <a:lnSpc>
                  <a:spcPct val="125000"/>
                </a:lnSpc>
              </a:pPr>
              <a:r>
                <a:rPr lang="en-US" altLang="en-US" sz="2000" b="1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	</a:t>
              </a:r>
              <a:r>
                <a:rPr lang="en-US" altLang="en-US" sz="20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C</a:t>
              </a:r>
              <a:r>
                <a:rPr lang="en-US" altLang="en-US" sz="20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20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H</a:t>
              </a:r>
              <a:r>
                <a:rPr lang="en-US" altLang="en-US" sz="20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4</a:t>
              </a:r>
              <a:r>
                <a:rPr lang="en-US" altLang="en-US" sz="20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+ 3O</a:t>
              </a:r>
              <a:r>
                <a:rPr lang="en-US" altLang="en-US" sz="20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20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</a:t>
              </a:r>
              <a:r>
                <a:rPr lang="en-US" altLang="en-US" sz="2000" b="1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→ </a:t>
              </a:r>
              <a:r>
                <a:rPr lang="en-US" altLang="en-US" sz="20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2CO</a:t>
              </a:r>
              <a:r>
                <a:rPr lang="en-US" altLang="en-US" sz="20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20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</a:t>
              </a:r>
              <a:r>
                <a:rPr lang="en-US" altLang="en-US" sz="2000" b="1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+ 2H</a:t>
              </a:r>
              <a:r>
                <a:rPr lang="en-US" altLang="en-US" sz="2000" b="1" baseline="-25000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2000" b="1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O</a:t>
              </a:r>
            </a:p>
          </p:txBody>
        </p:sp>
        <p:sp>
          <p:nvSpPr>
            <p:cNvPr id="1048671" name="TextBox 1048670"/>
            <p:cNvSpPr txBox="1"/>
            <p:nvPr/>
          </p:nvSpPr>
          <p:spPr>
            <a:xfrm>
              <a:off x="2618513" y="3784298"/>
              <a:ext cx="498763" cy="492306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/>
              <a:r>
                <a:rPr lang="en-US" altLang="en-US" sz="1800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t</a:t>
              </a:r>
              <a:r>
                <a:rPr lang="en-US" altLang="en-US" sz="1800" baseline="30000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048709"/>
          <p:cNvSpPr>
            <a:spLocks noGrp="1"/>
          </p:cNvSpPr>
          <p:nvPr>
            <p:ph type="title"/>
          </p:nvPr>
        </p:nvSpPr>
        <p:spPr>
          <a:xfrm>
            <a:off x="3030538" y="225028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/>
          </a:bodyPr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dk1"/>
                </a:solidFill>
                <a:latin typeface="Calibri" pitchFamily="34" charset="0"/>
                <a:sym typeface="VNI-Times" pitchFamily="2" charset="0"/>
              </a:defRPr>
            </a:lvl1pPr>
          </a:lstStyle>
          <a:p>
            <a:pPr lvl="0" eaLnBrk="1" latin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37. ETILEN </a:t>
            </a:r>
            <a:endParaRPr lang="en-US" altLang="en-US" sz="1400" b="1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3145743" name="Straight Connector 3145742"/>
          <p:cNvCxnSpPr>
            <a:cxnSpLocks/>
          </p:cNvCxnSpPr>
          <p:nvPr/>
        </p:nvCxnSpPr>
        <p:spPr>
          <a:xfrm rot="16200000" flipH="1">
            <a:off x="2536825" y="2844803"/>
            <a:ext cx="4262438" cy="39687"/>
          </a:xfrm>
          <a:prstGeom prst="line">
            <a:avLst/>
          </a:prstGeom>
          <a:noFill/>
          <a:ln w="9525" cap="flat" cmpd="sng">
            <a:solidFill>
              <a:srgbClr val="F07C03">
                <a:alpha val="100000"/>
              </a:srgbClr>
            </a:solidFill>
            <a:prstDash val="solid"/>
            <a:round/>
          </a:ln>
        </p:spPr>
      </p:cxnSp>
      <p:sp>
        <p:nvSpPr>
          <p:cNvPr id="1048711" name="TextBox 1048710"/>
          <p:cNvSpPr txBox="1"/>
          <p:nvPr/>
        </p:nvSpPr>
        <p:spPr>
          <a:xfrm>
            <a:off x="334962" y="1200150"/>
            <a:ext cx="3094038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II. CẤU TẠO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PHÂN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TỬ.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2" name="TextBox 1048711"/>
          <p:cNvSpPr txBox="1"/>
          <p:nvPr/>
        </p:nvSpPr>
        <p:spPr>
          <a:xfrm>
            <a:off x="338947" y="800040"/>
            <a:ext cx="2900362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VẬT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LÍ.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3" name="TextBox 1048712"/>
          <p:cNvSpPr txBox="1"/>
          <p:nvPr/>
        </p:nvSpPr>
        <p:spPr>
          <a:xfrm>
            <a:off x="195262" y="1973818"/>
            <a:ext cx="2852738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ctr" eaLnBrk="1" latinLnBrk="1" hangingPunct="1"/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1. </a:t>
            </a:r>
            <a:r>
              <a:rPr lang="en-US" altLang="en-US" sz="18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Etilen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có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cháy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không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?</a:t>
            </a:r>
          </a:p>
        </p:txBody>
      </p:sp>
      <p:sp>
        <p:nvSpPr>
          <p:cNvPr id="1048714" name="TextBox 1048713"/>
          <p:cNvSpPr txBox="1"/>
          <p:nvPr/>
        </p:nvSpPr>
        <p:spPr>
          <a:xfrm>
            <a:off x="349250" y="1526767"/>
            <a:ext cx="3613150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HÓA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HỌC.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5" name="TextBox 1048714"/>
          <p:cNvSpPr txBox="1"/>
          <p:nvPr/>
        </p:nvSpPr>
        <p:spPr>
          <a:xfrm>
            <a:off x="228600" y="3085296"/>
            <a:ext cx="4279900" cy="477054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</a:pPr>
            <a:r>
              <a:rPr lang="en-US" altLang="en-US" sz="2000" b="1" i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- </a:t>
            </a:r>
            <a:r>
              <a:rPr lang="en-US" altLang="en-US" sz="2000" b="1" i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Thí</a:t>
            </a:r>
            <a:r>
              <a:rPr lang="en-US" altLang="en-US" sz="2000" b="1" i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i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nghiệm</a:t>
            </a:r>
            <a:r>
              <a:rPr lang="en-US" altLang="en-US" sz="2000" b="1" i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: </a:t>
            </a:r>
          </a:p>
        </p:txBody>
      </p:sp>
      <p:sp>
        <p:nvSpPr>
          <p:cNvPr id="1048716" name="TextBox 1048715"/>
          <p:cNvSpPr txBox="1"/>
          <p:nvPr/>
        </p:nvSpPr>
        <p:spPr>
          <a:xfrm>
            <a:off x="312737" y="2352765"/>
            <a:ext cx="4335463" cy="75238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just" eaLnBrk="1" latinLnBrk="1" hangingPunct="1">
              <a:lnSpc>
                <a:spcPct val="125000"/>
              </a:lnSpc>
            </a:pP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. </a:t>
            </a:r>
            <a:r>
              <a:rPr lang="en-US" altLang="en-US" sz="18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Etilen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có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làm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mất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màu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dung </a:t>
            </a:r>
            <a:r>
              <a:rPr lang="en-US" altLang="en-US" sz="18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dịch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brom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không</a:t>
            </a:r>
            <a:r>
              <a: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5" grpId="0"/>
      <p:bldP spid="10487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3121" y="1106093"/>
            <a:ext cx="503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79826" y="1107283"/>
            <a:ext cx="7921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67001" y="1107283"/>
            <a:ext cx="7921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596" y="50244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28027" y="1143001"/>
            <a:ext cx="205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92275" y="1139429"/>
            <a:ext cx="205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955800" y="50244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57200" y="175974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762001" y="1527573"/>
            <a:ext cx="252413" cy="244078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981199" y="175974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865314" y="1524000"/>
            <a:ext cx="192087" cy="2476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605209" y="407196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838197" y="914401"/>
            <a:ext cx="187325" cy="261938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H="1">
            <a:off x="1876426" y="914400"/>
            <a:ext cx="180975" cy="258366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4495796" y="1378744"/>
            <a:ext cx="533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2285996" y="312063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2590796" y="3084912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4495796" y="3288506"/>
            <a:ext cx="533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33396" y="3086102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905000" y="3063481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1828796" y="3086102"/>
            <a:ext cx="838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1447796" y="3273031"/>
            <a:ext cx="304800" cy="238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809996" y="3063481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3464103" y="3329683"/>
            <a:ext cx="304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1447796" y="3349231"/>
            <a:ext cx="304800" cy="238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2924171" y="3063481"/>
            <a:ext cx="681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8234359" y="302895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5109167" y="3020107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6207274" y="55959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6221227" y="1171410"/>
            <a:ext cx="205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7029450" y="1146573"/>
            <a:ext cx="205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7066112" y="55959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6218387" y="1816894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 flipH="1">
            <a:off x="6324596" y="1543052"/>
            <a:ext cx="0" cy="294085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7074194" y="1806261"/>
            <a:ext cx="222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H="1">
            <a:off x="7162796" y="1543050"/>
            <a:ext cx="0" cy="2857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6324596" y="914400"/>
            <a:ext cx="0" cy="2857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H="1">
            <a:off x="7162796" y="914400"/>
            <a:ext cx="0" cy="2286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610346" y="1328738"/>
            <a:ext cx="1524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6762746" y="1328738"/>
            <a:ext cx="1524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Group 42"/>
          <p:cNvGrpSpPr>
            <a:grpSpLocks/>
          </p:cNvGrpSpPr>
          <p:nvPr/>
        </p:nvGrpSpPr>
        <p:grpSpPr bwMode="auto">
          <a:xfrm>
            <a:off x="6610346" y="1410891"/>
            <a:ext cx="304800" cy="0"/>
            <a:chOff x="6610346" y="1410891"/>
            <a:chExt cx="304800" cy="0"/>
          </a:xfrm>
        </p:grpSpPr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3264" y="1392"/>
              <a:ext cx="96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3360" y="1392"/>
              <a:ext cx="96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" name="Group 45"/>
          <p:cNvGrpSpPr>
            <a:grpSpLocks/>
          </p:cNvGrpSpPr>
          <p:nvPr/>
        </p:nvGrpSpPr>
        <p:grpSpPr bwMode="auto">
          <a:xfrm>
            <a:off x="1295396" y="1332312"/>
            <a:ext cx="304800" cy="82153"/>
            <a:chOff x="633" y="1101"/>
            <a:chExt cx="192" cy="69"/>
          </a:xfrm>
        </p:grpSpPr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633" y="1101"/>
              <a:ext cx="96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729" y="1101"/>
              <a:ext cx="96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0" name="Group 48"/>
            <p:cNvGrpSpPr>
              <a:grpSpLocks/>
            </p:cNvGrpSpPr>
            <p:nvPr/>
          </p:nvGrpSpPr>
          <p:grpSpPr bwMode="auto">
            <a:xfrm>
              <a:off x="633" y="1170"/>
              <a:ext cx="192" cy="0"/>
              <a:chOff x="3264" y="1392"/>
              <a:chExt cx="192" cy="0"/>
            </a:xfrm>
          </p:grpSpPr>
          <p:sp>
            <p:nvSpPr>
              <p:cNvPr id="51" name="Line 49"/>
              <p:cNvSpPr>
                <a:spLocks noChangeShapeType="1"/>
              </p:cNvSpPr>
              <p:nvPr/>
            </p:nvSpPr>
            <p:spPr bwMode="auto">
              <a:xfrm>
                <a:off x="3264" y="1392"/>
                <a:ext cx="96" cy="0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" name="Line 50"/>
              <p:cNvSpPr>
                <a:spLocks noChangeShapeType="1"/>
              </p:cNvSpPr>
              <p:nvPr/>
            </p:nvSpPr>
            <p:spPr bwMode="auto">
              <a:xfrm>
                <a:off x="3360" y="1392"/>
                <a:ext cx="96" cy="0"/>
              </a:xfrm>
              <a:prstGeom prst="line">
                <a:avLst/>
              </a:prstGeom>
              <a:noFill/>
              <a:ln w="508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3" name="Group 51"/>
          <p:cNvGrpSpPr>
            <a:grpSpLocks/>
          </p:cNvGrpSpPr>
          <p:nvPr/>
        </p:nvGrpSpPr>
        <p:grpSpPr bwMode="auto">
          <a:xfrm>
            <a:off x="3371846" y="1353741"/>
            <a:ext cx="304800" cy="0"/>
            <a:chOff x="3371846" y="1353741"/>
            <a:chExt cx="304800" cy="0"/>
          </a:xfrm>
        </p:grpSpPr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3264" y="1392"/>
              <a:ext cx="96" cy="0"/>
            </a:xfrm>
            <a:prstGeom prst="line">
              <a:avLst/>
            </a:prstGeom>
            <a:noFill/>
            <a:ln w="50800">
              <a:solidFill>
                <a:srgbClr val="E6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3360" y="1392"/>
              <a:ext cx="96" cy="0"/>
            </a:xfrm>
            <a:prstGeom prst="line">
              <a:avLst/>
            </a:prstGeom>
            <a:noFill/>
            <a:ln w="50800">
              <a:solidFill>
                <a:srgbClr val="E6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3685692" y="1102684"/>
            <a:ext cx="792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2662234" y="1098219"/>
            <a:ext cx="792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7519984" y="306467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5895971" y="3030143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7062784" y="3030143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6707035" y="3281200"/>
            <a:ext cx="304800" cy="238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578322" y="3285432"/>
            <a:ext cx="337146" cy="238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 flipV="1">
            <a:off x="7849588" y="3272206"/>
            <a:ext cx="304800" cy="6614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100134" y="3543302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64"/>
          <p:cNvSpPr txBox="1">
            <a:spLocks noChangeArrowheads="1"/>
          </p:cNvSpPr>
          <p:nvPr/>
        </p:nvSpPr>
        <p:spPr bwMode="auto">
          <a:xfrm>
            <a:off x="3200396" y="3543302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</a:p>
        </p:txBody>
      </p:sp>
      <p:sp>
        <p:nvSpPr>
          <p:cNvPr id="66" name="Text Box 65"/>
          <p:cNvSpPr txBox="1">
            <a:spLocks noChangeArrowheads="1"/>
          </p:cNvSpPr>
          <p:nvPr/>
        </p:nvSpPr>
        <p:spPr bwMode="auto">
          <a:xfrm>
            <a:off x="5986459" y="3508775"/>
            <a:ext cx="2319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Đibrometan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3232299" y="1356076"/>
            <a:ext cx="40481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610346" y="1328000"/>
            <a:ext cx="304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7 -0.00231 C 0.00312 -0.08069 0.01371 -0.15907 0.00208 -0.19028 C -0.00955 -0.2215 -0.06407 -0.22312 -0.07726 -0.19028 C -0.09045 -0.15768 -0.07726 -0.02658 -0.07726 0.00625 " pathEditMode="relative" ptsTypes="aaaA">
                                      <p:cBhvr>
                                        <p:cTn id="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0023 C 0.00139 -0.08231 -3.33333E-6 -0.16416 0.01233 -0.19468 C 0.02466 -0.2252 0.06736 -0.2178 0.07743 -0.18404 C 0.0875 -0.15028 0.07361 -0.02381 0.07275 0.00833 " pathEditMode="relative" ptsTypes="aaaA">
                                      <p:cBhvr>
                                        <p:cTn id="1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347 L 0.00208 -0.010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15 -3.96669E-6 C 0.02969 0.05398 0.04341 0.10858 0.05903 0.13326 C 0.07466 0.15793 0.07483 0.14621 0.10973 0.14806 C 0.14462 0.14991 0.2382 0.16842 0.26858 0.14374 C 0.29896 0.11907 0.28837 0.02375 0.29237 -3.96669E-6 " pathEditMode="relative" rAng="0" ptsTypes="aaaaA">
                                      <p:cBhvr>
                                        <p:cTn id="17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32" y="842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833 C 0.0026 0.10197 0.00538 0.19584 0.03333 0.23676 C 0.06128 0.27769 0.10156 0.25434 0.16822 0.25364 C 0.23489 0.25295 0.38993 0.27468 0.43333 0.23237 C 0.47673 0.19006 0.42934 0.03861 0.42847 -1.38728E-6 " pathEditMode="relative" rAng="0" ptsTypes="aaaaA">
                                      <p:cBhvr>
                                        <p:cTn id="19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/>
      <p:bldP spid="31" grpId="0"/>
      <p:bldP spid="42" grpId="0" animBg="1"/>
      <p:bldP spid="43" grpId="0" animBg="1"/>
      <p:bldP spid="56" grpId="0"/>
      <p:bldP spid="57" grpId="0"/>
      <p:bldP spid="58" grpId="0"/>
      <p:bldP spid="59" grpId="0"/>
      <p:bldP spid="60" grpId="0"/>
      <p:bldP spid="61" grpId="0" animBg="1"/>
      <p:bldP spid="62" grpId="0" animBg="1"/>
      <p:bldP spid="63" grpId="0" animBg="1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048709"/>
          <p:cNvSpPr>
            <a:spLocks noGrp="1"/>
          </p:cNvSpPr>
          <p:nvPr>
            <p:ph type="title"/>
          </p:nvPr>
        </p:nvSpPr>
        <p:spPr>
          <a:xfrm>
            <a:off x="3030538" y="182496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dk1"/>
                </a:solidFill>
                <a:latin typeface="Calibri" pitchFamily="34" charset="0"/>
                <a:sym typeface="VNI-Times" pitchFamily="2" charset="0"/>
              </a:defRPr>
            </a:lvl1pPr>
          </a:lstStyle>
          <a:p>
            <a:pPr lvl="0" eaLnBrk="1" latinLnBrk="1" hangingPunct="1"/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37. ETILEN </a:t>
            </a:r>
            <a:endParaRPr lang="en-US" altLang="en-US" sz="1800" b="1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48711" name="TextBox 1048710"/>
          <p:cNvSpPr txBox="1"/>
          <p:nvPr/>
        </p:nvSpPr>
        <p:spPr>
          <a:xfrm>
            <a:off x="228600" y="839390"/>
            <a:ext cx="3124200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CẤU TẠO PHÂN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TỬ.</a:t>
            </a:r>
            <a:endParaRPr lang="en-US" altLang="en-US" sz="2000" b="1">
              <a:solidFill>
                <a:srgbClr val="FFFF3B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48712" name="TextBox 1048711"/>
          <p:cNvSpPr txBox="1"/>
          <p:nvPr/>
        </p:nvSpPr>
        <p:spPr>
          <a:xfrm>
            <a:off x="243218" y="518087"/>
            <a:ext cx="2900362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VẬT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48713" name="TextBox 1048712"/>
          <p:cNvSpPr txBox="1"/>
          <p:nvPr/>
        </p:nvSpPr>
        <p:spPr>
          <a:xfrm>
            <a:off x="152400" y="1434703"/>
            <a:ext cx="2989262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ctr" eaLnBrk="1" latinLnBrk="1" hangingPunct="1"/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0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Etilen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cháy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48714" name="TextBox 1048713"/>
          <p:cNvSpPr txBox="1"/>
          <p:nvPr/>
        </p:nvSpPr>
        <p:spPr>
          <a:xfrm>
            <a:off x="242888" y="1129903"/>
            <a:ext cx="3613150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48716" name="TextBox 1048715"/>
          <p:cNvSpPr txBox="1"/>
          <p:nvPr/>
        </p:nvSpPr>
        <p:spPr>
          <a:xfrm>
            <a:off x="228600" y="1657351"/>
            <a:ext cx="5867400" cy="4770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</a:pP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0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Etilen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mất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dung </a:t>
            </a:r>
            <a:r>
              <a:rPr lang="en-US" altLang="en-US" sz="20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brom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52400" y="2114550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PTHH: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33400" y="241935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990604" y="2114550"/>
            <a:ext cx="4419596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+       Br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      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baseline="-25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3352800" y="234315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sm" len="lg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286000" y="241935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(Da cam)</a:t>
            </a:r>
            <a:endParaRPr lang="en-US" b="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191000" y="2431018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9362" y="2904113"/>
            <a:ext cx="87098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Phản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cộng.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Trong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idro, ….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91200" y="8001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162800" y="8001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</a:t>
            </a:r>
            <a:endParaRPr lang="en-US" sz="3200" baseline="-250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408431" y="1081863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8001000" y="1103129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629400" y="1085848"/>
            <a:ext cx="533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0" y="800100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chemeClr val="bg1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590800" y="800100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H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124200" y="1085848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352800" y="800100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H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038600" y="1149637"/>
            <a:ext cx="806301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248400" y="74295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8001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828800" y="742950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524000" y="8001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1219200" y="1066798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219200" y="1219198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8305800" y="785482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H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876800" y="774849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VNI-Times" pitchFamily="2" charset="0"/>
              </a:rPr>
              <a:t>H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791200" y="8001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   H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6096000" y="857250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   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3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467600" y="800100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   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3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467600" y="800100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latin typeface="VNI-Times" pitchFamily="2" charset="0"/>
              </a:rPr>
              <a:t>H</a:t>
            </a:r>
            <a:r>
              <a:rPr lang="en-US" sz="3200" baseline="-25000" dirty="0" smtClean="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 baseline="-25000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914400" y="1295398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solidFill>
                  <a:schemeClr val="bg1"/>
                </a:solidFill>
                <a:latin typeface="VNI-Times" pitchFamily="2" charset="0"/>
              </a:rPr>
              <a:t>Etilen</a:t>
            </a:r>
            <a:endParaRPr lang="en-US" sz="2400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705600" y="1295398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solidFill>
                  <a:schemeClr val="bg1"/>
                </a:solidFill>
                <a:latin typeface="VNI-Times" pitchFamily="2" charset="0"/>
              </a:rPr>
              <a:t>Etan</a:t>
            </a:r>
            <a:endParaRPr lang="en-US" sz="2400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4070499" y="849866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Ni, t</a:t>
            </a:r>
            <a:r>
              <a:rPr lang="en-US" b="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486400" y="2038348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6858000" y="2038348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</a:t>
            </a:r>
            <a:endParaRPr lang="en-US" sz="3200" baseline="-250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>
            <a:off x="5181600" y="2362198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7717466" y="2366628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Line 6"/>
          <p:cNvSpPr>
            <a:spLocks noChangeShapeType="1"/>
          </p:cNvSpPr>
          <p:nvPr/>
        </p:nvSpPr>
        <p:spPr bwMode="auto">
          <a:xfrm>
            <a:off x="6345866" y="2366628"/>
            <a:ext cx="533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209800" y="2038348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chemeClr val="bg1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590800" y="2038348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FFFF00"/>
                </a:solidFill>
                <a:latin typeface="VNI-Times" pitchFamily="2" charset="0"/>
              </a:rPr>
              <a:t>Cl</a:t>
            </a:r>
            <a:endParaRPr lang="en-US" sz="3200" dirty="0">
              <a:solidFill>
                <a:srgbClr val="FFFF00"/>
              </a:solidFill>
              <a:latin typeface="VNI-Times" pitchFamily="2" charset="0"/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>
            <a:off x="3124200" y="2324096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3276600" y="2038348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FF00"/>
                </a:solidFill>
                <a:latin typeface="VNI-Times" pitchFamily="2" charset="0"/>
              </a:rPr>
              <a:t>Cl</a:t>
            </a:r>
            <a:endParaRPr lang="en-US" sz="3200" dirty="0">
              <a:solidFill>
                <a:srgbClr val="FFFF00"/>
              </a:solidFill>
              <a:latin typeface="VNI-Times" pitchFamily="2" charset="0"/>
            </a:endParaRPr>
          </a:p>
        </p:txBody>
      </p:sp>
      <p:sp>
        <p:nvSpPr>
          <p:cNvPr id="38" name="Line 11"/>
          <p:cNvSpPr>
            <a:spLocks noChangeShapeType="1"/>
          </p:cNvSpPr>
          <p:nvPr/>
        </p:nvSpPr>
        <p:spPr bwMode="auto">
          <a:xfrm>
            <a:off x="3985435" y="2362198"/>
            <a:ext cx="533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5943600" y="198119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228600" y="2038348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3200" baseline="-25000" dirty="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1524000" y="1981198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447800" y="2038348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1143000" y="2285998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1143000" y="2438398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8077200" y="2038348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FF00"/>
                </a:solidFill>
                <a:latin typeface="VNI-Times" pitchFamily="2" charset="0"/>
              </a:rPr>
              <a:t>Cl</a:t>
            </a:r>
            <a:endParaRPr lang="en-US" sz="3200" dirty="0">
              <a:solidFill>
                <a:srgbClr val="FFFF00"/>
              </a:solidFill>
              <a:latin typeface="VNI-Times" pitchFamily="2" charset="0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572000" y="2038348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FFFF00"/>
                </a:solidFill>
                <a:latin typeface="VNI-Times" pitchFamily="2" charset="0"/>
              </a:rPr>
              <a:t>Cl</a:t>
            </a:r>
            <a:endParaRPr lang="en-US" sz="3200" dirty="0">
              <a:solidFill>
                <a:srgbClr val="FFFF00"/>
              </a:solidFill>
              <a:latin typeface="VNI-Times" pitchFamily="2" charset="0"/>
            </a:endParaRP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5486400" y="2038348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   H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32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5791200" y="2038348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7162800" y="2038348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   </a:t>
            </a: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7162800" y="2038348"/>
            <a:ext cx="76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VNI-Times" pitchFamily="2" charset="0"/>
              </a:rPr>
              <a:t>H</a:t>
            </a:r>
            <a:r>
              <a:rPr lang="en-US" sz="3200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838200" y="2514598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solidFill>
                  <a:schemeClr val="bg1"/>
                </a:solidFill>
                <a:latin typeface="VNI-Times" pitchFamily="2" charset="0"/>
              </a:rPr>
              <a:t>Etilen</a:t>
            </a:r>
            <a:endParaRPr lang="en-US" sz="2400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6172200" y="2514598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VNI-Times" pitchFamily="2" charset="0"/>
              </a:rPr>
              <a:t>Đicloetan</a:t>
            </a:r>
            <a:endParaRPr lang="en-US" sz="24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152400" y="3047998"/>
            <a:ext cx="86868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tilen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542 L 0.03837 -0.06539 C 0.04601 -0.07526 0.05764 -0.07711 0.07014 -0.07372 C 0.0823 -0.07063 0.09236 -0.06816 0.09948 -0.05367 L 0.13177 0.00772 " pathEditMode="relative" rAng="486936" ptsTypes="FffFF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0" y="-2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771 L -0.02899 -0.04318 C -0.0349 -0.04935 -0.04323 -0.05182 -0.05226 -0.05089 C -0.06111 -0.04966 -0.0684 -0.04688 -0.07344 -0.03824 L -0.09392 0.00309 " pathEditMode="relative" rAng="5179530" ptsTypes="FffFF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-1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52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048709"/>
          <p:cNvSpPr>
            <a:spLocks noGrp="1"/>
          </p:cNvSpPr>
          <p:nvPr>
            <p:ph type="title"/>
          </p:nvPr>
        </p:nvSpPr>
        <p:spPr>
          <a:xfrm>
            <a:off x="3030538" y="225028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dk1"/>
                </a:solidFill>
                <a:latin typeface="Calibri" pitchFamily="34" charset="0"/>
                <a:sym typeface="VNI-Times" pitchFamily="2" charset="0"/>
              </a:defRPr>
            </a:lvl1pPr>
          </a:lstStyle>
          <a:p>
            <a:pPr lvl="0" eaLnBrk="1" latinLnBrk="1" hangingPunct="1"/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en-US" altLang="en-US" sz="28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37: ETILEN </a:t>
            </a:r>
            <a:endParaRPr lang="en-US" altLang="en-US" sz="1800" b="1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1" name="TextBox 1048710"/>
          <p:cNvSpPr txBox="1"/>
          <p:nvPr/>
        </p:nvSpPr>
        <p:spPr>
          <a:xfrm>
            <a:off x="228600" y="1104840"/>
            <a:ext cx="3048000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II. CẤU TẠO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PHÂN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TỬ.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2" name="TextBox 1048711"/>
          <p:cNvSpPr txBox="1"/>
          <p:nvPr/>
        </p:nvSpPr>
        <p:spPr>
          <a:xfrm>
            <a:off x="228600" y="691753"/>
            <a:ext cx="2900362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VẬT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LÍ.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3" name="TextBox 1048712"/>
          <p:cNvSpPr txBox="1"/>
          <p:nvPr/>
        </p:nvSpPr>
        <p:spPr>
          <a:xfrm>
            <a:off x="131134" y="1811906"/>
            <a:ext cx="3027362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ctr" eaLnBrk="1" latinLnBrk="1" hangingPunct="1"/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1. </a:t>
            </a:r>
            <a:r>
              <a:rPr lang="en-US" altLang="en-US" sz="20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Etilen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có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cháy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không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?</a:t>
            </a:r>
          </a:p>
        </p:txBody>
      </p:sp>
      <p:sp>
        <p:nvSpPr>
          <p:cNvPr id="1048714" name="TextBox 1048713"/>
          <p:cNvSpPr txBox="1"/>
          <p:nvPr/>
        </p:nvSpPr>
        <p:spPr>
          <a:xfrm>
            <a:off x="228600" y="1485840"/>
            <a:ext cx="3613150" cy="40011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2000" b="1" dirty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III. TÍNH CHẤT </a:t>
            </a:r>
            <a:r>
              <a:rPr lang="en-US" altLang="en-US" sz="2000" b="1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HÓA </a:t>
            </a:r>
            <a:r>
              <a:rPr lang="en-US" altLang="en-US" sz="2000" b="1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HỌC.</a:t>
            </a:r>
            <a:endParaRPr lang="en-US" altLang="en-US" sz="2000" b="1" dirty="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6" name="TextBox 1048715"/>
          <p:cNvSpPr txBox="1"/>
          <p:nvPr/>
        </p:nvSpPr>
        <p:spPr>
          <a:xfrm>
            <a:off x="228600" y="2170896"/>
            <a:ext cx="5943600" cy="4770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</a:pP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. </a:t>
            </a:r>
            <a:r>
              <a:rPr lang="en-US" altLang="en-US" sz="20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Etilen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có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làm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mất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màu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dung </a:t>
            </a:r>
            <a:r>
              <a:rPr lang="en-US" altLang="en-US" sz="2000" b="1" dirty="0" err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dịch</a:t>
            </a:r>
            <a:r>
              <a:rPr lang="en-US" altLang="en-US" sz="20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brom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không</a:t>
            </a:r>
            <a:r>
              <a:rPr lang="en-US" altLang="en-US" sz="20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? 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635" y="2628840"/>
            <a:ext cx="632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51262" y="1268016"/>
            <a:ext cx="763588" cy="2720578"/>
            <a:chOff x="3215" y="1152"/>
            <a:chExt cx="481" cy="22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312" y="1152"/>
              <a:ext cx="384" cy="461"/>
              <a:chOff x="4368" y="2784"/>
              <a:chExt cx="384" cy="461"/>
            </a:xfrm>
          </p:grpSpPr>
          <p:sp>
            <p:nvSpPr>
              <p:cNvPr id="48132" name="Oval 4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33" name="Text Box 5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215" y="1476"/>
              <a:ext cx="49" cy="1556"/>
              <a:chOff x="3215" y="1476"/>
              <a:chExt cx="49" cy="1556"/>
            </a:xfrm>
          </p:grpSpPr>
          <p:sp>
            <p:nvSpPr>
              <p:cNvPr id="48135" name="Rectangle 7"/>
              <p:cNvSpPr>
                <a:spLocks noChangeArrowheads="1"/>
              </p:cNvSpPr>
              <p:nvPr/>
            </p:nvSpPr>
            <p:spPr bwMode="auto">
              <a:xfrm rot="17962126" flipH="1">
                <a:off x="2899" y="1794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36" name="Rectangle 8"/>
              <p:cNvSpPr>
                <a:spLocks noChangeArrowheads="1"/>
              </p:cNvSpPr>
              <p:nvPr/>
            </p:nvSpPr>
            <p:spPr bwMode="auto">
              <a:xfrm rot="3637874" flipH="1" flipV="1">
                <a:off x="2897" y="2667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312" y="2976"/>
              <a:ext cx="384" cy="461"/>
              <a:chOff x="4368" y="2784"/>
              <a:chExt cx="384" cy="461"/>
            </a:xfrm>
          </p:grpSpPr>
          <p:sp>
            <p:nvSpPr>
              <p:cNvPr id="48138" name="Oval 1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39" name="Text Box 1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227012" y="1325166"/>
            <a:ext cx="762000" cy="2720578"/>
            <a:chOff x="960" y="1152"/>
            <a:chExt cx="480" cy="2285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1391" y="1480"/>
              <a:ext cx="49" cy="1556"/>
              <a:chOff x="1391" y="1480"/>
              <a:chExt cx="49" cy="1556"/>
            </a:xfrm>
          </p:grpSpPr>
          <p:sp>
            <p:nvSpPr>
              <p:cNvPr id="48142" name="Rectangle 14"/>
              <p:cNvSpPr>
                <a:spLocks noChangeArrowheads="1"/>
              </p:cNvSpPr>
              <p:nvPr/>
            </p:nvSpPr>
            <p:spPr bwMode="auto">
              <a:xfrm rot="3637874">
                <a:off x="1075" y="1798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3" name="Rectangle 15"/>
              <p:cNvSpPr>
                <a:spLocks noChangeArrowheads="1"/>
              </p:cNvSpPr>
              <p:nvPr/>
            </p:nvSpPr>
            <p:spPr bwMode="auto">
              <a:xfrm rot="17962126" flipV="1">
                <a:off x="1073" y="2671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960" y="1152"/>
              <a:ext cx="384" cy="461"/>
              <a:chOff x="4368" y="2784"/>
              <a:chExt cx="384" cy="461"/>
            </a:xfrm>
          </p:grpSpPr>
          <p:sp>
            <p:nvSpPr>
              <p:cNvPr id="48145" name="Oval 17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6" name="Text Box 18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960" y="2976"/>
              <a:ext cx="384" cy="461"/>
              <a:chOff x="4368" y="2784"/>
              <a:chExt cx="384" cy="461"/>
            </a:xfrm>
          </p:grpSpPr>
          <p:sp>
            <p:nvSpPr>
              <p:cNvPr id="48148" name="Oval 2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9" name="Text Box 2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092325" y="2566988"/>
            <a:ext cx="1676400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1025525" y="2566988"/>
            <a:ext cx="1676400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 rot="5400000">
            <a:off x="587375" y="2726531"/>
            <a:ext cx="12573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 rot="5400000">
            <a:off x="2955925" y="2715816"/>
            <a:ext cx="12573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1516063" y="2665810"/>
            <a:ext cx="1704975" cy="571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1516062" y="3081338"/>
            <a:ext cx="1690688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Oval 28"/>
          <p:cNvSpPr>
            <a:spLocks noChangeArrowheads="1"/>
          </p:cNvSpPr>
          <p:nvPr/>
        </p:nvSpPr>
        <p:spPr bwMode="auto">
          <a:xfrm>
            <a:off x="3046412" y="2296716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sp>
        <p:nvSpPr>
          <p:cNvPr id="48157" name="Oval 29"/>
          <p:cNvSpPr>
            <a:spLocks noChangeArrowheads="1"/>
          </p:cNvSpPr>
          <p:nvPr/>
        </p:nvSpPr>
        <p:spPr bwMode="auto">
          <a:xfrm>
            <a:off x="969962" y="2296716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sp>
        <p:nvSpPr>
          <p:cNvPr id="48158" name="Oval 30"/>
          <p:cNvSpPr>
            <a:spLocks noChangeArrowheads="1"/>
          </p:cNvSpPr>
          <p:nvPr/>
        </p:nvSpPr>
        <p:spPr bwMode="auto">
          <a:xfrm>
            <a:off x="817562" y="2837260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sp>
        <p:nvSpPr>
          <p:cNvPr id="48159" name="Oval 31"/>
          <p:cNvSpPr>
            <a:spLocks noChangeArrowheads="1"/>
          </p:cNvSpPr>
          <p:nvPr/>
        </p:nvSpPr>
        <p:spPr bwMode="auto">
          <a:xfrm>
            <a:off x="3179762" y="2826544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5410200" y="0"/>
            <a:ext cx="1524000" cy="1600200"/>
            <a:chOff x="3456" y="144"/>
            <a:chExt cx="960" cy="1344"/>
          </a:xfrm>
        </p:grpSpPr>
        <p:sp>
          <p:nvSpPr>
            <p:cNvPr id="48161" name="AutoShape 33"/>
            <p:cNvSpPr>
              <a:spLocks noChangeArrowheads="1"/>
            </p:cNvSpPr>
            <p:nvPr/>
          </p:nvSpPr>
          <p:spPr bwMode="auto">
            <a:xfrm>
              <a:off x="3456" y="144"/>
              <a:ext cx="960" cy="1344"/>
            </a:xfrm>
            <a:prstGeom prst="downArrow">
              <a:avLst>
                <a:gd name="adj1" fmla="val 50000"/>
                <a:gd name="adj2" fmla="val 35000"/>
              </a:avLst>
            </a:prstGeom>
            <a:gradFill rotWithShape="1">
              <a:gsLst>
                <a:gs pos="0">
                  <a:srgbClr val="0033CC"/>
                </a:gs>
                <a:gs pos="50000">
                  <a:srgbClr val="FFFFFF"/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latin typeface="Garamond" pitchFamily="18" charset="0"/>
              </a:endParaRPr>
            </a:p>
          </p:txBody>
        </p:sp>
        <p:sp>
          <p:nvSpPr>
            <p:cNvPr id="48162" name="Text Box 34"/>
            <p:cNvSpPr txBox="1">
              <a:spLocks noChangeArrowheads="1"/>
            </p:cNvSpPr>
            <p:nvPr/>
          </p:nvSpPr>
          <p:spPr bwMode="auto">
            <a:xfrm>
              <a:off x="3696" y="192"/>
              <a:ext cx="455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="1" baseline="300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0" hangingPunct="0"/>
              <a:r>
                <a:rPr lang="en-US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</a:p>
            <a:p>
              <a:pPr algn="ctr" eaLnBrk="0" hangingPunct="0"/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tác</a:t>
              </a:r>
              <a:endParaRPr lang="en-US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7999412" y="1268016"/>
            <a:ext cx="763588" cy="2720578"/>
            <a:chOff x="3215" y="1152"/>
            <a:chExt cx="481" cy="2285"/>
          </a:xfrm>
        </p:grpSpPr>
        <p:grpSp>
          <p:nvGrpSpPr>
            <p:cNvPr id="12" name="Group 36"/>
            <p:cNvGrpSpPr>
              <a:grpSpLocks/>
            </p:cNvGrpSpPr>
            <p:nvPr/>
          </p:nvGrpSpPr>
          <p:grpSpPr bwMode="auto">
            <a:xfrm>
              <a:off x="3312" y="1152"/>
              <a:ext cx="384" cy="461"/>
              <a:chOff x="4368" y="2784"/>
              <a:chExt cx="384" cy="461"/>
            </a:xfrm>
          </p:grpSpPr>
          <p:sp>
            <p:nvSpPr>
              <p:cNvPr id="48165" name="Oval 37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6" name="Text Box 38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13" name="Group 39"/>
            <p:cNvGrpSpPr>
              <a:grpSpLocks/>
            </p:cNvGrpSpPr>
            <p:nvPr/>
          </p:nvGrpSpPr>
          <p:grpSpPr bwMode="auto">
            <a:xfrm>
              <a:off x="3215" y="1476"/>
              <a:ext cx="49" cy="1556"/>
              <a:chOff x="3215" y="1476"/>
              <a:chExt cx="49" cy="1556"/>
            </a:xfrm>
          </p:grpSpPr>
          <p:sp>
            <p:nvSpPr>
              <p:cNvPr id="48168" name="Rectangle 40"/>
              <p:cNvSpPr>
                <a:spLocks noChangeArrowheads="1"/>
              </p:cNvSpPr>
              <p:nvPr/>
            </p:nvSpPr>
            <p:spPr bwMode="auto">
              <a:xfrm rot="17962126" flipH="1">
                <a:off x="2899" y="1794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9" name="Rectangle 41"/>
              <p:cNvSpPr>
                <a:spLocks noChangeArrowheads="1"/>
              </p:cNvSpPr>
              <p:nvPr/>
            </p:nvSpPr>
            <p:spPr bwMode="auto">
              <a:xfrm rot="3637874" flipH="1" flipV="1">
                <a:off x="2897" y="2667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3312" y="2976"/>
              <a:ext cx="384" cy="461"/>
              <a:chOff x="4368" y="2784"/>
              <a:chExt cx="384" cy="461"/>
            </a:xfrm>
          </p:grpSpPr>
          <p:sp>
            <p:nvSpPr>
              <p:cNvPr id="48171" name="Oval 43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2" name="Text Box 44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grpSp>
        <p:nvGrpSpPr>
          <p:cNvPr id="15" name="Group 45"/>
          <p:cNvGrpSpPr>
            <a:grpSpLocks/>
          </p:cNvGrpSpPr>
          <p:nvPr/>
        </p:nvGrpSpPr>
        <p:grpSpPr bwMode="auto">
          <a:xfrm>
            <a:off x="4265612" y="1257300"/>
            <a:ext cx="762000" cy="2720578"/>
            <a:chOff x="960" y="1152"/>
            <a:chExt cx="480" cy="2285"/>
          </a:xfrm>
        </p:grpSpPr>
        <p:grpSp>
          <p:nvGrpSpPr>
            <p:cNvPr id="16" name="Group 46"/>
            <p:cNvGrpSpPr>
              <a:grpSpLocks/>
            </p:cNvGrpSpPr>
            <p:nvPr/>
          </p:nvGrpSpPr>
          <p:grpSpPr bwMode="auto">
            <a:xfrm>
              <a:off x="1391" y="1480"/>
              <a:ext cx="49" cy="1556"/>
              <a:chOff x="1391" y="1480"/>
              <a:chExt cx="49" cy="1556"/>
            </a:xfrm>
          </p:grpSpPr>
          <p:sp>
            <p:nvSpPr>
              <p:cNvPr id="48175" name="Rectangle 47"/>
              <p:cNvSpPr>
                <a:spLocks noChangeArrowheads="1"/>
              </p:cNvSpPr>
              <p:nvPr/>
            </p:nvSpPr>
            <p:spPr bwMode="auto">
              <a:xfrm rot="3637874">
                <a:off x="1075" y="1798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6" name="Rectangle 48"/>
              <p:cNvSpPr>
                <a:spLocks noChangeArrowheads="1"/>
              </p:cNvSpPr>
              <p:nvPr/>
            </p:nvSpPr>
            <p:spPr bwMode="auto">
              <a:xfrm rot="17962126" flipV="1">
                <a:off x="1073" y="2671"/>
                <a:ext cx="683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49"/>
            <p:cNvGrpSpPr>
              <a:grpSpLocks/>
            </p:cNvGrpSpPr>
            <p:nvPr/>
          </p:nvGrpSpPr>
          <p:grpSpPr bwMode="auto">
            <a:xfrm>
              <a:off x="960" y="1152"/>
              <a:ext cx="384" cy="461"/>
              <a:chOff x="4368" y="2784"/>
              <a:chExt cx="384" cy="461"/>
            </a:xfrm>
          </p:grpSpPr>
          <p:sp>
            <p:nvSpPr>
              <p:cNvPr id="48178" name="Oval 50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9" name="Text Box 51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 dirty="0">
                    <a:latin typeface="Tahoma" pitchFamily="34" charset="0"/>
                  </a:rPr>
                  <a:t>H</a:t>
                </a:r>
              </a:p>
            </p:txBody>
          </p:sp>
        </p:grpSp>
        <p:grpSp>
          <p:nvGrpSpPr>
            <p:cNvPr id="18" name="Group 52"/>
            <p:cNvGrpSpPr>
              <a:grpSpLocks/>
            </p:cNvGrpSpPr>
            <p:nvPr/>
          </p:nvGrpSpPr>
          <p:grpSpPr bwMode="auto">
            <a:xfrm>
              <a:off x="960" y="2976"/>
              <a:ext cx="384" cy="461"/>
              <a:chOff x="4368" y="2784"/>
              <a:chExt cx="384" cy="461"/>
            </a:xfrm>
          </p:grpSpPr>
          <p:sp>
            <p:nvSpPr>
              <p:cNvPr id="48181" name="Oval 53"/>
              <p:cNvSpPr>
                <a:spLocks noChangeArrowheads="1"/>
              </p:cNvSpPr>
              <p:nvPr/>
            </p:nvSpPr>
            <p:spPr bwMode="auto">
              <a:xfrm>
                <a:off x="4368" y="2784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2" name="Text Box 54"/>
              <p:cNvSpPr txBox="1">
                <a:spLocks noChangeArrowheads="1"/>
              </p:cNvSpPr>
              <p:nvPr/>
            </p:nvSpPr>
            <p:spPr bwMode="auto">
              <a:xfrm>
                <a:off x="4429" y="2806"/>
                <a:ext cx="289" cy="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latin typeface="Tahoma" pitchFamily="34" charset="0"/>
                  </a:rPr>
                  <a:t>H</a:t>
                </a:r>
              </a:p>
            </p:txBody>
          </p:sp>
        </p:grpSp>
      </p:grpSp>
      <p:sp>
        <p:nvSpPr>
          <p:cNvPr id="48183" name="Rectangle 55"/>
          <p:cNvSpPr>
            <a:spLocks noChangeArrowheads="1"/>
          </p:cNvSpPr>
          <p:nvPr/>
        </p:nvSpPr>
        <p:spPr bwMode="auto">
          <a:xfrm>
            <a:off x="6130925" y="2556272"/>
            <a:ext cx="1676400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5064125" y="2556272"/>
            <a:ext cx="1676400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 rot="5400000">
            <a:off x="4625975" y="2715816"/>
            <a:ext cx="12573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 rot="5400000">
            <a:off x="6994525" y="2705100"/>
            <a:ext cx="12573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5554663" y="2655094"/>
            <a:ext cx="1704975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5554662" y="3070622"/>
            <a:ext cx="1690688" cy="571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50000">
                <a:srgbClr val="969696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89" name="Oval 61"/>
          <p:cNvSpPr>
            <a:spLocks noChangeArrowheads="1"/>
          </p:cNvSpPr>
          <p:nvPr/>
        </p:nvSpPr>
        <p:spPr bwMode="auto">
          <a:xfrm>
            <a:off x="7161212" y="2239566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" pitchFamily="34" charset="0"/>
              </a:rPr>
              <a:t>C</a:t>
            </a:r>
          </a:p>
        </p:txBody>
      </p:sp>
      <p:sp>
        <p:nvSpPr>
          <p:cNvPr id="48190" name="Oval 62"/>
          <p:cNvSpPr>
            <a:spLocks noChangeArrowheads="1"/>
          </p:cNvSpPr>
          <p:nvPr/>
        </p:nvSpPr>
        <p:spPr bwMode="auto">
          <a:xfrm>
            <a:off x="4875212" y="2296716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sp>
        <p:nvSpPr>
          <p:cNvPr id="48191" name="Oval 63"/>
          <p:cNvSpPr>
            <a:spLocks noChangeArrowheads="1"/>
          </p:cNvSpPr>
          <p:nvPr/>
        </p:nvSpPr>
        <p:spPr bwMode="auto">
          <a:xfrm>
            <a:off x="4856162" y="2826544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sp>
        <p:nvSpPr>
          <p:cNvPr id="48192" name="Oval 64"/>
          <p:cNvSpPr>
            <a:spLocks noChangeArrowheads="1"/>
          </p:cNvSpPr>
          <p:nvPr/>
        </p:nvSpPr>
        <p:spPr bwMode="auto">
          <a:xfrm>
            <a:off x="7218362" y="2815829"/>
            <a:ext cx="762000" cy="571500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latin typeface=".VnArial NarrowH" pitchFamily="34" charset="0"/>
              </a:rPr>
              <a:t>C</a:t>
            </a:r>
          </a:p>
        </p:txBody>
      </p:sp>
      <p:sp>
        <p:nvSpPr>
          <p:cNvPr id="48193" name="Text Box 65"/>
          <p:cNvSpPr txBox="1">
            <a:spLocks noChangeArrowheads="1"/>
          </p:cNvSpPr>
          <p:nvPr/>
        </p:nvSpPr>
        <p:spPr bwMode="auto">
          <a:xfrm>
            <a:off x="304800" y="800100"/>
            <a:ext cx="7848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</a:rPr>
              <a:t>Nếu 2 phân tử etilen thì sản phẩm là ………..</a:t>
            </a:r>
            <a:endParaRPr lang="en-US" sz="20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94" name="Text Box 66"/>
          <p:cNvSpPr txBox="1">
            <a:spLocks noChangeArrowheads="1"/>
          </p:cNvSpPr>
          <p:nvPr/>
        </p:nvSpPr>
        <p:spPr bwMode="auto">
          <a:xfrm>
            <a:off x="227012" y="4000500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</a:rPr>
              <a:t>Nếu n phân tử etilen thì sản phẩm là ………..</a:t>
            </a:r>
            <a:endParaRPr lang="en-US" sz="20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95" name="Text Box 67"/>
          <p:cNvSpPr txBox="1">
            <a:spLocks noChangeArrowheads="1"/>
          </p:cNvSpPr>
          <p:nvPr/>
        </p:nvSpPr>
        <p:spPr bwMode="auto">
          <a:xfrm>
            <a:off x="3351212" y="4379284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2400" b="1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2400" b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196" name="Line 68"/>
          <p:cNvSpPr>
            <a:spLocks noChangeShapeType="1"/>
          </p:cNvSpPr>
          <p:nvPr/>
        </p:nvSpPr>
        <p:spPr bwMode="auto">
          <a:xfrm>
            <a:off x="4113212" y="4686300"/>
            <a:ext cx="609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97" name="Line 69"/>
          <p:cNvSpPr>
            <a:spLocks noChangeShapeType="1"/>
          </p:cNvSpPr>
          <p:nvPr/>
        </p:nvSpPr>
        <p:spPr bwMode="auto">
          <a:xfrm>
            <a:off x="4113212" y="45720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98" name="Line 70"/>
          <p:cNvSpPr>
            <a:spLocks noChangeShapeType="1"/>
          </p:cNvSpPr>
          <p:nvPr/>
        </p:nvSpPr>
        <p:spPr bwMode="auto">
          <a:xfrm>
            <a:off x="4418012" y="45720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99" name="Text Box 71"/>
          <p:cNvSpPr txBox="1">
            <a:spLocks noChangeArrowheads="1"/>
          </p:cNvSpPr>
          <p:nvPr/>
        </p:nvSpPr>
        <p:spPr bwMode="auto">
          <a:xfrm>
            <a:off x="4799012" y="4379284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2400" b="1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2400" b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200" name="Text Box 72"/>
          <p:cNvSpPr txBox="1">
            <a:spLocks noChangeArrowheads="1"/>
          </p:cNvSpPr>
          <p:nvPr/>
        </p:nvSpPr>
        <p:spPr bwMode="auto">
          <a:xfrm>
            <a:off x="5667342" y="437481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8201" name="Text Box 73"/>
          <p:cNvSpPr txBox="1">
            <a:spLocks noChangeArrowheads="1"/>
          </p:cNvSpPr>
          <p:nvPr/>
        </p:nvSpPr>
        <p:spPr bwMode="auto">
          <a:xfrm>
            <a:off x="6170612" y="4379284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2400" b="1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2400" b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202" name="Line 74"/>
          <p:cNvSpPr>
            <a:spLocks noChangeShapeType="1"/>
          </p:cNvSpPr>
          <p:nvPr/>
        </p:nvSpPr>
        <p:spPr bwMode="auto">
          <a:xfrm>
            <a:off x="6932612" y="4686300"/>
            <a:ext cx="609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03" name="Line 75"/>
          <p:cNvSpPr>
            <a:spLocks noChangeShapeType="1"/>
          </p:cNvSpPr>
          <p:nvPr/>
        </p:nvSpPr>
        <p:spPr bwMode="auto">
          <a:xfrm>
            <a:off x="6932612" y="45720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04" name="Line 76"/>
          <p:cNvSpPr>
            <a:spLocks noChangeShapeType="1"/>
          </p:cNvSpPr>
          <p:nvPr/>
        </p:nvSpPr>
        <p:spPr bwMode="auto">
          <a:xfrm>
            <a:off x="7237412" y="45720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05" name="Text Box 77"/>
          <p:cNvSpPr txBox="1">
            <a:spLocks noChangeArrowheads="1"/>
          </p:cNvSpPr>
          <p:nvPr/>
        </p:nvSpPr>
        <p:spPr bwMode="auto">
          <a:xfrm>
            <a:off x="7542212" y="4379284"/>
            <a:ext cx="1373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2400" b="1" baseline="-25000" smtClean="0">
                <a:solidFill>
                  <a:schemeClr val="bg1"/>
                </a:solidFill>
                <a:latin typeface="VNI-Times" pitchFamily="2" charset="0"/>
              </a:rPr>
              <a:t>2</a:t>
            </a:r>
            <a:r>
              <a:rPr lang="en-US" sz="2400" b="1" smtClean="0">
                <a:solidFill>
                  <a:schemeClr val="bg1"/>
                </a:solidFill>
                <a:latin typeface="VNI-Times" pitchFamily="2" charset="0"/>
              </a:rPr>
              <a:t> …..</a:t>
            </a:r>
            <a:endParaRPr lang="en-US" sz="2400" b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206" name="Text Box 78"/>
          <p:cNvSpPr txBox="1">
            <a:spLocks noChangeArrowheads="1"/>
          </p:cNvSpPr>
          <p:nvPr/>
        </p:nvSpPr>
        <p:spPr bwMode="auto">
          <a:xfrm>
            <a:off x="228600" y="4379284"/>
            <a:ext cx="1674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chemeClr val="bg1"/>
                </a:solidFill>
                <a:latin typeface="VNI-Times" pitchFamily="2" charset="0"/>
              </a:rPr>
              <a:t>………..CH</a:t>
            </a:r>
            <a:r>
              <a:rPr lang="en-US" sz="2400" b="1" baseline="-25000" smtClean="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2400" b="1" dirty="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207" name="Line 79"/>
          <p:cNvSpPr>
            <a:spLocks noChangeShapeType="1"/>
          </p:cNvSpPr>
          <p:nvPr/>
        </p:nvSpPr>
        <p:spPr bwMode="auto">
          <a:xfrm>
            <a:off x="1598612" y="4686300"/>
            <a:ext cx="609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08" name="Line 80"/>
          <p:cNvSpPr>
            <a:spLocks noChangeShapeType="1"/>
          </p:cNvSpPr>
          <p:nvPr/>
        </p:nvSpPr>
        <p:spPr bwMode="auto">
          <a:xfrm>
            <a:off x="1598612" y="45720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09" name="Line 81"/>
          <p:cNvSpPr>
            <a:spLocks noChangeShapeType="1"/>
          </p:cNvSpPr>
          <p:nvPr/>
        </p:nvSpPr>
        <p:spPr bwMode="auto">
          <a:xfrm>
            <a:off x="1903412" y="45720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10" name="Text Box 82"/>
          <p:cNvSpPr txBox="1">
            <a:spLocks noChangeArrowheads="1"/>
          </p:cNvSpPr>
          <p:nvPr/>
        </p:nvSpPr>
        <p:spPr bwMode="auto">
          <a:xfrm>
            <a:off x="2208212" y="4379284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NI-Times" pitchFamily="2" charset="0"/>
              </a:rPr>
              <a:t>CH</a:t>
            </a:r>
            <a:r>
              <a:rPr lang="en-US" sz="2400" b="1" baseline="-25000">
                <a:solidFill>
                  <a:schemeClr val="bg1"/>
                </a:solidFill>
                <a:latin typeface="VNI-Times" pitchFamily="2" charset="0"/>
              </a:rPr>
              <a:t>2</a:t>
            </a:r>
            <a:endParaRPr lang="en-US" sz="2400" b="1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3012744" y="4362003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VNI-Times" pitchFamily="2" charset="0"/>
              </a:rPr>
              <a:t>+</a:t>
            </a:r>
          </a:p>
        </p:txBody>
      </p:sp>
      <p:grpSp>
        <p:nvGrpSpPr>
          <p:cNvPr id="19" name="Group 84"/>
          <p:cNvGrpSpPr>
            <a:grpSpLocks/>
          </p:cNvGrpSpPr>
          <p:nvPr/>
        </p:nvGrpSpPr>
        <p:grpSpPr bwMode="auto">
          <a:xfrm>
            <a:off x="1295400" y="0"/>
            <a:ext cx="1524000" cy="1600200"/>
            <a:chOff x="3456" y="144"/>
            <a:chExt cx="960" cy="1344"/>
          </a:xfrm>
        </p:grpSpPr>
        <p:sp>
          <p:nvSpPr>
            <p:cNvPr id="48213" name="AutoShape 85"/>
            <p:cNvSpPr>
              <a:spLocks noChangeArrowheads="1"/>
            </p:cNvSpPr>
            <p:nvPr/>
          </p:nvSpPr>
          <p:spPr bwMode="auto">
            <a:xfrm>
              <a:off x="3456" y="144"/>
              <a:ext cx="960" cy="1344"/>
            </a:xfrm>
            <a:prstGeom prst="downArrow">
              <a:avLst>
                <a:gd name="adj1" fmla="val 50000"/>
                <a:gd name="adj2" fmla="val 35000"/>
              </a:avLst>
            </a:prstGeom>
            <a:gradFill rotWithShape="1">
              <a:gsLst>
                <a:gs pos="0">
                  <a:srgbClr val="0033CC"/>
                </a:gs>
                <a:gs pos="50000">
                  <a:srgbClr val="FFFFFF"/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latin typeface="Garamond" pitchFamily="18" charset="0"/>
              </a:endParaRPr>
            </a:p>
          </p:txBody>
        </p:sp>
        <p:sp>
          <p:nvSpPr>
            <p:cNvPr id="48214" name="Text Box 86"/>
            <p:cNvSpPr txBox="1">
              <a:spLocks noChangeArrowheads="1"/>
            </p:cNvSpPr>
            <p:nvPr/>
          </p:nvSpPr>
          <p:spPr bwMode="auto">
            <a:xfrm>
              <a:off x="3696" y="192"/>
              <a:ext cx="456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="1" baseline="300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0" hangingPunct="0"/>
              <a:r>
                <a:rPr lang="en-US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</a:p>
            <a:p>
              <a:pPr algn="ctr" eaLnBrk="0" hangingPunct="0"/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tác</a:t>
              </a:r>
              <a:endParaRPr lang="en-US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20231E-7 L -3.33333E-6 0.1775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42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20231E-7 L -3.33333E-6 0.1775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4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" dur="20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08 0.0779 L -0.02604 0.0779 C -0.01458 0.0779 0.0 0.05611 0.0 0.03895 L 0.0 2.1099E-7 " pathEditMode="relative" rAng="0" ptsTypes="FfFF">
                                      <p:cBhvr>
                                        <p:cTn id="25" dur="2000" spd="-100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9E-7 L 3.33333E-6 0.04452 C 3.33333E-6 0.06422 0.01284 0.08903 0.0243 0.08903 L 0.05 0.08741 " pathEditMode="relative" rAng="0" ptsTypes="FfFF">
                                      <p:cBhvr>
                                        <p:cTn id="27" dur="20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013E-6 L -0.00451 0.0723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51 L 0.00625 0.05518 C 0.00625 0.07744 0.02222 0.10526 0.03541 0.10526 L 0.06458 0.10526 " pathEditMode="relative" rAng="0" ptsTypes="FfFF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5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09738 L -0.03472 0.09112 C -0.02031 0.09112 -0.00902 0.07234 -0.00902 0.05078 L -0.00416 0.00603 " pathEditMode="relative" rAng="0" ptsTypes="FfFF">
                                      <p:cBhvr>
                                        <p:cTn id="33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9 0.01391 L -0.0559 0.0626 C -0.0559 0.0844 -0.0434 0.11129 -0.03316 0.11129 L -0.01041 0.11129 " pathEditMode="relative" rAng="0" ptsTypes="FfFF">
                                      <p:cBhvr>
                                        <p:cTn id="56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8904 L 0.04166 0.08904 C 0.06406 0.08904 0.06944 0.07188 0.06944 0.05704 L 0.06007 0.032 " pathEditMode="relative" rAng="0" ptsTypes="FfFF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9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8903E-6 L 0.0 -0.0667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2" dur="20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4" dur="20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0209E-7 L 0.02916 -7.00209E-7 C 0.04166 -7.00209E-7 0.05833 -0.01855 0.05833 -0.03362 L 0.05833 -0.06677 " pathEditMode="relative" rAng="0" ptsTypes="FfFF">
                                      <p:cBhvr>
                                        <p:cTn id="66" dur="2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33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728 L -0.05833 -0.03663 C -0.05833 -0.0204 -0.04253 1.57663E-7 -0.02917 1.57663E-7 L 0.0 1.57663E-7 " pathEditMode="relative" rAng="0" ptsTypes="FfFF">
                                      <p:cBhvr>
                                        <p:cTn id="68" dur="2000" spd="-1000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0" dur="20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2" dur="20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08 0.0779 L -0.02604 0.0779 C -0.01458 0.0779 0.0 0.05611 0.0 0.03895 L 0.0 2.1099E-7 " pathEditMode="relative" rAng="0" ptsTypes="FfFF">
                                      <p:cBhvr>
                                        <p:cTn id="74" dur="2000" spd="-1000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9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9E-7 L 3.33333E-6 0.04452 C 3.33333E-6 0.06422 0.01284 0.08903 0.0243 0.08903 L 0.05 0.08741 " pathEditMode="relative" rAng="0" ptsTypes="FfFF">
                                      <p:cBhvr>
                                        <p:cTn id="76" dur="20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5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013E-6 L -0.00451 0.0723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51 L 0.00625 0.05518 C 0.00625 0.07744 0.02222 0.10526 0.03541 0.10526 L 0.06458 0.10526 " pathEditMode="relative" rAng="0" ptsTypes="FfFF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5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09738 L -0.03472 0.09112 C -0.02031 0.09112 -0.00902 0.07234 -0.00902 0.05078 L -0.00416 0.00603 " pathEditMode="relative" rAng="0" ptsTypes="FfFF">
                                      <p:cBhvr>
                                        <p:cTn id="82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9 0.01391 L -0.0559 0.0626 C -0.0559 0.0844 -0.0434 0.11129 -0.03316 0.11129 L -0.01041 0.11129 " pathEditMode="relative" rAng="0" ptsTypes="FfFF">
                                      <p:cBhvr>
                                        <p:cTn id="105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49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8904 L 0.04166 0.08904 C 0.06406 0.08904 0.06944 0.07188 0.06944 0.05704 L 0.06007 0.032 " pathEditMode="relative" rAng="0" ptsTypes="FfFF">
                                      <p:cBhvr>
                                        <p:cTn id="10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9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8903E-6 L 0.0 -0.06677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1" dur="2000" fill="hold"/>
                                        <p:tgtEl>
                                          <p:spTgt spid="48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3" dur="20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0209E-7 L 0.02916 -7.00209E-7 C 0.04166 -7.00209E-7 0.05833 -0.01855 0.05833 -0.03362 L 0.05833 -0.06677 " pathEditMode="relative" rAng="0" ptsTypes="FfFF">
                                      <p:cBhvr>
                                        <p:cTn id="115" dur="20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33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728 L -0.05833 -0.03663 C -0.05833 -0.0204 -0.04253 1.57663E-7 -0.02917 1.57663E-7 L 0.0 1.57663E-7 " pathEditMode="relative" rAng="0" ptsTypes="FfFF">
                                      <p:cBhvr>
                                        <p:cTn id="117" dur="2000" spd="-1000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48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48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1 0.02222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48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11111E-6 L 0.10833 0.02222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48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11667 0.02222 " pathEditMode="relative" rAng="0" ptsTypes="AA">
                                      <p:cBhvr>
                                        <p:cTn id="139" dur="1000" fill="hold"/>
                                        <p:tgtEl>
                                          <p:spTgt spid="4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500"/>
                            </p:stCondLst>
                            <p:childTnLst>
                              <p:par>
                                <p:cTn id="14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11111E-6 L 0.125 0.02222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8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4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13333 0.02222 " pathEditMode="relative" rAng="0" ptsTypes="AA">
                                      <p:cBhvr>
                                        <p:cTn id="145" dur="1000" fill="hold"/>
                                        <p:tgtEl>
                                          <p:spTgt spid="48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500"/>
                            </p:stCondLst>
                            <p:childTnLst>
                              <p:par>
                                <p:cTn id="14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1667 0.02222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0" grpId="0" animBg="1"/>
      <p:bldP spid="48150" grpId="1" animBg="1"/>
      <p:bldP spid="48151" grpId="0" animBg="1"/>
      <p:bldP spid="48151" grpId="1" animBg="1"/>
      <p:bldP spid="48152" grpId="0" animBg="1"/>
      <p:bldP spid="48152" grpId="1" animBg="1"/>
      <p:bldP spid="48153" grpId="0" animBg="1"/>
      <p:bldP spid="48153" grpId="1" animBg="1"/>
      <p:bldP spid="48154" grpId="0" animBg="1"/>
      <p:bldP spid="48154" grpId="1" animBg="1"/>
      <p:bldP spid="48155" grpId="0" animBg="1"/>
      <p:bldP spid="48155" grpId="1" animBg="1"/>
      <p:bldP spid="48156" grpId="0" animBg="1"/>
      <p:bldP spid="48157" grpId="0" animBg="1"/>
      <p:bldP spid="48158" grpId="0" animBg="1"/>
      <p:bldP spid="48158" grpId="1" animBg="1"/>
      <p:bldP spid="48159" grpId="0" animBg="1"/>
      <p:bldP spid="48159" grpId="1" animBg="1"/>
      <p:bldP spid="48183" grpId="0" animBg="1"/>
      <p:bldP spid="48183" grpId="1" animBg="1"/>
      <p:bldP spid="48184" grpId="0" animBg="1"/>
      <p:bldP spid="48184" grpId="1" animBg="1"/>
      <p:bldP spid="48185" grpId="0" animBg="1"/>
      <p:bldP spid="48185" grpId="1" animBg="1"/>
      <p:bldP spid="48186" grpId="0" animBg="1"/>
      <p:bldP spid="48186" grpId="1" animBg="1"/>
      <p:bldP spid="48187" grpId="0" animBg="1"/>
      <p:bldP spid="48187" grpId="1" animBg="1"/>
      <p:bldP spid="48188" grpId="0" animBg="1"/>
      <p:bldP spid="48188" grpId="1" animBg="1"/>
      <p:bldP spid="48189" grpId="0" animBg="1"/>
      <p:bldP spid="48189" grpId="1" animBg="1"/>
      <p:bldP spid="48190" grpId="0" animBg="1"/>
      <p:bldP spid="48190" grpId="1" animBg="1"/>
      <p:bldP spid="48191" grpId="0" animBg="1"/>
      <p:bldP spid="48191" grpId="1" animBg="1"/>
      <p:bldP spid="48192" grpId="0" animBg="1"/>
      <p:bldP spid="48192" grpId="1" animBg="1"/>
      <p:bldP spid="48193" grpId="0"/>
      <p:bldP spid="48194" grpId="0"/>
      <p:bldP spid="48197" grpId="0" animBg="1"/>
      <p:bldP spid="48198" grpId="0" animBg="1"/>
      <p:bldP spid="48200" grpId="0"/>
      <p:bldP spid="48203" grpId="0" animBg="1"/>
      <p:bldP spid="48204" grpId="0" animBg="1"/>
      <p:bldP spid="48208" grpId="0" animBg="1"/>
      <p:bldP spid="48209" grpId="0" animBg="1"/>
      <p:bldP spid="482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28600" y="218397"/>
            <a:ext cx="8686800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Viết công thức cấu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trình bày tính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của metan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PTPƯ minh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pic>
        <p:nvPicPr>
          <p:cNvPr id="55308" name="Picture 12" descr="Cau ho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67182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28600" y="1504951"/>
            <a:ext cx="8686800" cy="3477813"/>
            <a:chOff x="144" y="1440"/>
            <a:chExt cx="5472" cy="2743"/>
          </a:xfrm>
        </p:grpSpPr>
        <p:sp>
          <p:nvSpPr>
            <p:cNvPr id="1032" name="Text Box 4"/>
            <p:cNvSpPr txBox="1">
              <a:spLocks noChangeArrowheads="1"/>
            </p:cNvSpPr>
            <p:nvPr/>
          </p:nvSpPr>
          <p:spPr bwMode="auto">
            <a:xfrm>
              <a:off x="144" y="1440"/>
              <a:ext cx="5472" cy="27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Wingdings" pitchFamily="2" charset="2"/>
                <a:buChar char="v"/>
              </a:pP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cấu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>
                <a:spcBef>
                  <a:spcPct val="50000"/>
                </a:spcBef>
                <a:buFont typeface="Wingdings" pitchFamily="2" charset="2"/>
                <a:buNone/>
              </a:pPr>
              <a:endParaRPr lang="en-US" sz="22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  <a:buFont typeface="Wingdings" pitchFamily="2" charset="2"/>
                <a:buChar char="v"/>
              </a:pP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chất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hóa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u="sng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200" u="sng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  +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Phản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err="1">
                  <a:latin typeface="Times New Roman" pitchFamily="18" charset="0"/>
                  <a:cs typeface="Times New Roman" pitchFamily="18" charset="0"/>
                </a:rPr>
                <a:t>ứng</a:t>
              </a:r>
              <a:r>
                <a:rPr lang="en-US" sz="22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smtClean="0">
                  <a:latin typeface="Times New Roman" pitchFamily="18" charset="0"/>
                  <a:cs typeface="Times New Roman" pitchFamily="18" charset="0"/>
                </a:rPr>
                <a:t>cháy:</a:t>
              </a:r>
              <a:endParaRPr lang="en-US" sz="22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en-US" sz="22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  +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Phản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ứng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clo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endParaRPr lang="en-US" sz="22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092" y="2898"/>
              <a:ext cx="4284" cy="506"/>
              <a:chOff x="1092" y="2847"/>
              <a:chExt cx="4284" cy="506"/>
            </a:xfrm>
          </p:grpSpPr>
          <p:sp>
            <p:nvSpPr>
              <p:cNvPr id="1049" name="Text Box 14"/>
              <p:cNvSpPr txBox="1">
                <a:spLocks noChangeArrowheads="1"/>
              </p:cNvSpPr>
              <p:nvPr/>
            </p:nvSpPr>
            <p:spPr bwMode="auto">
              <a:xfrm>
                <a:off x="1092" y="2940"/>
                <a:ext cx="4284" cy="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CH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4   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+  2O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2                    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CO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 +   2H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1050" name="Line 15"/>
              <p:cNvSpPr>
                <a:spLocks noChangeShapeType="1"/>
              </p:cNvSpPr>
              <p:nvPr/>
            </p:nvSpPr>
            <p:spPr bwMode="auto">
              <a:xfrm>
                <a:off x="2428" y="3180"/>
                <a:ext cx="561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Text Box 16"/>
              <p:cNvSpPr txBox="1">
                <a:spLocks noChangeArrowheads="1"/>
              </p:cNvSpPr>
              <p:nvPr/>
            </p:nvSpPr>
            <p:spPr bwMode="auto">
              <a:xfrm>
                <a:off x="2781" y="2847"/>
                <a:ext cx="288" cy="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0">
                  <a:latin typeface="Arial Unicode MS" pitchFamily="34" charset="-128"/>
                </a:endParaRPr>
              </a:p>
            </p:txBody>
          </p:sp>
        </p:grpSp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1086" y="3724"/>
              <a:ext cx="3954" cy="413"/>
              <a:chOff x="1086" y="3634"/>
              <a:chExt cx="3954" cy="413"/>
            </a:xfrm>
          </p:grpSpPr>
          <p:sp>
            <p:nvSpPr>
              <p:cNvPr id="1045" name="Text Box 18"/>
              <p:cNvSpPr txBox="1">
                <a:spLocks noChangeArrowheads="1"/>
              </p:cNvSpPr>
              <p:nvPr/>
            </p:nvSpPr>
            <p:spPr bwMode="auto">
              <a:xfrm>
                <a:off x="1086" y="3634"/>
                <a:ext cx="3954" cy="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CH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+   Cl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             CH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Cl  +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HCl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" name="Group 34"/>
              <p:cNvGrpSpPr>
                <a:grpSpLocks/>
              </p:cNvGrpSpPr>
              <p:nvPr/>
            </p:nvGrpSpPr>
            <p:grpSpPr bwMode="auto">
              <a:xfrm>
                <a:off x="2324" y="3636"/>
                <a:ext cx="639" cy="218"/>
                <a:chOff x="2324" y="3636"/>
                <a:chExt cx="639" cy="218"/>
              </a:xfrm>
            </p:grpSpPr>
            <p:sp>
              <p:nvSpPr>
                <p:cNvPr id="1047" name="Line 19"/>
                <p:cNvSpPr>
                  <a:spLocks noChangeShapeType="1"/>
                </p:cNvSpPr>
                <p:nvPr/>
              </p:nvSpPr>
              <p:spPr bwMode="auto">
                <a:xfrm>
                  <a:off x="2324" y="3854"/>
                  <a:ext cx="639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347" y="3636"/>
                  <a:ext cx="457" cy="2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100" dirty="0" err="1">
                      <a:latin typeface="Times New Roman" pitchFamily="18" charset="0"/>
                      <a:cs typeface="Times New Roman" pitchFamily="18" charset="0"/>
                    </a:rPr>
                    <a:t>Ánh</a:t>
                  </a:r>
                  <a:r>
                    <a:rPr lang="en-US" sz="1100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100" dirty="0" err="1">
                      <a:latin typeface="Times New Roman" pitchFamily="18" charset="0"/>
                      <a:cs typeface="Times New Roman" pitchFamily="18" charset="0"/>
                    </a:rPr>
                    <a:t>sáng</a:t>
                  </a:r>
                  <a:endParaRPr lang="en-US" sz="11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3280" y="1472"/>
              <a:ext cx="1125" cy="1207"/>
              <a:chOff x="3280" y="1799"/>
              <a:chExt cx="1125" cy="1207"/>
            </a:xfrm>
          </p:grpSpPr>
          <p:sp>
            <p:nvSpPr>
              <p:cNvPr id="1036" name="Text Box 23"/>
              <p:cNvSpPr txBox="1">
                <a:spLocks noChangeArrowheads="1"/>
              </p:cNvSpPr>
              <p:nvPr/>
            </p:nvSpPr>
            <p:spPr bwMode="auto">
              <a:xfrm>
                <a:off x="3657" y="2690"/>
                <a:ext cx="336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1037" name="Text Box 24"/>
              <p:cNvSpPr txBox="1">
                <a:spLocks noChangeArrowheads="1"/>
              </p:cNvSpPr>
              <p:nvPr/>
            </p:nvSpPr>
            <p:spPr bwMode="auto">
              <a:xfrm>
                <a:off x="3659" y="1799"/>
                <a:ext cx="336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1038" name="Text Box 25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336" cy="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 Unicode MS" pitchFamily="34" charset="-128"/>
                  </a:rPr>
                  <a:t>C</a:t>
                </a:r>
              </a:p>
            </p:txBody>
          </p:sp>
          <p:sp>
            <p:nvSpPr>
              <p:cNvPr id="1039" name="Text Box 26"/>
              <p:cNvSpPr txBox="1">
                <a:spLocks noChangeArrowheads="1"/>
              </p:cNvSpPr>
              <p:nvPr/>
            </p:nvSpPr>
            <p:spPr bwMode="auto">
              <a:xfrm>
                <a:off x="3280" y="2248"/>
                <a:ext cx="336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1040" name="Text Box 27"/>
              <p:cNvSpPr txBox="1">
                <a:spLocks noChangeArrowheads="1"/>
              </p:cNvSpPr>
              <p:nvPr/>
            </p:nvSpPr>
            <p:spPr bwMode="auto">
              <a:xfrm>
                <a:off x="4069" y="2257"/>
                <a:ext cx="336" cy="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1041" name="Line 28"/>
              <p:cNvSpPr>
                <a:spLocks noChangeShapeType="1"/>
              </p:cNvSpPr>
              <p:nvPr/>
            </p:nvSpPr>
            <p:spPr bwMode="auto">
              <a:xfrm>
                <a:off x="3495" y="2421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Line 29"/>
              <p:cNvSpPr>
                <a:spLocks noChangeShapeType="1"/>
              </p:cNvSpPr>
              <p:nvPr/>
            </p:nvSpPr>
            <p:spPr bwMode="auto">
              <a:xfrm>
                <a:off x="3879" y="2427"/>
                <a:ext cx="192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Line 30"/>
              <p:cNvSpPr>
                <a:spLocks noChangeShapeType="1"/>
              </p:cNvSpPr>
              <p:nvPr/>
            </p:nvSpPr>
            <p:spPr bwMode="auto">
              <a:xfrm rot="5400000">
                <a:off x="3683" y="2162"/>
                <a:ext cx="192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Line 31"/>
              <p:cNvSpPr>
                <a:spLocks noChangeShapeType="1"/>
              </p:cNvSpPr>
              <p:nvPr/>
            </p:nvSpPr>
            <p:spPr bwMode="auto">
              <a:xfrm rot="5400000">
                <a:off x="3683" y="2646"/>
                <a:ext cx="192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</p:grpSp>
      <p:graphicFrame>
        <p:nvGraphicFramePr>
          <p:cNvPr id="1026" name="Object 37"/>
          <p:cNvGraphicFramePr>
            <a:graphicFrameLocks noChangeAspect="1"/>
          </p:cNvGraphicFramePr>
          <p:nvPr/>
        </p:nvGraphicFramePr>
        <p:xfrm>
          <a:off x="3276600" y="1476377"/>
          <a:ext cx="914400" cy="148829"/>
        </p:xfrm>
        <a:graphic>
          <a:graphicData uri="http://schemas.openxmlformats.org/presentationml/2006/ole">
            <p:oleObj spid="_x0000_s1100" name="Equation" r:id="rId4" imgW="435285" imgH="677109" progId="Equation.DSMT4">
              <p:embed/>
            </p:oleObj>
          </a:graphicData>
        </a:graphic>
      </p:graphicFrame>
      <p:graphicFrame>
        <p:nvGraphicFramePr>
          <p:cNvPr id="5533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69816139"/>
              </p:ext>
            </p:extLst>
          </p:nvPr>
        </p:nvGraphicFramePr>
        <p:xfrm>
          <a:off x="4001938" y="3353530"/>
          <a:ext cx="265907" cy="353064"/>
        </p:xfrm>
        <a:graphic>
          <a:graphicData uri="http://schemas.openxmlformats.org/presentationml/2006/ole">
            <p:oleObj spid="_x0000_s1101" name="Equation" r:id="rId5" imgW="139639" imgH="203112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755066" y="624218"/>
            <a:ext cx="1295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16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endParaRPr lang="en-US" sz="16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6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16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16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sz="1600" b="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16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2590800" y="846617"/>
            <a:ext cx="228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657227"/>
            <a:ext cx="2362200" cy="461963"/>
            <a:chOff x="1152" y="1548"/>
            <a:chExt cx="1488" cy="388"/>
          </a:xfrm>
        </p:grpSpPr>
        <p:sp>
          <p:nvSpPr>
            <p:cNvPr id="25619" name="Rectangle 6"/>
            <p:cNvSpPr>
              <a:spLocks noChangeArrowheads="1"/>
            </p:cNvSpPr>
            <p:nvPr/>
          </p:nvSpPr>
          <p:spPr bwMode="auto">
            <a:xfrm flipH="1">
              <a:off x="1152" y="1548"/>
              <a:ext cx="624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nCH</a:t>
              </a:r>
              <a:r>
                <a:rPr lang="en-US" sz="24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20" name="Line 7"/>
            <p:cNvSpPr>
              <a:spLocks noChangeShapeType="1"/>
            </p:cNvSpPr>
            <p:nvPr/>
          </p:nvSpPr>
          <p:spPr bwMode="auto">
            <a:xfrm>
              <a:off x="1720" y="1776"/>
              <a:ext cx="24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21" name="Line 8"/>
            <p:cNvSpPr>
              <a:spLocks noChangeShapeType="1"/>
            </p:cNvSpPr>
            <p:nvPr/>
          </p:nvSpPr>
          <p:spPr bwMode="auto">
            <a:xfrm>
              <a:off x="1828" y="1703"/>
              <a:ext cx="14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22" name="Text Box 9"/>
            <p:cNvSpPr txBox="1">
              <a:spLocks noChangeArrowheads="1"/>
            </p:cNvSpPr>
            <p:nvPr/>
          </p:nvSpPr>
          <p:spPr bwMode="auto">
            <a:xfrm>
              <a:off x="1968" y="1548"/>
              <a:ext cx="672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sz="24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842" name="Line 10"/>
          <p:cNvSpPr>
            <a:spLocks noChangeShapeType="1"/>
          </p:cNvSpPr>
          <p:nvPr/>
        </p:nvSpPr>
        <p:spPr bwMode="auto">
          <a:xfrm flipV="1">
            <a:off x="3949998" y="995032"/>
            <a:ext cx="990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 flipH="1">
            <a:off x="5410200" y="727887"/>
            <a:ext cx="876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44" name="Text Box 12"/>
          <p:cNvSpPr txBox="1">
            <a:spLocks noChangeArrowheads="1"/>
          </p:cNvSpPr>
          <p:nvPr/>
        </p:nvSpPr>
        <p:spPr bwMode="auto">
          <a:xfrm>
            <a:off x="6477000" y="727887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45" name="Line 13"/>
          <p:cNvSpPr>
            <a:spLocks noChangeShapeType="1"/>
          </p:cNvSpPr>
          <p:nvPr/>
        </p:nvSpPr>
        <p:spPr bwMode="auto">
          <a:xfrm>
            <a:off x="6096000" y="977669"/>
            <a:ext cx="381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46" name="Line 14"/>
          <p:cNvSpPr>
            <a:spLocks noChangeShapeType="1"/>
          </p:cNvSpPr>
          <p:nvPr/>
        </p:nvSpPr>
        <p:spPr bwMode="auto">
          <a:xfrm>
            <a:off x="6076950" y="927497"/>
            <a:ext cx="228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>
            <a:off x="6248400" y="927497"/>
            <a:ext cx="228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>
            <a:off x="6613530" y="-486966"/>
            <a:ext cx="396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49" name="Text Box 17"/>
          <p:cNvSpPr txBox="1">
            <a:spLocks noChangeArrowheads="1"/>
          </p:cNvSpPr>
          <p:nvPr/>
        </p:nvSpPr>
        <p:spPr bwMode="auto">
          <a:xfrm>
            <a:off x="5181600" y="590550"/>
            <a:ext cx="76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</p:txBody>
      </p:sp>
      <p:sp>
        <p:nvSpPr>
          <p:cNvPr id="120850" name="Text Box 18"/>
          <p:cNvSpPr txBox="1">
            <a:spLocks noChangeArrowheads="1"/>
          </p:cNvSpPr>
          <p:nvPr/>
        </p:nvSpPr>
        <p:spPr bwMode="auto">
          <a:xfrm>
            <a:off x="7010400" y="568464"/>
            <a:ext cx="47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51" name="Text Box 19"/>
          <p:cNvSpPr txBox="1">
            <a:spLocks noChangeArrowheads="1"/>
          </p:cNvSpPr>
          <p:nvPr/>
        </p:nvSpPr>
        <p:spPr bwMode="auto">
          <a:xfrm>
            <a:off x="2362200" y="104328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endParaRPr lang="en-US" sz="24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5480000" y="1200150"/>
            <a:ext cx="206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Polietilen</a:t>
            </a:r>
            <a:r>
              <a:rPr lang="en-US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PE)</a:t>
            </a:r>
          </a:p>
        </p:txBody>
      </p: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304800" y="1962150"/>
            <a:ext cx="8382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Polietilen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4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57200" y="3557885"/>
            <a:ext cx="4191000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533400" y="37147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04 0.01875 C -0.00468 0.00856 -0.0085 0.00185 -0.01007 -0.00695 C -0.01198 -0.01505 -0.01284 -0.02593 -0.01371 -0.03658 C -0.01371 -0.04815 -0.01371 -0.05625 -0.01284 -0.06667 C -0.01198 -0.07546 -0.01059 -0.08658 -0.00764 -0.09537 C -0.00503 -0.10208 -0.00034 -0.10949 0.00417 -0.11412 C 0.00851 -0.11991 0.01389 -0.12222 0.01927 -0.12292 C 0.02431 -0.12292 0.02952 -0.12292 0.03438 -0.12292 C 0.03959 -0.12222 0.0448 -0.11875 0.04827 -0.1125 C 0.05243 -0.10648 0.05591 -0.09838 0.05764 -0.08889 C 0.06007 -0.08148 0.06094 -0.06898 0.06094 -0.06042 C 0.06129 -0.05093 0.06094 -0.04028 0.05868 -0.02847 C 0.0566 -0.02176 0.05243 -0.01505 0.0474 -0.01273 C 0.04184 -0.00995 0.03646 -0.01366 0.03316 -0.01945 C 0.03004 -0.02546 0.02795 -0.03426 0.02743 -0.04607 C 0.02743 -0.05625 0.02795 -0.06667 0.03004 -0.07477 C 0.0323 -0.08287 0.03195 -0.0838 0.04045 -0.09537 C 0.04827 -0.10718 0.0566 -0.10347 0.06129 -0.10347 C 0.06598 -0.10347 0.07014 -0.10139 0.075 -0.09815 C 0.08004 -0.09375 0.08438 -0.08658 0.08733 -0.07986 C 0.09063 -0.07315 0.09184 -0.06435 0.09358 -0.05093 C 0.09584 -0.03866 0.09584 -0.02847 0.09584 -0.02107 C 0.09584 -0.01204 0.09584 -0.00093 0.09584 0.00856 " pathEditMode="relative" rAng="0" ptsTypes="fffffffffffffffffffffff">
                                      <p:cBhvr>
                                        <p:cTn id="62" dur="2000" fill="hold"/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-71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069 0.01458 C 0.00278 0.00648 0.00643 1.11111E-6 0.00799 -0.00903 C 0.0099 -0.01829 0.01077 -0.02917 0.01164 -0.04074 C 0.01302 -0.05116 0.01164 -0.05995 0.01077 -0.0706 C 0.0099 -0.08033 0.00851 -0.08958 0.00539 -0.09884 C 0.00313 -0.10671 -0.00156 -0.11343 -0.00607 -0.11898 C -0.01007 -0.12431 -0.01527 -0.12708 -0.02031 -0.12824 C -0.02552 -0.12847 -0.03055 -0.12847 -0.03559 -0.12824 C -0.04045 -0.12708 -0.04514 -0.12269 -0.04895 -0.11597 C -0.05277 -0.11088 -0.05642 -0.10232 -0.05816 -0.09283 C -0.06024 -0.08519 -0.06093 -0.07338 -0.06093 -0.06366 C -0.06128 -0.05417 -0.06093 -0.04375 -0.05868 -0.0331 C -0.05677 -0.02639 -0.05277 -0.01829 -0.04774 -0.01574 C -0.04288 -0.01227 -0.0375 -0.01667 -0.03402 -0.02292 C -0.0309 -0.02894 -0.02899 -0.03796 -0.02864 -0.04838 C -0.02864 -0.05972 -0.02899 -0.06945 -0.0309 -0.07801 C -0.03333 -0.08681 -0.03298 -0.08843 -0.04114 -0.09884 C -0.04895 -0.11111 -0.05677 -0.10764 -0.06128 -0.10764 C -0.06597 -0.10764 -0.07014 -0.10486 -0.07465 -0.10139 C -0.07968 -0.09769 -0.08402 -0.08958 -0.0868 -0.0831 C -0.08993 -0.07662 -0.09149 -0.06806 -0.09288 -0.05417 C -0.09375 -0.0412 -0.09375 -0.0331 -0.09375 -0.02408 C -0.09375 -0.01412 -0.09375 -0.0037 -0.09375 0.00648 " pathEditMode="relative" rAng="0" ptsTypes="fffffffffffffffffffffff">
                                      <p:cBhvr>
                                        <p:cTn id="64" dur="2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2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/>
      <p:bldP spid="120836" grpId="0" animBg="1"/>
      <p:bldP spid="120842" grpId="0" animBg="1"/>
      <p:bldP spid="120843" grpId="0"/>
      <p:bldP spid="120844" grpId="0"/>
      <p:bldP spid="120845" grpId="0" animBg="1"/>
      <p:bldP spid="120846" grpId="0" animBg="1"/>
      <p:bldP spid="120846" grpId="1" animBg="1"/>
      <p:bldP spid="120847" grpId="0" animBg="1"/>
      <p:bldP spid="120847" grpId="1" animBg="1"/>
      <p:bldP spid="120849" grpId="0"/>
      <p:bldP spid="120850" grpId="0"/>
      <p:bldP spid="120851" grpId="0"/>
      <p:bldP spid="120853" grpId="0"/>
      <p:bldP spid="23" grpId="0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048709"/>
          <p:cNvSpPr>
            <a:spLocks noGrp="1"/>
          </p:cNvSpPr>
          <p:nvPr>
            <p:ph type="title"/>
          </p:nvPr>
        </p:nvSpPr>
        <p:spPr>
          <a:xfrm>
            <a:off x="3030538" y="225028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dk1"/>
                </a:solidFill>
                <a:latin typeface="Calibri" pitchFamily="34" charset="0"/>
                <a:sym typeface="VNI-Times" pitchFamily="2" charset="0"/>
              </a:defRPr>
            </a:lvl1pPr>
          </a:lstStyle>
          <a:p>
            <a:pPr lvl="0" eaLnBrk="1" latinLnBrk="1" hangingPunct="1"/>
            <a:r>
              <a:rPr lang="en-US" altLang="en-US" sz="2800" b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en-US" altLang="en-US" sz="2800" b="1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37. ETILEN </a:t>
            </a:r>
            <a:r>
              <a:t/>
            </a:r>
            <a:br/>
            <a:endParaRPr lang="en-US" altLang="en-US" sz="1800" b="1">
              <a:solidFill>
                <a:srgbClr val="FFFF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1" name="TextBox 1048710"/>
          <p:cNvSpPr txBox="1"/>
          <p:nvPr/>
        </p:nvSpPr>
        <p:spPr>
          <a:xfrm>
            <a:off x="313696" y="839390"/>
            <a:ext cx="2900362" cy="36933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180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II. CẤU TẠO PHÂN </a:t>
            </a:r>
            <a:r>
              <a:rPr lang="en-US" altLang="en-US" sz="1800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TỬ.</a:t>
            </a:r>
            <a:endParaRPr lang="en-US" altLang="en-US" sz="180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2" name="TextBox 1048711"/>
          <p:cNvSpPr txBox="1"/>
          <p:nvPr/>
        </p:nvSpPr>
        <p:spPr>
          <a:xfrm>
            <a:off x="336699" y="539353"/>
            <a:ext cx="2900362" cy="36933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180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I. TÍNH CHẤT VẬT </a:t>
            </a:r>
            <a:r>
              <a:rPr lang="en-US" altLang="en-US" sz="1800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LÍ.</a:t>
            </a:r>
            <a:endParaRPr lang="en-US" altLang="en-US" sz="180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3" name="TextBox 1048712"/>
          <p:cNvSpPr txBox="1"/>
          <p:nvPr/>
        </p:nvSpPr>
        <p:spPr>
          <a:xfrm>
            <a:off x="304800" y="1434703"/>
            <a:ext cx="7772400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r>
              <a:rPr lang="en-US" altLang="en-US" sz="1800" b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1. Etilen tham gia phản ứng cháy với oxi :  </a:t>
            </a:r>
            <a:r>
              <a:rPr lang="en-US" altLang="en-US" sz="18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C</a:t>
            </a:r>
            <a:r>
              <a:rPr lang="en-US" altLang="en-US" sz="1800" baseline="-250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H</a:t>
            </a:r>
            <a:r>
              <a:rPr lang="en-US" altLang="en-US" sz="1800" baseline="-250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4</a:t>
            </a:r>
            <a:r>
              <a:rPr lang="en-US" altLang="en-US" sz="18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+3O</a:t>
            </a:r>
            <a:r>
              <a:rPr lang="en-US" altLang="en-US" sz="1800" baseline="-250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→ 2CO</a:t>
            </a:r>
            <a:r>
              <a:rPr lang="en-US" altLang="en-US" sz="1800" baseline="-250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+ 2H</a:t>
            </a:r>
            <a:r>
              <a:rPr lang="en-US" altLang="en-US" sz="1800" baseline="-250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O</a:t>
            </a:r>
          </a:p>
        </p:txBody>
      </p:sp>
      <p:sp>
        <p:nvSpPr>
          <p:cNvPr id="1048714" name="TextBox 1048713"/>
          <p:cNvSpPr txBox="1"/>
          <p:nvPr/>
        </p:nvSpPr>
        <p:spPr>
          <a:xfrm>
            <a:off x="317351" y="1129903"/>
            <a:ext cx="3613150" cy="36933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180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III. TÍNH CHẤT HÓA </a:t>
            </a:r>
            <a:r>
              <a:rPr lang="en-US" altLang="en-US" sz="1800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HỌC.</a:t>
            </a:r>
            <a:endParaRPr lang="en-US" altLang="en-US" sz="180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716" name="TextBox 1048715"/>
          <p:cNvSpPr txBox="1"/>
          <p:nvPr/>
        </p:nvSpPr>
        <p:spPr>
          <a:xfrm>
            <a:off x="313663" y="1749796"/>
            <a:ext cx="7239001" cy="4770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altLang="en-US" sz="2000" b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2000" b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. </a:t>
            </a:r>
            <a:r>
              <a:rPr lang="en-US" altLang="en-US" sz="2000" b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Etilen phản tham gia ứng cộng: </a:t>
            </a:r>
            <a:r>
              <a:rPr lang="en-US" sz="2000" smtClean="0"/>
              <a:t>      </a:t>
            </a:r>
            <a:r>
              <a:rPr lang="en-US" sz="2000" smtClean="0">
                <a:solidFill>
                  <a:srgbClr val="FFFF00"/>
                </a:solidFill>
              </a:rPr>
              <a:t>C</a:t>
            </a:r>
            <a:r>
              <a:rPr lang="en-US" sz="2000" baseline="-25000" smtClean="0">
                <a:solidFill>
                  <a:srgbClr val="FFFF00"/>
                </a:solidFill>
              </a:rPr>
              <a:t>2</a:t>
            </a:r>
            <a:r>
              <a:rPr lang="en-US" sz="2000" smtClean="0">
                <a:solidFill>
                  <a:srgbClr val="FFFF00"/>
                </a:solidFill>
              </a:rPr>
              <a:t>H</a:t>
            </a:r>
            <a:r>
              <a:rPr lang="en-US" sz="2000" baseline="-25000" smtClean="0">
                <a:solidFill>
                  <a:srgbClr val="FFFF00"/>
                </a:solidFill>
              </a:rPr>
              <a:t>4</a:t>
            </a:r>
            <a:r>
              <a:rPr lang="en-US" sz="2000" smtClean="0">
                <a:solidFill>
                  <a:srgbClr val="FFFF00"/>
                </a:solidFill>
              </a:rPr>
              <a:t>   +  Br</a:t>
            </a:r>
            <a:r>
              <a:rPr lang="en-US" sz="2000" baseline="-25000" smtClean="0">
                <a:solidFill>
                  <a:srgbClr val="FFFF00"/>
                </a:solidFill>
              </a:rPr>
              <a:t>2 </a:t>
            </a:r>
            <a:r>
              <a:rPr lang="en-US" altLang="en-US" sz="2000" b="1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→</a:t>
            </a:r>
            <a:r>
              <a:rPr lang="en-US" sz="2000" baseline="-25000" smtClean="0">
                <a:solidFill>
                  <a:srgbClr val="FFFF00"/>
                </a:solidFill>
              </a:rPr>
              <a:t>   </a:t>
            </a:r>
            <a:r>
              <a:rPr lang="en-US" sz="2000" smtClean="0">
                <a:solidFill>
                  <a:srgbClr val="FFFF00"/>
                </a:solidFill>
              </a:rPr>
              <a:t>C</a:t>
            </a:r>
            <a:r>
              <a:rPr lang="en-US" sz="2000" baseline="-25000" smtClean="0">
                <a:solidFill>
                  <a:srgbClr val="FFFF00"/>
                </a:solidFill>
              </a:rPr>
              <a:t>2</a:t>
            </a:r>
            <a:r>
              <a:rPr lang="en-US" sz="2000" smtClean="0">
                <a:solidFill>
                  <a:srgbClr val="FFFF00"/>
                </a:solidFill>
              </a:rPr>
              <a:t>H</a:t>
            </a:r>
            <a:r>
              <a:rPr lang="en-US" sz="2000" baseline="-25000" smtClean="0">
                <a:solidFill>
                  <a:srgbClr val="FFFF00"/>
                </a:solidFill>
              </a:rPr>
              <a:t>4</a:t>
            </a:r>
            <a:r>
              <a:rPr lang="en-US" sz="2000" smtClean="0">
                <a:solidFill>
                  <a:srgbClr val="FFFF00"/>
                </a:solidFill>
              </a:rPr>
              <a:t>Br</a:t>
            </a:r>
            <a:r>
              <a:rPr lang="en-US" sz="2000" baseline="-25000" smtClean="0">
                <a:solidFill>
                  <a:srgbClr val="FFFF00"/>
                </a:solidFill>
              </a:rPr>
              <a:t>2                     </a:t>
            </a:r>
            <a:r>
              <a:rPr lang="en-US" sz="200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15433" y="2171640"/>
            <a:ext cx="731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 tham gia phản ứng trùng hợp: 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</a:rPr>
              <a:t>nCH</a:t>
            </a:r>
            <a:r>
              <a:rPr lang="en-US" baseline="-25000" smtClean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</a:rPr>
              <a:t>=CH</a:t>
            </a:r>
            <a:r>
              <a:rPr lang="en-US" baseline="-25000" smtClean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→    (-CH</a:t>
            </a:r>
            <a:r>
              <a:rPr lang="en-US" baseline="-25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CH</a:t>
            </a:r>
            <a:r>
              <a:rPr lang="en-US" baseline="-25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-)</a:t>
            </a:r>
            <a:r>
              <a:rPr lang="en-US" baseline="-25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                                </a:t>
            </a:r>
            <a:endParaRPr lang="en-US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552640"/>
            <a:ext cx="2900362" cy="36933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/>
            <a:r>
              <a:rPr lang="en-US" altLang="en-US" sz="1800" smtClean="0">
                <a:solidFill>
                  <a:srgbClr val="FFFF3B"/>
                </a:solidFill>
                <a:latin typeface="Times New Roman" pitchFamily="18" charset="0"/>
                <a:ea typeface="Times New Roman" pitchFamily="18" charset="0"/>
              </a:rPr>
              <a:t>IV. ỨNG DỤNG.</a:t>
            </a:r>
            <a:endParaRPr lang="en-US" altLang="en-US" sz="1800">
              <a:solidFill>
                <a:srgbClr val="FFFF3B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" name="TextBox 41"/>
          <p:cNvSpPr txBox="1">
            <a:spLocks noChangeArrowheads="1"/>
          </p:cNvSpPr>
          <p:nvPr/>
        </p:nvSpPr>
        <p:spPr bwMode="auto">
          <a:xfrm>
            <a:off x="5387165" y="2330301"/>
            <a:ext cx="781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xt,t</a:t>
            </a:r>
            <a:r>
              <a:rPr lang="en-US" sz="1400" baseline="30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5477536" y="2090307"/>
            <a:ext cx="781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1"/>
          <p:cNvSpPr txBox="1">
            <a:spLocks noChangeArrowheads="1"/>
          </p:cNvSpPr>
          <p:nvPr/>
        </p:nvSpPr>
        <p:spPr bwMode="auto">
          <a:xfrm>
            <a:off x="5603363" y="1352550"/>
            <a:ext cx="4802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baseline="30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4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3" grpId="0"/>
      <p:bldP spid="1048714" grpId="0"/>
      <p:bldP spid="1048716" grpId="0"/>
      <p:bldP spid="11" grpId="0"/>
      <p:bldP spid="9" grpId="0"/>
      <p:bldP spid="10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Line 56"/>
          <p:cNvSpPr>
            <a:spLocks noChangeShapeType="1"/>
          </p:cNvSpPr>
          <p:nvPr/>
        </p:nvSpPr>
        <p:spPr bwMode="auto">
          <a:xfrm flipH="1" flipV="1">
            <a:off x="2555876" y="2258616"/>
            <a:ext cx="982663" cy="119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37" name="Line 19"/>
          <p:cNvSpPr>
            <a:spLocks noChangeShapeType="1"/>
          </p:cNvSpPr>
          <p:nvPr/>
        </p:nvSpPr>
        <p:spPr bwMode="auto">
          <a:xfrm flipH="1" flipV="1">
            <a:off x="4427538" y="1581149"/>
            <a:ext cx="0" cy="38457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38" name="Line 18"/>
          <p:cNvSpPr>
            <a:spLocks noChangeShapeType="1"/>
          </p:cNvSpPr>
          <p:nvPr/>
        </p:nvSpPr>
        <p:spPr bwMode="auto">
          <a:xfrm>
            <a:off x="5364163" y="2258616"/>
            <a:ext cx="100806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9" name="Line 20"/>
          <p:cNvSpPr>
            <a:spLocks noChangeShapeType="1"/>
          </p:cNvSpPr>
          <p:nvPr/>
        </p:nvSpPr>
        <p:spPr bwMode="auto">
          <a:xfrm>
            <a:off x="4576765" y="2681375"/>
            <a:ext cx="1077912" cy="75476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40" name="Line 22"/>
          <p:cNvSpPr>
            <a:spLocks noChangeShapeType="1"/>
          </p:cNvSpPr>
          <p:nvPr/>
        </p:nvSpPr>
        <p:spPr bwMode="auto">
          <a:xfrm flipH="1">
            <a:off x="3276601" y="2681375"/>
            <a:ext cx="1011236" cy="75476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42" name="WordArt 10"/>
          <p:cNvSpPr>
            <a:spLocks noChangeArrowheads="1" noChangeShapeType="1" noTextEdit="1"/>
          </p:cNvSpPr>
          <p:nvPr/>
        </p:nvSpPr>
        <p:spPr bwMode="auto">
          <a:xfrm>
            <a:off x="3635376" y="2043112"/>
            <a:ext cx="1649413" cy="452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ETILEN</a:t>
            </a:r>
          </a:p>
        </p:txBody>
      </p:sp>
      <p:pic>
        <p:nvPicPr>
          <p:cNvPr id="44043" name="Picture 11" descr="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9550"/>
            <a:ext cx="1800225" cy="951309"/>
          </a:xfrm>
          <a:prstGeom prst="rect">
            <a:avLst/>
          </a:prstGeom>
          <a:noFill/>
        </p:spPr>
      </p:pic>
      <p:pic>
        <p:nvPicPr>
          <p:cNvPr id="44044" name="Picture 12" descr="tải xuố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6" y="3598069"/>
            <a:ext cx="1800225" cy="971550"/>
          </a:xfrm>
          <a:prstGeom prst="rect">
            <a:avLst/>
          </a:prstGeom>
          <a:noFill/>
        </p:spPr>
      </p:pic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657601" y="1200150"/>
            <a:ext cx="17525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PE, PVC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6553201" y="1491854"/>
            <a:ext cx="2285999" cy="1528204"/>
            <a:chOff x="2592" y="768"/>
            <a:chExt cx="900" cy="740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2592" y="768"/>
              <a:ext cx="672" cy="740"/>
              <a:chOff x="2304" y="1152"/>
              <a:chExt cx="672" cy="740"/>
            </a:xfrm>
          </p:grpSpPr>
          <p:grpSp>
            <p:nvGrpSpPr>
              <p:cNvPr id="4" name="Group 97"/>
              <p:cNvGrpSpPr>
                <a:grpSpLocks/>
              </p:cNvGrpSpPr>
              <p:nvPr/>
            </p:nvGrpSpPr>
            <p:grpSpPr bwMode="auto">
              <a:xfrm>
                <a:off x="2304" y="1152"/>
                <a:ext cx="672" cy="552"/>
                <a:chOff x="2304" y="1152"/>
                <a:chExt cx="672" cy="552"/>
              </a:xfrm>
            </p:grpSpPr>
            <p:pic>
              <p:nvPicPr>
                <p:cNvPr id="44049" name="Picture 98" descr="DSC02670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304" y="1152"/>
                  <a:ext cx="672" cy="552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4050" name="Rectangle 99"/>
                <p:cNvSpPr>
                  <a:spLocks noChangeArrowheads="1"/>
                </p:cNvSpPr>
                <p:nvPr/>
              </p:nvSpPr>
              <p:spPr bwMode="auto">
                <a:xfrm>
                  <a:off x="2592" y="1440"/>
                  <a:ext cx="153" cy="105"/>
                </a:xfrm>
                <a:prstGeom prst="rect">
                  <a:avLst/>
                </a:prstGeom>
                <a:solidFill>
                  <a:srgbClr val="BDBDC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800"/>
                </a:p>
              </p:txBody>
            </p:sp>
          </p:grpSp>
          <p:sp>
            <p:nvSpPr>
              <p:cNvPr id="44051" name="Text Box 100"/>
              <p:cNvSpPr txBox="1">
                <a:spLocks noChangeArrowheads="1"/>
              </p:cNvSpPr>
              <p:nvPr/>
            </p:nvSpPr>
            <p:spPr bwMode="auto">
              <a:xfrm>
                <a:off x="2352" y="1728"/>
                <a:ext cx="621" cy="164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Đicloetan</a:t>
                </a:r>
                <a:endParaRPr lang="en-US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4052" name="Text Box 101"/>
            <p:cNvSpPr txBox="1">
              <a:spLocks noChangeArrowheads="1"/>
            </p:cNvSpPr>
            <p:nvPr/>
          </p:nvSpPr>
          <p:spPr bwMode="auto">
            <a:xfrm>
              <a:off x="2772" y="1038"/>
              <a:ext cx="720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800">
                <a:latin typeface="Times New Roman" pitchFamily="18" charset="0"/>
              </a:endParaRPr>
            </a:p>
          </p:txBody>
        </p:sp>
      </p:grp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7235826" y="2085976"/>
            <a:ext cx="1152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err="1">
                <a:latin typeface=".VnTeknical" pitchFamily="34" charset="0"/>
              </a:rPr>
              <a:t>Dicloetan</a:t>
            </a:r>
            <a:endParaRPr lang="en-US" sz="1000" dirty="0">
              <a:latin typeface=".VnTeknical" pitchFamily="34" charset="0"/>
            </a:endParaRPr>
          </a:p>
        </p:txBody>
      </p:sp>
      <p:pic>
        <p:nvPicPr>
          <p:cNvPr id="44056" name="Picture 24" descr="tải xuống (1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8539" y="3598069"/>
            <a:ext cx="2016125" cy="971550"/>
          </a:xfrm>
          <a:prstGeom prst="rect">
            <a:avLst/>
          </a:prstGeom>
          <a:noFill/>
        </p:spPr>
      </p:pic>
      <p:pic>
        <p:nvPicPr>
          <p:cNvPr id="44057" name="Picture 25" descr="tải xuống (2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97537" y="209550"/>
            <a:ext cx="1727200" cy="917972"/>
          </a:xfrm>
          <a:prstGeom prst="rect">
            <a:avLst/>
          </a:prstGeom>
          <a:noFill/>
        </p:spPr>
      </p:pic>
      <p:pic>
        <p:nvPicPr>
          <p:cNvPr id="44058" name="Picture 26" descr="tải xuống (3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79825" y="209550"/>
            <a:ext cx="1662113" cy="971550"/>
          </a:xfrm>
          <a:prstGeom prst="rect">
            <a:avLst/>
          </a:prstGeom>
          <a:noFill/>
        </p:spPr>
      </p:pic>
      <p:pic>
        <p:nvPicPr>
          <p:cNvPr id="44059" name="Picture 27" descr="dam-chua-bo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03351" y="1581149"/>
            <a:ext cx="1008063" cy="1152526"/>
          </a:xfrm>
          <a:prstGeom prst="rect">
            <a:avLst/>
          </a:prstGeom>
          <a:noFill/>
        </p:spPr>
      </p:pic>
      <p:pic>
        <p:nvPicPr>
          <p:cNvPr id="44060" name="Picture 28" descr="cafff64c45e08bc10e217f203f698c9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775" y="1569482"/>
            <a:ext cx="936625" cy="1164193"/>
          </a:xfrm>
          <a:prstGeom prst="rect">
            <a:avLst/>
          </a:prstGeom>
          <a:noFill/>
        </p:spPr>
      </p:pic>
      <p:pic>
        <p:nvPicPr>
          <p:cNvPr id="44061" name="Picture 29" descr="NQ33Ruou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00600" y="3598069"/>
            <a:ext cx="1931989" cy="1031081"/>
          </a:xfrm>
          <a:prstGeom prst="rect">
            <a:avLst/>
          </a:prstGeom>
          <a:noFill/>
        </p:spPr>
      </p:pic>
      <p:pic>
        <p:nvPicPr>
          <p:cNvPr id="44062" name="Picture 30" descr="tải xuống (4)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877051" y="3598069"/>
            <a:ext cx="1962149" cy="1026319"/>
          </a:xfrm>
          <a:prstGeom prst="rect">
            <a:avLst/>
          </a:prstGeom>
          <a:noFill/>
        </p:spPr>
      </p:pic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900113" y="4629150"/>
            <a:ext cx="33845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Kích thích hoa quả mau chín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119815" y="4677966"/>
            <a:ext cx="157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Rượu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etylic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684215" y="2724150"/>
            <a:ext cx="1366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b="1" dirty="0">
                <a:solidFill>
                  <a:schemeClr val="bg1"/>
                </a:solidFill>
                <a:latin typeface="+mj-lt"/>
              </a:rPr>
              <a:t>Axit axetic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38" grpId="0" animBg="1"/>
      <p:bldP spid="44039" grpId="0" animBg="1"/>
      <p:bldP spid="44040" grpId="0" animBg="1"/>
      <p:bldP spid="44042" grpId="0"/>
      <p:bldP spid="44045" grpId="0"/>
      <p:bldP spid="44054" grpId="0"/>
      <p:bldP spid="44063" grpId="0"/>
      <p:bldP spid="44064" grpId="0"/>
      <p:bldP spid="4406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6" name="TextBox 1048965"/>
          <p:cNvSpPr txBox="1"/>
          <p:nvPr/>
        </p:nvSpPr>
        <p:spPr>
          <a:xfrm>
            <a:off x="4800600" y="2559844"/>
            <a:ext cx="4075112" cy="646331"/>
          </a:xfrm>
          <a:prstGeom prst="rect">
            <a:avLst/>
          </a:prstGeom>
          <a:noFill/>
          <a:ln w="38100" cap="flat" cmpd="sng">
            <a:solidFill>
              <a:srgbClr val="00B050">
                <a:alpha val="100000"/>
              </a:srgbClr>
            </a:solidFill>
            <a:prstDash val="solid"/>
            <a:round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just" eaLnBrk="1" latinLnBrk="1" hangingPunct="1"/>
            <a:r>
              <a:rPr lang="en-US" altLang="en-US" sz="1800" dirty="0" err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Phản</a:t>
            </a:r>
            <a:r>
              <a:rPr lang="en-US" altLang="en-US" sz="1800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ứng</a:t>
            </a:r>
            <a:r>
              <a:rPr lang="en-US" altLang="en-US" sz="1800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cộng</a:t>
            </a:r>
            <a:r>
              <a:rPr lang="en-US" altLang="en-US" sz="1800" dirty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: </a:t>
            </a:r>
          </a:p>
          <a:p>
            <a:pPr lvl="0" algn="ctr" eaLnBrk="1" latinLnBrk="1" hangingPunct="1"/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</a:t>
            </a:r>
            <a:r>
              <a:rPr lang="en-US" altLang="en-US" sz="1800" b="1" baseline="-25000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H</a:t>
            </a:r>
            <a:r>
              <a:rPr lang="en-US" altLang="en-US" sz="1800" b="1" baseline="-25000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4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+ Br</a:t>
            </a:r>
            <a:r>
              <a:rPr lang="en-US" altLang="en-US" sz="1800" b="1" baseline="-25000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b="1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altLang="en-US" sz="1800" b="1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→ </a:t>
            </a:r>
            <a:r>
              <a:rPr lang="en-US" altLang="en-US" sz="1800" b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C</a:t>
            </a:r>
            <a:r>
              <a:rPr lang="en-US" altLang="en-US" sz="1800" b="1" baseline="-25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r>
              <a:rPr lang="en-US" altLang="en-US" sz="1800" b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H</a:t>
            </a:r>
            <a:r>
              <a:rPr lang="en-US" altLang="en-US" sz="1800" b="1" baseline="-25000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4</a:t>
            </a:r>
            <a:r>
              <a:rPr lang="en-US" altLang="en-US" sz="1800" b="1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Br</a:t>
            </a:r>
            <a:r>
              <a:rPr lang="en-US" altLang="en-US" sz="1800" b="1" baseline="-25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2</a:t>
            </a:r>
            <a:endParaRPr lang="en-US" altLang="en-US" sz="1800" b="1" baseline="-25000" dirty="0">
              <a:solidFill>
                <a:schemeClr val="lt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grpSp>
        <p:nvGrpSpPr>
          <p:cNvPr id="2" name="Group 132"/>
          <p:cNvGrpSpPr/>
          <p:nvPr/>
        </p:nvGrpSpPr>
        <p:grpSpPr>
          <a:xfrm>
            <a:off x="249237" y="176213"/>
            <a:ext cx="8662988" cy="4757737"/>
            <a:chOff x="248484" y="234271"/>
            <a:chExt cx="8663292" cy="6343806"/>
          </a:xfrm>
        </p:grpSpPr>
        <p:sp>
          <p:nvSpPr>
            <p:cNvPr id="1048967" name="TextBox 1048966"/>
            <p:cNvSpPr txBox="1"/>
            <p:nvPr/>
          </p:nvSpPr>
          <p:spPr>
            <a:xfrm>
              <a:off x="248484" y="2878439"/>
              <a:ext cx="1812545" cy="533493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algn="ctr" eaLnBrk="1" latinLnBrk="1" hangingPunct="1"/>
              <a:r>
                <a:rPr lang="en-US" altLang="en-US" sz="2000" b="1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</a:rPr>
                <a:t>ETILEN</a:t>
              </a:r>
              <a:endParaRPr lang="en-US" altLang="en-US" sz="2000" b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endParaRPr>
            </a:p>
          </p:txBody>
        </p:sp>
        <p:sp>
          <p:nvSpPr>
            <p:cNvPr id="1048968" name="TextBox 1048967"/>
            <p:cNvSpPr txBox="1"/>
            <p:nvPr/>
          </p:nvSpPr>
          <p:spPr>
            <a:xfrm>
              <a:off x="2303100" y="5459539"/>
              <a:ext cx="3173413" cy="679690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200000"/>
                </a:lnSpc>
              </a:pPr>
              <a:endParaRPr lang="en-US" altLang="en-US" sz="160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endParaRPr>
            </a:p>
          </p:txBody>
        </p:sp>
        <p:cxnSp>
          <p:nvCxnSpPr>
            <p:cNvPr id="3145752" name="Straight Connector 3145751"/>
            <p:cNvCxnSpPr>
              <a:cxnSpLocks/>
            </p:cNvCxnSpPr>
            <p:nvPr/>
          </p:nvCxnSpPr>
          <p:spPr>
            <a:xfrm rot="5400000">
              <a:off x="-282525" y="3475230"/>
              <a:ext cx="5224589" cy="44452"/>
            </a:xfrm>
            <a:prstGeom prst="line">
              <a:avLst/>
            </a:prstGeom>
            <a:noFill/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</p:cxnSp>
        <p:sp>
          <p:nvSpPr>
            <p:cNvPr id="1048969" name="TextBox 1048968"/>
            <p:cNvSpPr txBox="1"/>
            <p:nvPr/>
          </p:nvSpPr>
          <p:spPr>
            <a:xfrm>
              <a:off x="2368414" y="278721"/>
              <a:ext cx="2247143" cy="779719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marL="514350" lvl="0" indent="-514350" eaLnBrk="1" latinLnBrk="1" hangingPunct="1">
                <a:lnSpc>
                  <a:spcPct val="200000"/>
                </a:lnSpc>
              </a:pPr>
              <a:r>
                <a:rPr lang="en-US" altLang="en-US" sz="1600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I. TÍNH CHẤT VẬT LÍ</a:t>
              </a:r>
            </a:p>
          </p:txBody>
        </p:sp>
        <p:sp>
          <p:nvSpPr>
            <p:cNvPr id="1048970" name="TextBox 1048969"/>
            <p:cNvSpPr txBox="1"/>
            <p:nvPr/>
          </p:nvSpPr>
          <p:spPr>
            <a:xfrm>
              <a:off x="2324875" y="1599554"/>
              <a:ext cx="2276158" cy="779719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200000"/>
                </a:lnSpc>
              </a:pPr>
              <a:r>
                <a:rPr lang="en-US" altLang="en-US" sz="1600" dirty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II. CẤU TẠO PHÂN TỬ</a:t>
              </a:r>
            </a:p>
          </p:txBody>
        </p:sp>
        <p:sp>
          <p:nvSpPr>
            <p:cNvPr id="1048971" name="TextBox 1048970"/>
            <p:cNvSpPr txBox="1"/>
            <p:nvPr/>
          </p:nvSpPr>
          <p:spPr>
            <a:xfrm>
              <a:off x="2324873" y="2310772"/>
              <a:ext cx="2609987" cy="779719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200000"/>
                </a:lnSpc>
              </a:pPr>
              <a:r>
                <a:rPr lang="en-US" altLang="en-US" sz="16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III. TÍNH CHẤT HÓA HỌC</a:t>
              </a:r>
            </a:p>
          </p:txBody>
        </p:sp>
        <p:sp>
          <p:nvSpPr>
            <p:cNvPr id="1048972" name="TextBox 1048971"/>
            <p:cNvSpPr txBox="1"/>
            <p:nvPr/>
          </p:nvSpPr>
          <p:spPr>
            <a:xfrm>
              <a:off x="2353901" y="5290344"/>
              <a:ext cx="1811699" cy="779719"/>
            </a:xfrm>
            <a:prstGeom prst="rect">
              <a:avLst/>
            </a:prstGeom>
            <a:noFill/>
            <a:ln>
              <a:noFill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200000"/>
                </a:lnSpc>
              </a:pPr>
              <a:r>
                <a:rPr lang="en-US" altLang="en-US" sz="16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IV. ỨNG DỤNG</a:t>
              </a:r>
            </a:p>
          </p:txBody>
        </p:sp>
        <p:sp>
          <p:nvSpPr>
            <p:cNvPr id="1048973" name="TextBox 1048972"/>
            <p:cNvSpPr txBox="1"/>
            <p:nvPr/>
          </p:nvSpPr>
          <p:spPr>
            <a:xfrm>
              <a:off x="4822150" y="234271"/>
              <a:ext cx="4075112" cy="584790"/>
            </a:xfrm>
            <a:prstGeom prst="rect">
              <a:avLst/>
            </a:prstGeom>
            <a:noFill/>
            <a:ln w="28575" cap="flat" cmpd="sng">
              <a:solidFill>
                <a:srgbClr val="FFFF3B">
                  <a:alpha val="100000"/>
                </a:srgbClr>
              </a:solidFill>
              <a:prstDash val="solid"/>
              <a:round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125000"/>
                </a:lnSpc>
                <a:buFontTx/>
                <a:buChar char="-"/>
              </a:pPr>
              <a:r>
                <a:rPr lang="en-US" altLang="en-US" sz="18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Là chất khí, không màu, không mùi, </a:t>
              </a:r>
            </a:p>
          </p:txBody>
        </p:sp>
        <p:sp>
          <p:nvSpPr>
            <p:cNvPr id="1048974" name="TextBox 1048973"/>
            <p:cNvSpPr txBox="1"/>
            <p:nvPr/>
          </p:nvSpPr>
          <p:spPr>
            <a:xfrm>
              <a:off x="4822146" y="1272046"/>
              <a:ext cx="4075112" cy="584790"/>
            </a:xfrm>
            <a:prstGeom prst="rect">
              <a:avLst/>
            </a:prstGeom>
            <a:noFill/>
            <a:ln w="38100" cap="flat" cmpd="sng">
              <a:solidFill>
                <a:srgbClr val="FFFF66">
                  <a:alpha val="100000"/>
                </a:srgbClr>
              </a:solidFill>
              <a:prstDash val="solid"/>
              <a:round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125000"/>
                </a:lnSpc>
              </a:pPr>
              <a:r>
                <a:rPr lang="en-US" altLang="en-US" sz="18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- Nhẹ hơn không khí (</a:t>
              </a:r>
              <a:r>
                <a:rPr lang="en-US" altLang="en-US" sz="18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d=28/29</a:t>
              </a:r>
              <a:r>
                <a:rPr lang="en-US" altLang="en-US" sz="18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) </a:t>
              </a:r>
            </a:p>
          </p:txBody>
        </p:sp>
        <p:sp>
          <p:nvSpPr>
            <p:cNvPr id="1048975" name="TextBox 1048974"/>
            <p:cNvSpPr txBox="1"/>
            <p:nvPr/>
          </p:nvSpPr>
          <p:spPr>
            <a:xfrm>
              <a:off x="4836664" y="771301"/>
              <a:ext cx="4075112" cy="584790"/>
            </a:xfrm>
            <a:prstGeom prst="rect">
              <a:avLst/>
            </a:prstGeom>
            <a:noFill/>
            <a:ln w="28575" cap="flat" cmpd="sng">
              <a:solidFill>
                <a:srgbClr val="FFFF3B">
                  <a:alpha val="100000"/>
                </a:srgbClr>
              </a:solidFill>
              <a:prstDash val="solid"/>
              <a:round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eaLnBrk="1" latinLnBrk="1" hangingPunct="1">
                <a:lnSpc>
                  <a:spcPct val="125000"/>
                </a:lnSpc>
                <a:buFontTx/>
                <a:buChar char="-"/>
              </a:pPr>
              <a:r>
                <a:rPr lang="en-US" altLang="en-US" sz="18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Ít tan trong nước</a:t>
              </a:r>
            </a:p>
          </p:txBody>
        </p:sp>
        <p:sp>
          <p:nvSpPr>
            <p:cNvPr id="1048976" name="TextBox 1048975"/>
            <p:cNvSpPr txBox="1"/>
            <p:nvPr/>
          </p:nvSpPr>
          <p:spPr>
            <a:xfrm>
              <a:off x="4807636" y="1961478"/>
              <a:ext cx="4075112" cy="492455"/>
            </a:xfrm>
            <a:prstGeom prst="rect">
              <a:avLst/>
            </a:prstGeom>
            <a:noFill/>
            <a:ln w="38100" cap="flat" cmpd="sng">
              <a:solidFill>
                <a:srgbClr val="FF9966">
                  <a:alpha val="100000"/>
                </a:srgbClr>
              </a:solidFill>
              <a:prstDash val="solid"/>
              <a:round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algn="ctr" eaLnBrk="1" latinLnBrk="1" hangingPunct="1"/>
              <a:r>
                <a:rPr lang="en-US" altLang="en-US" sz="18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H</a:t>
              </a:r>
              <a:r>
                <a:rPr lang="en-US" altLang="en-US" sz="1800" baseline="-250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18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C = CH</a:t>
              </a:r>
              <a:r>
                <a:rPr lang="en-US" altLang="en-US" sz="1800" baseline="-250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endParaRPr lang="en-US" altLang="en-US" sz="180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endParaRPr>
            </a:p>
          </p:txBody>
        </p:sp>
        <p:sp>
          <p:nvSpPr>
            <p:cNvPr id="1048977" name="TextBox 1048976"/>
            <p:cNvSpPr txBox="1"/>
            <p:nvPr/>
          </p:nvSpPr>
          <p:spPr>
            <a:xfrm>
              <a:off x="4807636" y="2607374"/>
              <a:ext cx="4075112" cy="861796"/>
            </a:xfrm>
            <a:prstGeom prst="rect">
              <a:avLst/>
            </a:prstGeom>
            <a:noFill/>
            <a:ln w="38100" cap="flat" cmpd="sng">
              <a:solidFill>
                <a:srgbClr val="00B050">
                  <a:alpha val="100000"/>
                </a:srgbClr>
              </a:solidFill>
              <a:prstDash val="solid"/>
              <a:round/>
            </a:ln>
          </p:spPr>
          <p:txBody>
            <a:bodyPr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algn="just" eaLnBrk="1" latinLnBrk="1" hangingPunct="1"/>
              <a:r>
                <a:rPr lang="en-US" altLang="en-US" sz="1800" dirty="0" err="1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Phản</a:t>
              </a:r>
              <a:r>
                <a:rPr lang="en-US" altLang="en-US" sz="1800" dirty="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 </a:t>
              </a:r>
              <a:r>
                <a:rPr lang="en-US" altLang="en-US" sz="1800" dirty="0" err="1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ứng</a:t>
              </a:r>
              <a:r>
                <a:rPr lang="en-US" altLang="en-US" sz="1800" dirty="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 </a:t>
              </a:r>
              <a:r>
                <a:rPr lang="en-US" altLang="en-US" sz="1800" dirty="0" err="1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cháy</a:t>
              </a:r>
              <a:r>
                <a:rPr lang="en-US" altLang="en-US" sz="1800" dirty="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: </a:t>
              </a:r>
            </a:p>
            <a:p>
              <a:pPr lvl="0" algn="ctr" eaLnBrk="1" latinLnBrk="1" hangingPunct="1"/>
              <a:r>
                <a:rPr lang="en-US" altLang="en-US" sz="18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C</a:t>
              </a:r>
              <a:r>
                <a:rPr lang="en-US" altLang="en-US" sz="18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18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H</a:t>
              </a:r>
              <a:r>
                <a:rPr lang="en-US" altLang="en-US" sz="18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4 </a:t>
              </a:r>
              <a:r>
                <a:rPr lang="en-US" altLang="en-US" sz="18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 +  3O</a:t>
              </a:r>
              <a:r>
                <a:rPr lang="en-US" altLang="en-US" sz="18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18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 →  2CO</a:t>
              </a:r>
              <a:r>
                <a:rPr lang="en-US" altLang="en-US" sz="18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18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  +  2H</a:t>
              </a:r>
              <a:r>
                <a:rPr lang="en-US" altLang="en-US" sz="1800" b="1" baseline="-25000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lang="en-US" altLang="en-US" sz="1800" b="1" dirty="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O </a:t>
              </a:r>
              <a:endParaRPr lang="en-US" altLang="en-US" sz="1800" b="1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endParaRPr>
            </a:p>
          </p:txBody>
        </p:sp>
        <p:sp>
          <p:nvSpPr>
            <p:cNvPr id="1048978" name="TextBox 1048977"/>
            <p:cNvSpPr txBox="1"/>
            <p:nvPr/>
          </p:nvSpPr>
          <p:spPr>
            <a:xfrm>
              <a:off x="3904343" y="5346940"/>
              <a:ext cx="4978403" cy="1231137"/>
            </a:xfrm>
            <a:prstGeom prst="rect">
              <a:avLst/>
            </a:prstGeom>
            <a:noFill/>
            <a:ln w="38100" cap="flat" cmpd="sng">
              <a:solidFill>
                <a:srgbClr val="CC3399">
                  <a:alpha val="100000"/>
                </a:srgbClr>
              </a:solidFill>
              <a:prstDash val="solid"/>
              <a:round/>
            </a:ln>
          </p:spPr>
          <p:txBody>
            <a:bodyPr wrap="square"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algn="just" eaLnBrk="1" latinLnBrk="1" hangingPunct="1"/>
              <a:r>
                <a:rPr lang="en-US" altLang="en-US" sz="180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Là </a:t>
              </a:r>
              <a:r>
                <a:rPr lang="en-US" altLang="en-US" sz="1800" smtClean="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nguyên </a:t>
              </a:r>
              <a:r>
                <a:rPr lang="en-US" altLang="en-US" sz="180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liệu </a:t>
              </a:r>
              <a:r>
                <a:rPr lang="en-US" altLang="en-US" sz="1800" smtClean="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để sản xuất </a:t>
              </a:r>
              <a:r>
                <a:rPr lang="en-US" altLang="en-US" sz="1800" smtClean="0">
                  <a:solidFill>
                    <a:schemeClr val="bg1"/>
                  </a:solidFill>
                  <a:latin typeface="Times New Roman" pitchFamily="18" charset="0"/>
                  <a:ea typeface="Times New Roman" pitchFamily="18" charset="0"/>
                </a:rPr>
                <a:t>nhựa PE</a:t>
              </a:r>
              <a:r>
                <a:rPr lang="en-US" altLang="en-US" sz="1800" smtClean="0">
                  <a:solidFill>
                    <a:srgbClr val="FFFF00"/>
                  </a:solidFill>
                  <a:latin typeface="Times New Roman" pitchFamily="18" charset="0"/>
                  <a:ea typeface="Times New Roman" pitchFamily="18" charset="0"/>
                </a:rPr>
                <a:t>, </a:t>
              </a:r>
              <a:r>
                <a:rPr lang="en-US" altLang="en-US" sz="18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nhựa PVC, </a:t>
              </a:r>
            </a:p>
            <a:p>
              <a:pPr lvl="0" algn="just" eaLnBrk="1" latinLnBrk="1" hangingPunct="1"/>
              <a:r>
                <a:rPr lang="en-US" altLang="en-US" sz="18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Rượu etylic, axit axetic, Đicloetan, kích thích hoa </a:t>
              </a:r>
            </a:p>
            <a:p>
              <a:pPr lvl="0" algn="just" eaLnBrk="1" latinLnBrk="1" hangingPunct="1"/>
              <a:r>
                <a:rPr lang="en-US" altLang="en-US" sz="1800" smtClean="0">
                  <a:solidFill>
                    <a:schemeClr val="lt1"/>
                  </a:solidFill>
                  <a:latin typeface="Times New Roman" pitchFamily="18" charset="0"/>
                  <a:ea typeface="Times New Roman" pitchFamily="18" charset="0"/>
                </a:rPr>
                <a:t>quả mau chín… </a:t>
              </a:r>
            </a:p>
          </p:txBody>
        </p:sp>
        <p:cxnSp>
          <p:nvCxnSpPr>
            <p:cNvPr id="3145754" name="Straight Connector 3145753"/>
            <p:cNvCxnSpPr>
              <a:cxnSpLocks/>
            </p:cNvCxnSpPr>
            <p:nvPr/>
          </p:nvCxnSpPr>
          <p:spPr>
            <a:xfrm flipV="1">
              <a:off x="2061473" y="3077553"/>
              <a:ext cx="274647" cy="1587"/>
            </a:xfrm>
            <a:prstGeom prst="line">
              <a:avLst/>
            </a:prstGeom>
            <a:noFill/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</p:cxnSp>
        <p:cxnSp>
          <p:nvCxnSpPr>
            <p:cNvPr id="3145755" name="Straight Arrow Connector 3145754"/>
            <p:cNvCxnSpPr>
              <a:cxnSpLocks/>
            </p:cNvCxnSpPr>
            <p:nvPr/>
          </p:nvCxnSpPr>
          <p:spPr>
            <a:xfrm flipV="1">
              <a:off x="2336119" y="899450"/>
              <a:ext cx="2454361" cy="14287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56" name="Straight Arrow Connector 3145755"/>
            <p:cNvCxnSpPr>
              <a:cxnSpLocks/>
            </p:cNvCxnSpPr>
            <p:nvPr/>
          </p:nvCxnSpPr>
          <p:spPr>
            <a:xfrm>
              <a:off x="3933201" y="1466201"/>
              <a:ext cx="892206" cy="6350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57" name="Straight Arrow Connector 3145756"/>
            <p:cNvCxnSpPr>
              <a:cxnSpLocks/>
            </p:cNvCxnSpPr>
            <p:nvPr/>
          </p:nvCxnSpPr>
          <p:spPr>
            <a:xfrm flipV="1">
              <a:off x="2344058" y="2199644"/>
              <a:ext cx="2452773" cy="14288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58" name="Straight Arrow Connector 3145757"/>
            <p:cNvCxnSpPr>
              <a:cxnSpLocks/>
            </p:cNvCxnSpPr>
            <p:nvPr/>
          </p:nvCxnSpPr>
          <p:spPr>
            <a:xfrm flipV="1">
              <a:off x="2344058" y="3007701"/>
              <a:ext cx="2452773" cy="14288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59" name="Straight Arrow Connector 3145758"/>
            <p:cNvCxnSpPr>
              <a:cxnSpLocks/>
            </p:cNvCxnSpPr>
            <p:nvPr/>
          </p:nvCxnSpPr>
          <p:spPr>
            <a:xfrm>
              <a:off x="2329769" y="6065301"/>
              <a:ext cx="1574855" cy="4761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61" name="Straight Connector 3145760"/>
            <p:cNvCxnSpPr>
              <a:cxnSpLocks/>
            </p:cNvCxnSpPr>
            <p:nvPr/>
          </p:nvCxnSpPr>
          <p:spPr>
            <a:xfrm rot="5400000">
              <a:off x="3643476" y="1168537"/>
              <a:ext cx="587389" cy="7938"/>
            </a:xfrm>
            <a:prstGeom prst="line">
              <a:avLst/>
            </a:prstGeom>
            <a:noFill/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</p:cxnSp>
        <p:cxnSp>
          <p:nvCxnSpPr>
            <p:cNvPr id="3145762" name="Straight Connector 3145761"/>
            <p:cNvCxnSpPr>
              <a:cxnSpLocks/>
            </p:cNvCxnSpPr>
            <p:nvPr/>
          </p:nvCxnSpPr>
          <p:spPr>
            <a:xfrm rot="5400000">
              <a:off x="4223727" y="653381"/>
              <a:ext cx="477850" cy="14288"/>
            </a:xfrm>
            <a:prstGeom prst="line">
              <a:avLst/>
            </a:prstGeom>
            <a:noFill/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</p:cxnSp>
        <p:cxnSp>
          <p:nvCxnSpPr>
            <p:cNvPr id="3145763" name="Straight Arrow Connector 3145762"/>
            <p:cNvCxnSpPr>
              <a:cxnSpLocks/>
            </p:cNvCxnSpPr>
            <p:nvPr/>
          </p:nvCxnSpPr>
          <p:spPr>
            <a:xfrm flipV="1">
              <a:off x="4469795" y="435889"/>
              <a:ext cx="334975" cy="0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64" name="Straight Arrow Connector 3145763"/>
            <p:cNvCxnSpPr>
              <a:cxnSpLocks/>
            </p:cNvCxnSpPr>
            <p:nvPr/>
          </p:nvCxnSpPr>
          <p:spPr>
            <a:xfrm>
              <a:off x="3926851" y="4742882"/>
              <a:ext cx="892206" cy="6349"/>
            </a:xfrm>
            <a:prstGeom prst="straightConnector1">
              <a:avLst/>
            </a:prstGeom>
            <a:noFill/>
            <a:ln w="38100" cap="flat" cmpd="sng">
              <a:solidFill>
                <a:srgbClr val="F07C03">
                  <a:alpha val="100000"/>
                </a:srgbClr>
              </a:solidFill>
              <a:prstDash val="solid"/>
              <a:round/>
              <a:tailEnd type="arrow" w="med" len="med"/>
            </a:ln>
          </p:spPr>
        </p:cxnSp>
        <p:cxnSp>
          <p:nvCxnSpPr>
            <p:cNvPr id="3145765" name="Straight Connector 3145764"/>
            <p:cNvCxnSpPr>
              <a:cxnSpLocks/>
            </p:cNvCxnSpPr>
            <p:nvPr/>
          </p:nvCxnSpPr>
          <p:spPr>
            <a:xfrm rot="5400000">
              <a:off x="3595055" y="4430136"/>
              <a:ext cx="588977" cy="7938"/>
            </a:xfrm>
            <a:prstGeom prst="line">
              <a:avLst/>
            </a:prstGeom>
            <a:noFill/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</p:cxnSp>
        <p:sp>
          <p:nvSpPr>
            <p:cNvPr id="1048982" name="TextBox 1048981"/>
            <p:cNvSpPr txBox="1"/>
            <p:nvPr/>
          </p:nvSpPr>
          <p:spPr>
            <a:xfrm>
              <a:off x="6520768" y="2920105"/>
              <a:ext cx="457216" cy="4308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3200" b="0" i="0" baseline="0">
                  <a:solidFill>
                    <a:schemeClr val="dk1"/>
                  </a:solidFill>
                  <a:latin typeface="VNI-Times" pitchFamily="2" charset="0"/>
                  <a:ea typeface="Arial" charset="0"/>
                  <a:sym typeface="VNI-Times" pitchFamily="2" charset="0"/>
                </a:defRPr>
              </a:lvl5pPr>
            </a:lstStyle>
            <a:p>
              <a:pPr lvl="0" algn="ctr" eaLnBrk="1" latinLnBrk="1" hangingPunct="1">
                <a:lnSpc>
                  <a:spcPct val="125000"/>
                </a:lnSpc>
              </a:pPr>
              <a:r>
                <a:rPr lang="en-US" altLang="en-US" sz="1200" dirty="0">
                  <a:solidFill>
                    <a:schemeClr val="lt1"/>
                  </a:solidFill>
                  <a:latin typeface="Times New Roman" pitchFamily="18" charset="0"/>
                </a:rPr>
                <a:t>t </a:t>
              </a:r>
              <a:r>
                <a:rPr lang="en-US" altLang="en-US" sz="1200" baseline="30000" dirty="0">
                  <a:solidFill>
                    <a:schemeClr val="lt1"/>
                  </a:solidFill>
                  <a:latin typeface="Times New Roman" pitchFamily="18" charset="0"/>
                </a:rPr>
                <a:t>o</a:t>
              </a:r>
            </a:p>
          </p:txBody>
        </p:sp>
        <p:cxnSp>
          <p:nvCxnSpPr>
            <p:cNvPr id="35" name="Straight Connector 34"/>
            <p:cNvCxnSpPr>
              <a:cxnSpLocks/>
            </p:cNvCxnSpPr>
            <p:nvPr/>
          </p:nvCxnSpPr>
          <p:spPr>
            <a:xfrm rot="5400000">
              <a:off x="3595055" y="3841159"/>
              <a:ext cx="588977" cy="7938"/>
            </a:xfrm>
            <a:prstGeom prst="line">
              <a:avLst/>
            </a:prstGeom>
            <a:noFill/>
            <a:ln w="38100" cap="flat" cmpd="sng">
              <a:solidFill>
                <a:srgbClr val="FF6600">
                  <a:alpha val="100000"/>
                </a:srgbClr>
              </a:solidFill>
              <a:prstDash val="solid"/>
              <a:round/>
            </a:ln>
          </p:spPr>
        </p:cxnSp>
      </p:grpSp>
      <p:cxnSp>
        <p:nvCxnSpPr>
          <p:cNvPr id="36" name="Straight Connector 35"/>
          <p:cNvCxnSpPr>
            <a:cxnSpLocks/>
          </p:cNvCxnSpPr>
          <p:nvPr/>
        </p:nvCxnSpPr>
        <p:spPr>
          <a:xfrm rot="5400000">
            <a:off x="3669308" y="2483842"/>
            <a:ext cx="441722" cy="7938"/>
          </a:xfrm>
          <a:prstGeom prst="line">
            <a:avLst/>
          </a:prstGeom>
          <a:noFill/>
          <a:ln w="38100" cap="flat" cmpd="sng">
            <a:solidFill>
              <a:srgbClr val="FF6600">
                <a:alpha val="100000"/>
              </a:srgbClr>
            </a:solidFill>
            <a:prstDash val="solid"/>
            <a:round/>
          </a:ln>
        </p:spPr>
      </p:cxnSp>
      <p:sp>
        <p:nvSpPr>
          <p:cNvPr id="32" name="Rectangle 31"/>
          <p:cNvSpPr/>
          <p:nvPr/>
        </p:nvSpPr>
        <p:spPr>
          <a:xfrm>
            <a:off x="4800600" y="3257550"/>
            <a:ext cx="4075112" cy="646331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Phản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ứng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trùng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hợp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nCH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=CH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→   (  CH</a:t>
            </a:r>
            <a:r>
              <a:rPr lang="en-US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CH</a:t>
            </a:r>
            <a:r>
              <a:rPr lang="en-US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                            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400800" y="3714750"/>
            <a:ext cx="174551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696200" y="3714750"/>
            <a:ext cx="228600" cy="1063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41"/>
          <p:cNvSpPr txBox="1">
            <a:spLocks noChangeArrowheads="1"/>
          </p:cNvSpPr>
          <p:nvPr/>
        </p:nvSpPr>
        <p:spPr bwMode="auto">
          <a:xfrm>
            <a:off x="5910379" y="3649944"/>
            <a:ext cx="781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xt,t</a:t>
            </a:r>
            <a:r>
              <a:rPr lang="en-US" sz="1400" baseline="30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42"/>
          <p:cNvSpPr txBox="1">
            <a:spLocks noChangeArrowheads="1"/>
          </p:cNvSpPr>
          <p:nvPr/>
        </p:nvSpPr>
        <p:spPr bwMode="auto">
          <a:xfrm>
            <a:off x="6000750" y="3409950"/>
            <a:ext cx="781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28600" y="876240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03428" name="Group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6447210"/>
              </p:ext>
            </p:extLst>
          </p:nvPr>
        </p:nvGraphicFramePr>
        <p:xfrm>
          <a:off x="207334" y="1524000"/>
          <a:ext cx="8763000" cy="2114550"/>
        </p:xfrm>
        <a:graphic>
          <a:graphicData uri="http://schemas.openxmlformats.org/drawingml/2006/table">
            <a:tbl>
              <a:tblPr/>
              <a:tblGrid>
                <a:gridCol w="1752600"/>
                <a:gridCol w="1825625"/>
                <a:gridCol w="1679575"/>
                <a:gridCol w="1752600"/>
                <a:gridCol w="1752600"/>
              </a:tblGrid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54" name="Line 30"/>
          <p:cNvSpPr>
            <a:spLocks noChangeShapeType="1"/>
          </p:cNvSpPr>
          <p:nvPr/>
        </p:nvSpPr>
        <p:spPr bwMode="auto">
          <a:xfrm>
            <a:off x="228599" y="1695450"/>
            <a:ext cx="1565275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55" name="Text Box 31"/>
          <p:cNvSpPr txBox="1">
            <a:spLocks noChangeArrowheads="1"/>
          </p:cNvSpPr>
          <p:nvPr/>
        </p:nvSpPr>
        <p:spPr bwMode="auto">
          <a:xfrm>
            <a:off x="533400" y="1581151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Đặc điểm</a:t>
            </a:r>
          </a:p>
        </p:txBody>
      </p:sp>
      <p:sp>
        <p:nvSpPr>
          <p:cNvPr id="103456" name="Text Box 32"/>
          <p:cNvSpPr txBox="1">
            <a:spLocks noChangeArrowheads="1"/>
          </p:cNvSpPr>
          <p:nvPr/>
        </p:nvSpPr>
        <p:spPr bwMode="auto">
          <a:xfrm>
            <a:off x="76200" y="2091564"/>
            <a:ext cx="12865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57" name="Text Box 33"/>
          <p:cNvSpPr txBox="1">
            <a:spLocks noChangeArrowheads="1"/>
          </p:cNvSpPr>
          <p:nvPr/>
        </p:nvSpPr>
        <p:spPr bwMode="auto">
          <a:xfrm>
            <a:off x="5410200" y="1695450"/>
            <a:ext cx="182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58" name="Text Box 34"/>
          <p:cNvSpPr txBox="1">
            <a:spLocks noChangeArrowheads="1"/>
          </p:cNvSpPr>
          <p:nvPr/>
        </p:nvSpPr>
        <p:spPr bwMode="auto">
          <a:xfrm>
            <a:off x="3657600" y="1581150"/>
            <a:ext cx="182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 mất màu dd Brom</a:t>
            </a:r>
          </a:p>
        </p:txBody>
      </p:sp>
      <p:sp>
        <p:nvSpPr>
          <p:cNvPr id="103459" name="Text Box 35"/>
          <p:cNvSpPr txBox="1">
            <a:spLocks noChangeArrowheads="1"/>
          </p:cNvSpPr>
          <p:nvPr/>
        </p:nvSpPr>
        <p:spPr bwMode="auto">
          <a:xfrm>
            <a:off x="1828800" y="1707357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liên kết đôi</a:t>
            </a:r>
          </a:p>
        </p:txBody>
      </p:sp>
      <p:sp>
        <p:nvSpPr>
          <p:cNvPr id="103460" name="Text Box 36"/>
          <p:cNvSpPr txBox="1">
            <a:spLocks noChangeArrowheads="1"/>
          </p:cNvSpPr>
          <p:nvPr/>
        </p:nvSpPr>
        <p:spPr bwMode="auto">
          <a:xfrm>
            <a:off x="-76200" y="306705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Etilen</a:t>
            </a:r>
          </a:p>
        </p:txBody>
      </p:sp>
      <p:sp>
        <p:nvSpPr>
          <p:cNvPr id="103461" name="Text Box 37"/>
          <p:cNvSpPr txBox="1">
            <a:spLocks noChangeArrowheads="1"/>
          </p:cNvSpPr>
          <p:nvPr/>
        </p:nvSpPr>
        <p:spPr bwMode="auto">
          <a:xfrm>
            <a:off x="152400" y="2559348"/>
            <a:ext cx="1362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Metan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62" name="Text Box 38"/>
          <p:cNvSpPr txBox="1">
            <a:spLocks noChangeArrowheads="1"/>
          </p:cNvSpPr>
          <p:nvPr/>
        </p:nvSpPr>
        <p:spPr bwMode="auto">
          <a:xfrm>
            <a:off x="7162800" y="1695450"/>
            <a:ext cx="182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oxi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63" name="Text Box 39"/>
          <p:cNvSpPr txBox="1">
            <a:spLocks noChangeArrowheads="1"/>
          </p:cNvSpPr>
          <p:nvPr/>
        </p:nvSpPr>
        <p:spPr bwMode="auto">
          <a:xfrm>
            <a:off x="1828800" y="3124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</a:t>
            </a:r>
          </a:p>
        </p:txBody>
      </p:sp>
      <p:sp>
        <p:nvSpPr>
          <p:cNvPr id="103464" name="Text Box 40"/>
          <p:cNvSpPr txBox="1">
            <a:spLocks noChangeArrowheads="1"/>
          </p:cNvSpPr>
          <p:nvPr/>
        </p:nvSpPr>
        <p:spPr bwMode="auto">
          <a:xfrm>
            <a:off x="1905000" y="260985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</a:p>
        </p:txBody>
      </p:sp>
      <p:sp>
        <p:nvSpPr>
          <p:cNvPr id="103465" name="Text Box 41"/>
          <p:cNvSpPr txBox="1">
            <a:spLocks noChangeArrowheads="1"/>
          </p:cNvSpPr>
          <p:nvPr/>
        </p:nvSpPr>
        <p:spPr bwMode="auto">
          <a:xfrm>
            <a:off x="3678238" y="260985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</a:p>
        </p:txBody>
      </p:sp>
      <p:sp>
        <p:nvSpPr>
          <p:cNvPr id="103466" name="Text Box 42"/>
          <p:cNvSpPr txBox="1">
            <a:spLocks noChangeArrowheads="1"/>
          </p:cNvSpPr>
          <p:nvPr/>
        </p:nvSpPr>
        <p:spPr bwMode="auto">
          <a:xfrm>
            <a:off x="5486400" y="260985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</a:p>
        </p:txBody>
      </p:sp>
      <p:sp>
        <p:nvSpPr>
          <p:cNvPr id="103467" name="Text Box 43"/>
          <p:cNvSpPr txBox="1">
            <a:spLocks noChangeArrowheads="1"/>
          </p:cNvSpPr>
          <p:nvPr/>
        </p:nvSpPr>
        <p:spPr bwMode="auto">
          <a:xfrm>
            <a:off x="3698875" y="3124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</a:t>
            </a:r>
          </a:p>
        </p:txBody>
      </p:sp>
      <p:sp>
        <p:nvSpPr>
          <p:cNvPr id="103468" name="Text Box 44"/>
          <p:cNvSpPr txBox="1">
            <a:spLocks noChangeArrowheads="1"/>
          </p:cNvSpPr>
          <p:nvPr/>
        </p:nvSpPr>
        <p:spPr bwMode="auto">
          <a:xfrm>
            <a:off x="5486400" y="3124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</a:t>
            </a:r>
          </a:p>
        </p:txBody>
      </p:sp>
      <p:sp>
        <p:nvSpPr>
          <p:cNvPr id="103469" name="Text Box 45"/>
          <p:cNvSpPr txBox="1">
            <a:spLocks noChangeArrowheads="1"/>
          </p:cNvSpPr>
          <p:nvPr/>
        </p:nvSpPr>
        <p:spPr bwMode="auto">
          <a:xfrm>
            <a:off x="7162800" y="260985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</a:t>
            </a:r>
          </a:p>
        </p:txBody>
      </p:sp>
      <p:sp>
        <p:nvSpPr>
          <p:cNvPr id="103470" name="Text Box 46"/>
          <p:cNvSpPr txBox="1">
            <a:spLocks noChangeArrowheads="1"/>
          </p:cNvSpPr>
          <p:nvPr/>
        </p:nvSpPr>
        <p:spPr bwMode="auto">
          <a:xfrm>
            <a:off x="7239000" y="3124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</a:t>
            </a:r>
          </a:p>
        </p:txBody>
      </p:sp>
      <p:sp>
        <p:nvSpPr>
          <p:cNvPr id="28" name="Title 1048709"/>
          <p:cNvSpPr txBox="1">
            <a:spLocks/>
          </p:cNvSpPr>
          <p:nvPr/>
        </p:nvSpPr>
        <p:spPr>
          <a:xfrm>
            <a:off x="3030538" y="225028"/>
            <a:ext cx="3317875" cy="4607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/>
          </a:bodyPr>
          <a:lstStyle>
            <a:lvl1pPr mar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kern="1200" baseline="0">
                <a:solidFill>
                  <a:schemeClr val="dk1"/>
                </a:solidFill>
                <a:latin typeface="Calibri" pitchFamily="34" charset="0"/>
                <a:ea typeface="+mj-ea"/>
                <a:cs typeface="+mj-cs"/>
                <a:sym typeface="VNI-Times" pitchFamily="2" charset="0"/>
              </a:defRPr>
            </a:lvl1pPr>
          </a:lstStyle>
          <a:p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</a:rPr>
              <a:t>BÀI 37. ETILEN </a:t>
            </a:r>
            <a:endParaRPr lang="en-US" altLang="en-US" sz="1400" b="1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4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40"/>
                            </p:stCondLst>
                            <p:childTnLst>
                              <p:par>
                                <p:cTn id="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4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0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40"/>
                            </p:stCondLst>
                            <p:childTnLst>
                              <p:par>
                                <p:cTn id="2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1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40"/>
                            </p:stCondLst>
                            <p:childTnLst>
                              <p:par>
                                <p:cTn id="2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0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4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0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4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40"/>
                            </p:stCondLst>
                            <p:childTnLst>
                              <p:par>
                                <p:cTn id="3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10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40"/>
                            </p:stCondLst>
                            <p:childTnLst>
                              <p:par>
                                <p:cTn id="4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500"/>
                                        <p:tgtEl>
                                          <p:spTgt spid="10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40"/>
                            </p:stCondLst>
                            <p:childTnLst>
                              <p:par>
                                <p:cTn id="4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10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0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/>
      <p:bldP spid="103454" grpId="0" animBg="1"/>
      <p:bldP spid="103455" grpId="0"/>
      <p:bldP spid="103456" grpId="0"/>
      <p:bldP spid="103457" grpId="0"/>
      <p:bldP spid="103458" grpId="0"/>
      <p:bldP spid="103459" grpId="0"/>
      <p:bldP spid="103460" grpId="0"/>
      <p:bldP spid="103461" grpId="0"/>
      <p:bldP spid="103462" grpId="0"/>
      <p:bldP spid="103463" grpId="0"/>
      <p:bldP spid="103464" grpId="0"/>
      <p:bldP spid="103465" grpId="0"/>
      <p:bldP spid="103466" grpId="0"/>
      <p:bldP spid="103467" grpId="0"/>
      <p:bldP spid="103468" grpId="0"/>
      <p:bldP spid="103469" grpId="0"/>
      <p:bldP spid="1034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2"/>
          <p:cNvSpPr txBox="1">
            <a:spLocks noChangeArrowheads="1"/>
          </p:cNvSpPr>
          <p:nvPr/>
        </p:nvSpPr>
        <p:spPr bwMode="auto">
          <a:xfrm>
            <a:off x="533400" y="914400"/>
            <a:ext cx="167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nilon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717" name="Rectangle 13"/>
          <p:cNvSpPr>
            <a:spLocks noChangeArrowheads="1"/>
          </p:cNvSpPr>
          <p:nvPr/>
        </p:nvSpPr>
        <p:spPr bwMode="auto">
          <a:xfrm>
            <a:off x="152400" y="1257300"/>
            <a:ext cx="88471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B. Túi giấy dùng 1 lần.</a:t>
            </a:r>
            <a:endParaRPr lang="en-US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304801" y="228600"/>
            <a:ext cx="73913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 2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Loại túi đi chợ nào sau đây thân thiện với môi trường hơn? </a:t>
            </a:r>
            <a:endParaRPr lang="en-US" sz="20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721" name="Rectangle 17"/>
          <p:cNvSpPr>
            <a:spLocks noChangeArrowheads="1"/>
          </p:cNvSpPr>
          <p:nvPr/>
        </p:nvSpPr>
        <p:spPr bwMode="auto">
          <a:xfrm>
            <a:off x="533400" y="1591783"/>
            <a:ext cx="39623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722" name="Rectangle 18"/>
          <p:cNvSpPr>
            <a:spLocks noChangeArrowheads="1"/>
          </p:cNvSpPr>
          <p:nvPr/>
        </p:nvSpPr>
        <p:spPr bwMode="auto">
          <a:xfrm>
            <a:off x="490870" y="1962150"/>
            <a:ext cx="594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D. Không có loại túi nào trong 3 loại trên.</a:t>
            </a:r>
            <a:endParaRPr lang="en-US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33400" y="1657410"/>
            <a:ext cx="304800" cy="3238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304935"/>
      </p:ext>
    </p:extLst>
  </p:cSld>
  <p:clrMapOvr>
    <a:masterClrMapping/>
  </p:clrMapOvr>
  <p:transition advClick="0" advTm="60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0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/>
      <p:bldP spid="200717" grpId="0"/>
      <p:bldP spid="200721" grpId="0"/>
      <p:bldP spid="200722" grpId="0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85750"/>
            <a:ext cx="8458200" cy="1771650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just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Bằng </a:t>
            </a:r>
            <a:r>
              <a:rPr lang="vi-VN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phương pháp hóa học hãy nêu cách loại bỏ khí Etilen có lẫn trong khí Metan để thu được khí Metan tinh khiết. </a:t>
            </a:r>
          </a:p>
          <a:p>
            <a:pPr algn="just"/>
            <a:r>
              <a:rPr lang="vi-VN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trình phản ứng minh họa.</a:t>
            </a:r>
          </a:p>
        </p:txBody>
      </p:sp>
      <p:sp>
        <p:nvSpPr>
          <p:cNvPr id="234500" name="Line 4"/>
          <p:cNvSpPr>
            <a:spLocks noChangeShapeType="1"/>
          </p:cNvSpPr>
          <p:nvPr/>
        </p:nvSpPr>
        <p:spPr bwMode="auto">
          <a:xfrm>
            <a:off x="3124200" y="3181350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4800" y="1733550"/>
            <a:ext cx="8001000" cy="203132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dung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C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 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 Br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C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3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0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66750"/>
            <a:ext cx="87630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4,48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lít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hỗn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đktc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đựng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dịch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lượng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phản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ứng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là 16 (g). </a:t>
            </a:r>
          </a:p>
          <a:p>
            <a:pPr marL="0" indent="0" eaLnBrk="1" hangingPunct="1">
              <a:buFontTx/>
              <a:buNone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hỗn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endParaRPr lang="en-US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152400" y="128885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52400" y="2114551"/>
            <a:ext cx="8458200" cy="1983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0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=&gt;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en-US" sz="20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%V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1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1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%V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11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50%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228600" y="1176576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en-US" sz="2000" b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 /119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PTHH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pư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sz="2000" b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en-US" sz="2000" b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tập 3a, bài 6 sgk/21- HD học KHTN lớp 9 tập 2.  </a:t>
            </a:r>
            <a:endParaRPr lang="en-US" sz="2000" b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228600" y="2539246"/>
            <a:ext cx="8686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 với tiết học tiếp theo: Chuẩn 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bị:</a:t>
            </a:r>
            <a:endParaRPr lang="en-US" sz="20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</a:pPr>
            <a:r>
              <a:rPr lang="en-US" sz="2000" b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Viết công thức cấu tạo của Axetilen C</a:t>
            </a:r>
            <a:r>
              <a:rPr lang="en-US" sz="2000" b="0" baseline="-25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0" baseline="-25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</a:pPr>
            <a:r>
              <a:rPr lang="en-US" sz="2000" b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Từ đó so sánh với Etilen C</a:t>
            </a:r>
            <a:r>
              <a:rPr lang="en-US" sz="2000" b="0" baseline="-25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0" baseline="-25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</a:pPr>
            <a:r>
              <a:rPr lang="en-US" sz="2000" b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Từ thành phần và công thức cấu tạo, suy đoán tính chất hoá học của Axetilen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590800" y="21973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/>
      <p:bldP spid="716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0499" y="220183"/>
            <a:ext cx="8610600" cy="4684097"/>
            <a:chOff x="1776" y="3024"/>
            <a:chExt cx="1521" cy="1046"/>
          </a:xfrm>
        </p:grpSpPr>
        <p:pic>
          <p:nvPicPr>
            <p:cNvPr id="9220" name="Picture 4" descr="N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4" y="3024"/>
              <a:ext cx="993" cy="1046"/>
            </a:xfrm>
            <a:prstGeom prst="rect">
              <a:avLst/>
            </a:prstGeom>
            <a:noFill/>
            <a:ln w="57150">
              <a:solidFill>
                <a:schemeClr val="folHlink"/>
              </a:solidFill>
              <a:miter lim="800000"/>
              <a:headEnd/>
              <a:tailEnd/>
            </a:ln>
          </p:spPr>
        </p:pic>
        <p:pic>
          <p:nvPicPr>
            <p:cNvPr id="9221" name="Picture 5" descr="Dau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76" y="3024"/>
              <a:ext cx="768" cy="1046"/>
            </a:xfrm>
            <a:prstGeom prst="rect">
              <a:avLst/>
            </a:prstGeom>
            <a:noFill/>
            <a:ln w="57150">
              <a:solidFill>
                <a:schemeClr val="folHlink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extBox 1048588"/>
          <p:cNvSpPr txBox="1"/>
          <p:nvPr/>
        </p:nvSpPr>
        <p:spPr>
          <a:xfrm>
            <a:off x="1295399" y="2139377"/>
            <a:ext cx="2181225" cy="461665"/>
          </a:xfrm>
          <a:prstGeom prst="rect">
            <a:avLst/>
          </a:prstGeom>
          <a:noFill/>
          <a:ln w="9525" cap="flat" cmpd="sng">
            <a:solidFill>
              <a:srgbClr val="FFFFFF">
                <a:alpha val="100000"/>
              </a:srgbClr>
            </a:solidFill>
            <a:prstDash val="solid"/>
            <a:round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algn="ctr" eaLnBrk="1" latin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1048590" name="TextBox 1048589"/>
          <p:cNvSpPr txBox="1"/>
          <p:nvPr/>
        </p:nvSpPr>
        <p:spPr>
          <a:xfrm>
            <a:off x="4876800" y="1383121"/>
            <a:ext cx="3352800" cy="255454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3200" b="0" i="0" baseline="0">
                <a:solidFill>
                  <a:schemeClr val="dk1"/>
                </a:solidFill>
                <a:latin typeface="VNI-Times" pitchFamily="2" charset="0"/>
                <a:ea typeface="Arial" charset="0"/>
                <a:sym typeface="VNI-Times" pitchFamily="2" charset="0"/>
              </a:defRPr>
            </a:lvl5pPr>
          </a:lstStyle>
          <a:p>
            <a:pPr lvl="0" eaLnBrk="1" latinLnBrk="1" hangingPunct="1">
              <a:lnSpc>
                <a:spcPct val="200000"/>
              </a:lnSpc>
            </a:pPr>
            <a:r>
              <a:rPr lang="en-US" altLang="en-US" sz="2000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I. TÍNH CHẤT </a:t>
            </a:r>
            <a:r>
              <a:rPr lang="en-US" altLang="en-US" sz="200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VẬT </a:t>
            </a: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LÍ.</a:t>
            </a:r>
            <a:endParaRPr lang="en-US" altLang="en-US" sz="2000" dirty="0">
              <a:solidFill>
                <a:schemeClr val="lt1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eaLnBrk="1" latinLnBrk="1" hangingPunct="1">
              <a:lnSpc>
                <a:spcPct val="200000"/>
              </a:lnSpc>
            </a:pPr>
            <a:r>
              <a:rPr lang="en-US" altLang="en-US" sz="2000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II. CẤU TẠO </a:t>
            </a:r>
            <a:r>
              <a:rPr lang="en-US" altLang="en-US" sz="200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PHÂN </a:t>
            </a: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TỬ.</a:t>
            </a:r>
            <a:endParaRPr lang="en-US" altLang="en-US" sz="2000" dirty="0">
              <a:solidFill>
                <a:schemeClr val="lt1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eaLnBrk="1" latinLnBrk="1" hangingPunct="1">
              <a:lnSpc>
                <a:spcPct val="200000"/>
              </a:lnSpc>
            </a:pPr>
            <a:r>
              <a:rPr lang="en-US" altLang="en-US" sz="2000" dirty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III. TÍNH CHẤT </a:t>
            </a:r>
            <a:r>
              <a:rPr lang="en-US" altLang="en-US" sz="200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HÓA </a:t>
            </a: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HỌC.</a:t>
            </a:r>
            <a:endParaRPr lang="en-US" altLang="en-US" sz="2000" dirty="0" smtClean="0">
              <a:solidFill>
                <a:schemeClr val="lt1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eaLnBrk="1" latinLnBrk="1" hangingPunct="1">
              <a:lnSpc>
                <a:spcPct val="200000"/>
              </a:lnSpc>
            </a:pPr>
            <a:r>
              <a:rPr lang="en-US" altLang="en-US" sz="2000" dirty="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IV. </a:t>
            </a:r>
            <a:r>
              <a:rPr lang="en-US" altLang="en-US" sz="2000" smtClean="0">
                <a:solidFill>
                  <a:schemeClr val="lt1"/>
                </a:solidFill>
                <a:latin typeface="Times New Roman" pitchFamily="18" charset="0"/>
                <a:ea typeface="Times New Roman" pitchFamily="18" charset="0"/>
              </a:rPr>
              <a:t>ỨNG DỤNG.</a:t>
            </a:r>
            <a:endParaRPr lang="en-US" altLang="en-US" sz="2000" dirty="0">
              <a:solidFill>
                <a:schemeClr val="lt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3145728" name="Straight Arrow Connector 3145727"/>
          <p:cNvCxnSpPr>
            <a:cxnSpLocks/>
          </p:cNvCxnSpPr>
          <p:nvPr/>
        </p:nvCxnSpPr>
        <p:spPr>
          <a:xfrm flipV="1">
            <a:off x="3535367" y="1826421"/>
            <a:ext cx="1265237" cy="592931"/>
          </a:xfrm>
          <a:prstGeom prst="straightConnector1">
            <a:avLst/>
          </a:prstGeom>
          <a:noFill/>
          <a:ln w="38100" cap="flat" cmpd="sng">
            <a:solidFill>
              <a:srgbClr val="F07C03">
                <a:alpha val="100000"/>
              </a:srgbClr>
            </a:solidFill>
            <a:prstDash val="solid"/>
            <a:round/>
            <a:tailEnd type="arrow" w="med" len="med"/>
          </a:ln>
        </p:spPr>
      </p:cxnSp>
      <p:cxnSp>
        <p:nvCxnSpPr>
          <p:cNvPr id="3145729" name="Straight Arrow Connector 3145728"/>
          <p:cNvCxnSpPr>
            <a:cxnSpLocks/>
          </p:cNvCxnSpPr>
          <p:nvPr/>
        </p:nvCxnSpPr>
        <p:spPr>
          <a:xfrm flipV="1">
            <a:off x="3505200" y="2366369"/>
            <a:ext cx="1295404" cy="52984"/>
          </a:xfrm>
          <a:prstGeom prst="straightConnector1">
            <a:avLst/>
          </a:prstGeom>
          <a:noFill/>
          <a:ln w="38100" cap="flat" cmpd="sng">
            <a:solidFill>
              <a:srgbClr val="F07C03">
                <a:alpha val="100000"/>
              </a:srgbClr>
            </a:solidFill>
            <a:prstDash val="solid"/>
            <a:round/>
            <a:tailEnd type="arrow" w="med" len="med"/>
          </a:ln>
        </p:spPr>
      </p:cxnSp>
      <p:cxnSp>
        <p:nvCxnSpPr>
          <p:cNvPr id="3145730" name="Straight Arrow Connector 3145729"/>
          <p:cNvCxnSpPr>
            <a:cxnSpLocks/>
          </p:cNvCxnSpPr>
          <p:nvPr/>
        </p:nvCxnSpPr>
        <p:spPr>
          <a:xfrm>
            <a:off x="3505204" y="2478881"/>
            <a:ext cx="1295400" cy="473869"/>
          </a:xfrm>
          <a:prstGeom prst="straightConnector1">
            <a:avLst/>
          </a:prstGeom>
          <a:noFill/>
          <a:ln w="38100" cap="flat" cmpd="sng">
            <a:solidFill>
              <a:srgbClr val="F07C03">
                <a:alpha val="100000"/>
              </a:srgbClr>
            </a:solidFill>
            <a:prstDash val="solid"/>
            <a:round/>
            <a:tailEnd type="arrow" w="med" len="med"/>
          </a:ln>
        </p:spPr>
      </p:cxnSp>
      <p:cxnSp>
        <p:nvCxnSpPr>
          <p:cNvPr id="3145731" name="Straight Arrow Connector 3145730"/>
          <p:cNvCxnSpPr>
            <a:cxnSpLocks/>
          </p:cNvCxnSpPr>
          <p:nvPr/>
        </p:nvCxnSpPr>
        <p:spPr>
          <a:xfrm>
            <a:off x="3505204" y="2495551"/>
            <a:ext cx="1371596" cy="1066799"/>
          </a:xfrm>
          <a:prstGeom prst="straightConnector1">
            <a:avLst/>
          </a:prstGeom>
          <a:noFill/>
          <a:ln w="38100" cap="flat" cmpd="sng">
            <a:solidFill>
              <a:srgbClr val="F07C03">
                <a:alpha val="100000"/>
              </a:srgbClr>
            </a:solidFill>
            <a:prstDash val="solid"/>
            <a:round/>
            <a:tailEnd type="arrow" w="med" len="med"/>
          </a:ln>
        </p:spPr>
      </p:cxn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05200" y="114300"/>
            <a:ext cx="228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37: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037367" y="543588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15833" y="935186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399567" y="51435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190464" y="927249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4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48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048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48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48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9" grpId="0" animBg="1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lí.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81400" y="209550"/>
            <a:ext cx="2209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37: ETILEN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438400" y="628652"/>
            <a:ext cx="3733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257800" y="628652"/>
            <a:ext cx="990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505200" y="1028701"/>
            <a:ext cx="190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4876800" y="1040773"/>
            <a:ext cx="990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5486400" y="1828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3962400" y="1733550"/>
            <a:ext cx="838200" cy="3429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5029200" y="1504950"/>
            <a:ext cx="365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Là 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màu. </a:t>
            </a:r>
          </a:p>
          <a:p>
            <a:r>
              <a:rPr lang="en-US" sz="2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Nhẹ hơn không khí vì d = 28/29.</a:t>
            </a:r>
            <a:endParaRPr lang="en-US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52400" y="51435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6" descr="erlenmeyer%20flask%20one%20glasswa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90550"/>
            <a:ext cx="2743200" cy="2057400"/>
          </a:xfrm>
          <a:prstGeom prst="rect">
            <a:avLst/>
          </a:prstGeom>
          <a:noFill/>
        </p:spPr>
      </p:pic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96947" y="590550"/>
            <a:ext cx="493853" cy="253096"/>
          </a:xfrm>
          <a:prstGeom prst="flowChartMagneticDisk">
            <a:avLst/>
          </a:prstGeom>
          <a:gradFill rotWithShape="1">
            <a:gsLst>
              <a:gs pos="0">
                <a:srgbClr val="CC6600"/>
              </a:gs>
              <a:gs pos="50000">
                <a:srgbClr val="990000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81" grpId="0" animBg="1"/>
      <p:bldP spid="18638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28751"/>
            <a:ext cx="8610600" cy="1828799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d= 28/29 ).</a:t>
            </a: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217967" y="2674263"/>
            <a:ext cx="283003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tử.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514600" y="628652"/>
            <a:ext cx="3733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 thức phân tử: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236534" y="628652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95600" y="1028702"/>
            <a:ext cx="3124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tử khối: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4953000" y="1029762"/>
            <a:ext cx="990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81400" y="209550"/>
            <a:ext cx="2209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37: ETILEN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662113" y="2677153"/>
            <a:ext cx="1538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rỗng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6324600" y="2795885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94492898"/>
              </p:ext>
            </p:extLst>
          </p:nvPr>
        </p:nvGraphicFramePr>
        <p:xfrm>
          <a:off x="228600" y="209550"/>
          <a:ext cx="4191000" cy="2438400"/>
        </p:xfrm>
        <a:graphic>
          <a:graphicData uri="http://schemas.openxmlformats.org/presentationml/2006/ole">
            <p:oleObj spid="_x0000_s2124" name="Chem3D" r:id="rId3" imgW="4045619" imgH="2684474" progId="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57800" y="209550"/>
            <a:ext cx="3581400" cy="2590800"/>
            <a:chOff x="2544" y="0"/>
            <a:chExt cx="3216" cy="3468"/>
          </a:xfrm>
        </p:grpSpPr>
        <p:graphicFrame>
          <p:nvGraphicFramePr>
            <p:cNvPr id="2051" name="Object 11"/>
            <p:cNvGraphicFramePr>
              <a:graphicFrameLocks noChangeAspect="1"/>
            </p:cNvGraphicFramePr>
            <p:nvPr/>
          </p:nvGraphicFramePr>
          <p:xfrm>
            <a:off x="2544" y="0"/>
            <a:ext cx="3216" cy="3312"/>
          </p:xfrm>
          <a:graphic>
            <a:graphicData uri="http://schemas.openxmlformats.org/presentationml/2006/ole">
              <p:oleObj spid="_x0000_s2125" name="Chem3D" r:id="rId4" imgW="6190317" imgH="4466203" progId="">
                <p:embed/>
              </p:oleObj>
            </a:graphicData>
          </a:graphic>
        </p:graphicFrame>
        <p:sp>
          <p:nvSpPr>
            <p:cNvPr id="2056" name="Text Box 12"/>
            <p:cNvSpPr txBox="1">
              <a:spLocks noChangeArrowheads="1"/>
            </p:cNvSpPr>
            <p:nvPr/>
          </p:nvSpPr>
          <p:spPr bwMode="auto">
            <a:xfrm>
              <a:off x="4022" y="2995"/>
              <a:ext cx="128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5" name="Text Box 15"/>
          <p:cNvSpPr txBox="1">
            <a:spLocks noChangeArrowheads="1"/>
          </p:cNvSpPr>
          <p:nvPr/>
        </p:nvSpPr>
        <p:spPr bwMode="auto">
          <a:xfrm>
            <a:off x="228600" y="3638550"/>
            <a:ext cx="8686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Dựa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cấu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tạo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828800" y="3402568"/>
            <a:ext cx="685800" cy="571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676400" y="3231118"/>
            <a:ext cx="533400" cy="57150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val 4"/>
          <p:cNvSpPr>
            <a:spLocks noChangeArrowheads="1"/>
          </p:cNvSpPr>
          <p:nvPr/>
        </p:nvSpPr>
        <p:spPr bwMode="auto">
          <a:xfrm>
            <a:off x="1143000" y="3116818"/>
            <a:ext cx="762000" cy="514350"/>
          </a:xfrm>
          <a:prstGeom prst="ellipse">
            <a:avLst/>
          </a:prstGeom>
          <a:gradFill rotWithShape="1">
            <a:gsLst>
              <a:gs pos="0">
                <a:srgbClr val="FF1313"/>
              </a:gs>
              <a:gs pos="100000">
                <a:srgbClr val="76090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2133600" y="3231118"/>
            <a:ext cx="609600" cy="57150"/>
          </a:xfrm>
          <a:prstGeom prst="rect">
            <a:avLst/>
          </a:prstGeom>
          <a:solidFill>
            <a:srgbClr val="F86400"/>
          </a:solidFill>
          <a:ln w="38100">
            <a:solidFill>
              <a:srgbClr val="F864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 rot="2836246" flipH="1">
            <a:off x="2857500" y="3650218"/>
            <a:ext cx="4572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 rot="18763754" flipH="1" flipV="1">
            <a:off x="2695575" y="3015615"/>
            <a:ext cx="62865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 rot="18763754" flipH="1">
            <a:off x="876300" y="3650218"/>
            <a:ext cx="457200" cy="76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3669271"/>
            <a:ext cx="342900" cy="400050"/>
            <a:chOff x="1992" y="3080"/>
            <a:chExt cx="216" cy="336"/>
          </a:xfrm>
        </p:grpSpPr>
        <p:sp>
          <p:nvSpPr>
            <p:cNvPr id="3117" name="Oval 10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8" name="Text Box 11"/>
            <p:cNvSpPr txBox="1">
              <a:spLocks noChangeArrowheads="1"/>
            </p:cNvSpPr>
            <p:nvPr/>
          </p:nvSpPr>
          <p:spPr bwMode="auto">
            <a:xfrm>
              <a:off x="1992" y="3080"/>
              <a:ext cx="1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124200" y="2602471"/>
            <a:ext cx="381000" cy="400050"/>
            <a:chOff x="1992" y="3096"/>
            <a:chExt cx="216" cy="336"/>
          </a:xfrm>
        </p:grpSpPr>
        <p:sp>
          <p:nvSpPr>
            <p:cNvPr id="3115" name="Oval 13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6" name="Text Box 14"/>
            <p:cNvSpPr txBox="1">
              <a:spLocks noChangeArrowheads="1"/>
            </p:cNvSpPr>
            <p:nvPr/>
          </p:nvSpPr>
          <p:spPr bwMode="auto">
            <a:xfrm>
              <a:off x="1992" y="3096"/>
              <a:ext cx="1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200400" y="3669271"/>
            <a:ext cx="342900" cy="400050"/>
            <a:chOff x="1992" y="3080"/>
            <a:chExt cx="216" cy="336"/>
          </a:xfrm>
        </p:grpSpPr>
        <p:sp>
          <p:nvSpPr>
            <p:cNvPr id="3113" name="Oval 16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4" name="Text Box 17"/>
            <p:cNvSpPr txBox="1">
              <a:spLocks noChangeArrowheads="1"/>
            </p:cNvSpPr>
            <p:nvPr/>
          </p:nvSpPr>
          <p:spPr bwMode="auto">
            <a:xfrm>
              <a:off x="1992" y="3080"/>
              <a:ext cx="1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3085" name="Rectangle 18"/>
          <p:cNvSpPr>
            <a:spLocks noChangeArrowheads="1"/>
          </p:cNvSpPr>
          <p:nvPr/>
        </p:nvSpPr>
        <p:spPr bwMode="auto">
          <a:xfrm rot="2686873" flipH="1">
            <a:off x="723900" y="3031093"/>
            <a:ext cx="609600" cy="571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609600" y="2659622"/>
            <a:ext cx="342900" cy="400050"/>
            <a:chOff x="1992" y="3096"/>
            <a:chExt cx="216" cy="336"/>
          </a:xfrm>
        </p:grpSpPr>
        <p:sp>
          <p:nvSpPr>
            <p:cNvPr id="3111" name="Oval 20"/>
            <p:cNvSpPr>
              <a:spLocks noChangeArrowheads="1"/>
            </p:cNvSpPr>
            <p:nvPr/>
          </p:nvSpPr>
          <p:spPr bwMode="auto">
            <a:xfrm>
              <a:off x="2016" y="316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12" name="Text Box 21"/>
            <p:cNvSpPr txBox="1">
              <a:spLocks noChangeArrowheads="1"/>
            </p:cNvSpPr>
            <p:nvPr/>
          </p:nvSpPr>
          <p:spPr bwMode="auto">
            <a:xfrm>
              <a:off x="1992" y="3096"/>
              <a:ext cx="1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3087" name="Oval 22"/>
          <p:cNvSpPr>
            <a:spLocks noChangeArrowheads="1"/>
          </p:cNvSpPr>
          <p:nvPr/>
        </p:nvSpPr>
        <p:spPr bwMode="auto">
          <a:xfrm>
            <a:off x="2438400" y="3116818"/>
            <a:ext cx="762000" cy="514350"/>
          </a:xfrm>
          <a:prstGeom prst="ellipse">
            <a:avLst/>
          </a:prstGeom>
          <a:gradFill rotWithShape="1">
            <a:gsLst>
              <a:gs pos="0">
                <a:srgbClr val="FF1313"/>
              </a:gs>
              <a:gs pos="100000">
                <a:srgbClr val="76090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8" name="Text Box 23"/>
          <p:cNvSpPr txBox="1">
            <a:spLocks noChangeArrowheads="1"/>
          </p:cNvSpPr>
          <p:nvPr/>
        </p:nvSpPr>
        <p:spPr bwMode="auto">
          <a:xfrm>
            <a:off x="2514600" y="317397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EFFBB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089" name="Text Box 24"/>
          <p:cNvSpPr txBox="1">
            <a:spLocks noChangeArrowheads="1"/>
          </p:cNvSpPr>
          <p:nvPr/>
        </p:nvSpPr>
        <p:spPr bwMode="auto">
          <a:xfrm>
            <a:off x="1295400" y="317397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EFFBB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090" name="Text Box 25"/>
          <p:cNvSpPr txBox="1">
            <a:spLocks noChangeArrowheads="1"/>
          </p:cNvSpPr>
          <p:nvPr/>
        </p:nvSpPr>
        <p:spPr bwMode="auto">
          <a:xfrm>
            <a:off x="4724400" y="1714501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>
            <a:off x="2438400" y="-933450"/>
            <a:ext cx="0" cy="8572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304800" y="1047752"/>
            <a:ext cx="85344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Trong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.Liên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838200" y="4031218"/>
            <a:ext cx="2552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Etilen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rỗng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9"/>
          <p:cNvGraphicFramePr>
            <a:graphicFrameLocks noGrp="1" noChangeAspect="1"/>
          </p:cNvGraphicFramePr>
          <p:nvPr>
            <p:ph/>
          </p:nvPr>
        </p:nvGraphicFramePr>
        <p:xfrm>
          <a:off x="4495800" y="2114550"/>
          <a:ext cx="4044950" cy="2684463"/>
        </p:xfrm>
        <a:graphic>
          <a:graphicData uri="http://schemas.openxmlformats.org/presentationml/2006/ole">
            <p:oleObj spid="_x0000_s3111" name="Chem3D" r:id="rId3" imgW="4045619" imgH="2684474" progId="">
              <p:embed/>
            </p:oleObj>
          </a:graphicData>
        </a:graphic>
      </p:graphicFrame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04800" y="209552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Giữa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đôi.</a:t>
            </a:r>
            <a:endParaRPr lang="en-US" sz="2400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096000" y="3028950"/>
            <a:ext cx="8382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13881 L -0.01667 0.633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247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mph" presetSubtype="0" repeatCount="indefinite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19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8" presetClass="emph" presetSubtype="0" repeatCount="indefinite" autoRev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22" dur="5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1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animBg="1"/>
      <p:bldP spid="104453" grpId="0" animBg="1"/>
      <p:bldP spid="104453" grpId="1" animBg="1"/>
      <p:bldP spid="104474" grpId="0" animBg="1"/>
      <p:bldP spid="104475" grpId="0"/>
      <p:bldP spid="31" grpId="0"/>
      <p:bldP spid="32" grpId="0" animBg="1"/>
      <p:bldP spid="3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3075</TotalTime>
  <Words>1543</Words>
  <Application>Microsoft Office PowerPoint</Application>
  <PresentationFormat>On-screen Show (16:9)</PresentationFormat>
  <Paragraphs>324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Office Theme</vt:lpstr>
      <vt:lpstr>Equation</vt:lpstr>
      <vt:lpstr>Chem3D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BÀI 37. ETILEN </vt:lpstr>
      <vt:lpstr>BÀI 37: ETILEN </vt:lpstr>
      <vt:lpstr>BÀI 37. ETILEN </vt:lpstr>
      <vt:lpstr>Slide 15</vt:lpstr>
      <vt:lpstr>BÀI 37. ETILEN </vt:lpstr>
      <vt:lpstr>Slide 17</vt:lpstr>
      <vt:lpstr>BÀI 37: ETILEN </vt:lpstr>
      <vt:lpstr>Slide 19</vt:lpstr>
      <vt:lpstr>Slide 20</vt:lpstr>
      <vt:lpstr>BÀI 37. ETILEN  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Admin</cp:lastModifiedBy>
  <cp:revision>353</cp:revision>
  <dcterms:created xsi:type="dcterms:W3CDTF">2020-03-15T10:05:02Z</dcterms:created>
  <dcterms:modified xsi:type="dcterms:W3CDTF">2020-03-26T10:36:53Z</dcterms:modified>
</cp:coreProperties>
</file>