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0" r:id="rId2"/>
    <p:sldId id="305" r:id="rId3"/>
    <p:sldId id="321" r:id="rId4"/>
    <p:sldId id="309" r:id="rId5"/>
    <p:sldId id="311" r:id="rId6"/>
    <p:sldId id="312" r:id="rId7"/>
    <p:sldId id="322" r:id="rId8"/>
    <p:sldId id="323" r:id="rId9"/>
    <p:sldId id="324" r:id="rId10"/>
    <p:sldId id="325" r:id="rId11"/>
    <p:sldId id="330" r:id="rId12"/>
    <p:sldId id="327" r:id="rId13"/>
    <p:sldId id="326" r:id="rId14"/>
    <p:sldId id="32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D3C17-9BA2-49CC-8AC2-267DC7A784BA}" type="datetimeFigureOut">
              <a:rPr lang="en-US" smtClean="0"/>
              <a:t>6/21/2020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9EE69-491D-459E-B24A-494CB01F5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7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C9EE69-491D-459E-B24A-494CB01F5C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3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9CB91-07AE-4BD3-B6FD-7FF3E9F7F542}" type="datetimeFigureOut">
              <a:rPr lang="en-US" smtClean="0"/>
              <a:pPr/>
              <a:t>6/21/2020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5BF66-52C5-4614-B1A0-13C4DBCBD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.GL3U0AW6T4H4OG7\Desktop\Bai%20Nghe%20Tieng%20Anh%208%20Thi%20Diem\Tap%202\16%20Track%2016.mp3" TargetMode="Externa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0650" y="1143000"/>
            <a:ext cx="653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srgbClr val="FF0000"/>
            </a:innerShdw>
          </a:effectLst>
        </p:spPr>
      </p:pic>
      <p:pic>
        <p:nvPicPr>
          <p:cNvPr id="19460" name="Picture 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8763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48200"/>
            <a:ext cx="8686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3" name="Picture 3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63023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4" name="Picture 4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4086225"/>
            <a:ext cx="13716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5" name="Picture 4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4092575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6" name="Picture 4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410845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7" name="Picture 4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96025"/>
            <a:ext cx="13716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8" name="Picture 4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4100513"/>
            <a:ext cx="1371600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9" name="Picture 4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6305550"/>
            <a:ext cx="13716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0" name="Picture 4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6310313"/>
            <a:ext cx="13716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16 Track 1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228600" y="152400"/>
            <a:ext cx="90678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WARM UP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Match the picture with the right natural disaster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4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2" dur="8624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346364" y="-212825"/>
            <a:ext cx="8589818" cy="6146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216" tIns="42108" rIns="84216" bIns="42108" anchor="ctr">
            <a:spAutoFit/>
          </a:bodyPr>
          <a:lstStyle/>
          <a:p>
            <a:pPr>
              <a:tabLst>
                <a:tab pos="190071" algn="l"/>
                <a:tab pos="2210676" algn="l"/>
              </a:tabLst>
            </a:pPr>
            <a:r>
              <a:rPr lang="en-US" sz="2600" b="1" u="sng" dirty="0">
                <a:solidFill>
                  <a:srgbClr val="FF0000"/>
                </a:solidFill>
                <a:latin typeface="Times New Roman" pitchFamily="18" charset="0"/>
              </a:rPr>
              <a:t>Grammar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6.“I </a:t>
            </a:r>
            <a:r>
              <a:rPr lang="en-US" sz="2600" dirty="0" smtClean="0">
                <a:latin typeface="Times New Roman" pitchFamily="18" charset="0"/>
              </a:rPr>
              <a:t> don’t like to play the piano.”</a:t>
            </a: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She said that……………………………	.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7.“I will hand in my assignment to the teacher tommorrow.”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He said  that……………………………	.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8.“They have to sign this contact again next week”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She told me………………………………..	.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9. “The meeting can begin at seven o’clock tonight.”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They announced that............................................................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10. “ How can the </a:t>
            </a:r>
            <a:r>
              <a:rPr lang="en-US" sz="2600" dirty="0" smtClean="0">
                <a:latin typeface="Times New Roman" pitchFamily="18" charset="0"/>
              </a:rPr>
              <a:t>people on </a:t>
            </a:r>
            <a:r>
              <a:rPr lang="en-US" sz="2600" dirty="0">
                <a:latin typeface="Times New Roman" pitchFamily="18" charset="0"/>
              </a:rPr>
              <a:t>Venus communicated?”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Tom asked..................................................................................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176318" y="1003117"/>
            <a:ext cx="4793137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2600" b="1" smtClean="0">
                <a:solidFill>
                  <a:srgbClr val="FF0000"/>
                </a:solidFill>
                <a:latin typeface="Times New Roman" pitchFamily="18" charset="0"/>
              </a:rPr>
              <a:t>he didn’t like to play the piano</a:t>
            </a:r>
            <a:r>
              <a:rPr lang="en-US" sz="260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044989" y="1790537"/>
            <a:ext cx="6822539" cy="88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he would hand in his assingment to the teacher</a:t>
            </a:r>
          </a:p>
          <a:p>
            <a:r>
              <a:rPr lang="en-US" sz="2600" b="1" u="sng">
                <a:solidFill>
                  <a:srgbClr val="FF0000"/>
                </a:solidFill>
                <a:latin typeface="Times New Roman" pitchFamily="18" charset="0"/>
              </a:rPr>
              <a:t>the next day</a:t>
            </a:r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.( the following day</a:t>
            </a:r>
            <a:r>
              <a:rPr lang="en-US" b="1">
                <a:solidFill>
                  <a:srgbClr val="FF0000"/>
                </a:solidFill>
              </a:rPr>
              <a:t> )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078182" y="2933537"/>
            <a:ext cx="7032533" cy="88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they had to sign the contact again </a:t>
            </a:r>
            <a:r>
              <a:rPr lang="en-US" sz="2600" b="1" u="sng">
                <a:solidFill>
                  <a:srgbClr val="FF0000"/>
                </a:solidFill>
                <a:latin typeface="Times New Roman" pitchFamily="18" charset="0"/>
              </a:rPr>
              <a:t>the next week</a:t>
            </a:r>
            <a:r>
              <a:rPr lang="en-US" sz="2600" u="sng">
                <a:solidFill>
                  <a:srgbClr val="FF0000"/>
                </a:solidFill>
              </a:rPr>
              <a:t> </a:t>
            </a:r>
          </a:p>
          <a:p>
            <a:r>
              <a:rPr lang="en-US" sz="2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(the following week)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840182" y="4171669"/>
            <a:ext cx="170141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endParaRPr lang="en-US" sz="26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632364" y="5215698"/>
            <a:ext cx="253433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55818" y="4147975"/>
            <a:ext cx="4855655" cy="88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meeting could begin at seven </a:t>
            </a:r>
          </a:p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o’clock that night 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801091" y="5334000"/>
            <a:ext cx="6133504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</a:rPr>
              <a:t>how could people on Venus communicate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91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  <p:bldP spid="23559" grpId="0"/>
      <p:bldP spid="23560" grpId="0"/>
      <p:bldP spid="23561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CONDITIONAL SENTENCES TYPE 1 (Điều kiện loại 1)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-Câu ĐK loại 1diễn tả 1 giả thiết có thật ở thời hiện tại hoặc tương lai.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 + S + V ( simple present)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+ will / can / may + inf.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   If clause                                    main clause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it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rains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you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can stay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 home.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will buy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book if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enough money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76200"/>
            <a:ext cx="2819400" cy="7159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GRAMMAR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we (cycle)…………………….. more, we (help) …………………….. the Earth.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Factories (not dump) …………………….. waste into rivers if the government (fine)……………... ..them heavily.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If people (travel) …………………..  to work by bus, there (be) ……………………. fewer car fumes.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We (save) ……………….…. thousands of trees if we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(not waste) ………………………… paper.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If we (use)…………………… water carefully, more people (have) ……………………. fresh water.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62000" y="838200"/>
            <a:ext cx="102108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Put the verbs in brackets into the correct form.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1524000"/>
            <a:ext cx="163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recycle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help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5247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will not/won’t dump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91025" y="29819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fines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3429000"/>
            <a:ext cx="1433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travel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200" y="3886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be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09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save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487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on’t waste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334000"/>
            <a:ext cx="97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6400" y="5877580"/>
            <a:ext cx="1666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ill have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7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2202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CONDITIONAL SENTENCES TYPE 2 (Điềukiện loại 2)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906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Câu ĐK loại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diễn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tả 1 giả thiết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không có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thật ở thời hiện tại hoặc tương lai.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 + S + V (past simple)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+ would / could / might + inf.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      If clause                                    main clause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it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wasn’t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noisy here,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could hear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you clearly. (But it’s very noisy in here)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What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you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you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president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Câu ĐK loại 2 được dùng như là lời khuyên.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you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would see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doctor immediately.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Chúng ta có thể dùng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với chủ ngữ là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 / He / She / 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ở mệnh đề IF.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Match an If clause in A with a suitable main clause in B.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610600" cy="602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I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were you,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What would happen?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wasn’t ill, 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I’d look for a new place to live.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were fewer cars on the roads,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She would join our tree planting activity.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people really cared about the environment,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There would be less pollution.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7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. If there was no fresh water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the world, they wouldn’t dump waste into 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e.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They wouldn’t dump waste into the lake.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743200" y="1828800"/>
            <a:ext cx="1828800" cy="685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048000" y="2590800"/>
            <a:ext cx="1600200" cy="914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286000" y="3886200"/>
            <a:ext cx="2362200" cy="609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657600" y="4953000"/>
            <a:ext cx="99060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3810000" y="1828800"/>
            <a:ext cx="762000" cy="4038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685800" y="3524071"/>
            <a:ext cx="57912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76200"/>
            <a:ext cx="8915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GRAMMAR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en-US" sz="2800" b="1" dirty="0" smtClean="0">
                <a:solidFill>
                  <a:srgbClr val="002060"/>
                </a:solidFill>
                <a:latin typeface="+mj-lt"/>
              </a:rPr>
              <a:t>The passive form</a:t>
            </a:r>
            <a:r>
              <a:rPr lang="en-US" sz="2000" b="1" dirty="0" smtClean="0">
                <a:solidFill>
                  <a:srgbClr val="002060"/>
                </a:solidFill>
                <a:latin typeface="+mj-lt"/>
              </a:rPr>
              <a:t>( Câu bị động)</a:t>
            </a:r>
            <a:endParaRPr lang="en-US" sz="2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24000" y="1447800"/>
            <a:ext cx="6781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People  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speak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English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over the world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S           V          O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1524000"/>
            <a:ext cx="137160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vi-VN" sz="2000" dirty="0">
                <a:latin typeface="Arial" charset="0"/>
              </a:rPr>
              <a:t>Example:</a:t>
            </a:r>
            <a:endParaRPr lang="en-US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600200" y="2362200"/>
            <a:ext cx="129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English</a:t>
            </a:r>
          </a:p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   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362200" y="1981200"/>
            <a:ext cx="4495800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14600" y="1981200"/>
            <a:ext cx="1943100" cy="5333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123406" y="2209006"/>
            <a:ext cx="457200" cy="1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38400" y="351538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vi-VN" sz="2800" dirty="0" smtClean="0">
                <a:solidFill>
                  <a:srgbClr val="00B050"/>
                </a:solidFill>
                <a:latin typeface="Arial" charset="0"/>
              </a:rPr>
              <a:t>S</a:t>
            </a:r>
            <a:r>
              <a:rPr lang="en-US" sz="2800" dirty="0" smtClean="0">
                <a:solidFill>
                  <a:srgbClr val="00B050"/>
                </a:solidFill>
                <a:latin typeface="Arial" charset="0"/>
              </a:rPr>
              <a:t>   +     V        +   O .....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62200" y="420118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00B050"/>
                </a:solidFill>
                <a:latin typeface="Arial" charset="0"/>
              </a:rPr>
              <a:t> S+ (BE + PP) ...... By O</a:t>
            </a:r>
            <a:endParaRPr lang="en-US" sz="2800" dirty="0">
              <a:solidFill>
                <a:srgbClr val="00B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410200" y="2286000"/>
            <a:ext cx="457200" cy="15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9800" y="685800"/>
            <a:ext cx="4343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S+ BE + Past participle (PP)...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50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480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1905000"/>
            <a:ext cx="53340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029200" y="16103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... ......... ......</a:t>
            </a:r>
            <a:endParaRPr lang="en-US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2743200" y="2362200"/>
            <a:ext cx="152958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is</a:t>
            </a:r>
            <a:r>
              <a:rPr lang="vi-VN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spoken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be + PP 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4191000" y="2362200"/>
            <a:ext cx="272542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all over the world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Calibri" pitchFamily="34" charset="0"/>
              </a:rPr>
              <a:t>        </a:t>
            </a:r>
            <a:endParaRPr lang="en-US" sz="2800" dirty="0"/>
          </a:p>
        </p:txBody>
      </p:sp>
      <p:sp>
        <p:nvSpPr>
          <p:cNvPr id="31" name="Rectangle 30"/>
          <p:cNvSpPr/>
          <p:nvPr/>
        </p:nvSpPr>
        <p:spPr>
          <a:xfrm>
            <a:off x="6781800" y="2362200"/>
            <a:ext cx="15888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 smtClean="0">
                <a:solidFill>
                  <a:srgbClr val="002060"/>
                </a:solidFill>
                <a:latin typeface="Times New Roman" pitchFamily="18" charset="0"/>
              </a:rPr>
              <a:t>by people</a:t>
            </a:r>
          </a:p>
          <a:p>
            <a:r>
              <a:rPr lang="en-US" sz="28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    O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43400" y="2438400"/>
            <a:ext cx="224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.......................</a:t>
            </a:r>
            <a:endParaRPr lang="en-US" sz="2800" dirty="0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62000" y="343918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Active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: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62000" y="4124980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Passive: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 flipV="1">
            <a:off x="2819400" y="3962399"/>
            <a:ext cx="236220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3696494" y="4075905"/>
            <a:ext cx="381000" cy="1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743200" y="3962400"/>
            <a:ext cx="2590800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34200" y="2362200"/>
            <a:ext cx="1066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7010400" y="2209800"/>
            <a:ext cx="838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500"/>
                            </p:stCondLst>
                            <p:childTnLst>
                              <p:par>
                                <p:cTn id="124" presetID="21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" grpId="0"/>
      <p:bldP spid="5" grpId="0"/>
      <p:bldP spid="6" grpId="0" animBg="1"/>
      <p:bldP spid="7" grpId="0"/>
      <p:bldP spid="14" grpId="0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981200"/>
            <a:ext cx="8763000" cy="3235325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new university (build)……………........in my town in the near future.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Residents of flooded villages (take)………………to a safe place last night.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future, natural disasters (predict) …………………. accurately with the help of technology.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Food and medicals supplies (deliver)………………...…..later this afternoon.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92551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 the sentences using the correct passive form of the verbs in brackets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07719" y="2362200"/>
            <a:ext cx="2007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built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29200" y="3134380"/>
            <a:ext cx="1747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 taken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896380"/>
            <a:ext cx="2683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predicted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105400" y="4734580"/>
            <a:ext cx="25939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be delivered</a:t>
            </a:r>
          </a:p>
        </p:txBody>
      </p:sp>
    </p:spTree>
    <p:extLst>
      <p:ext uri="{BB962C8B-B14F-4D97-AF65-F5344CB8AC3E}">
        <p14:creationId xmlns:p14="http://schemas.microsoft.com/office/powerpoint/2010/main" val="390281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762000"/>
            <a:ext cx="713362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*Past perfect tense( Thì quá khứ hoàn thành)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0" y="1828800"/>
            <a:ext cx="106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Form: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743200" y="1828800"/>
            <a:ext cx="525336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+ had(not) + past participle+ O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27432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3429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hadn’t 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403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Most people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safe areas when the storm broke?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5562600" cy="1219200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 QKHT dùng để miêu tả một hành động xảy ra trước 1 thời điểm xác định trong quá khứ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915400" cy="749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When do we use the past perfect? Can you think of any rules?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0" y="5029200"/>
            <a:ext cx="51054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 QKHT dùng để miêu tả một hành động xảy ra trước 1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động khác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quá khứ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3716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 People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managed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leave the flooded villages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11 o’clock last night</a:t>
            </a:r>
            <a:endParaRPr lang="en-US" sz="24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7338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Ex:  People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already left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flooded villages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when we  arrived.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398648"/>
            <a:ext cx="3505200" cy="2030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91000"/>
            <a:ext cx="3505200" cy="2402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638800" y="9906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11 o’clock last night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3810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we arrived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787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5.Complete the  sentences by putting the verbs in brackets into the simple past or past perfect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648200"/>
          </a:xfrm>
        </p:spPr>
        <p:txBody>
          <a:bodyPr>
            <a:noAutofit/>
          </a:bodyPr>
          <a:lstStyle/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Most people (leave)……….  before the volcano (erupt)………..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the time we (arrive)…………. at the USA,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 (stop)……….............snowing.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(spend)…………… the night in the flooded are before help (arrive)……….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Simon (get)……….lost because he (not take) …………. a map with him.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(find)…………..my pen after I (buy)…………... a new one.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43400" y="2662238"/>
            <a:ext cx="1069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arrived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33800" y="1676400"/>
            <a:ext cx="1192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left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828800" y="2130425"/>
            <a:ext cx="1106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erupted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3043238"/>
            <a:ext cx="173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stopped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95600" y="3576638"/>
            <a:ext cx="1354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spent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43200" y="4495800"/>
            <a:ext cx="592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got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16787" y="4495800"/>
            <a:ext cx="1827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hadn’t taken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81200" y="5410200"/>
            <a:ext cx="989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found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248400" y="5410200"/>
            <a:ext cx="1636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bought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429000" y="3957637"/>
            <a:ext cx="1069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44648"/>
            <a:ext cx="8229023" cy="172789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Changes in Reported Speech</a:t>
            </a:r>
            <a:b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thay  đổi trong câu nói gián tiếp)</a:t>
            </a:r>
            <a:r>
              <a:rPr lang="en-US" b="1" i="1" dirty="0" smtClean="0">
                <a:solidFill>
                  <a:srgbClr val="FF0000"/>
                </a:solidFill>
              </a:rPr>
              <a:t/>
            </a:r>
            <a:br>
              <a:rPr lang="en-US" b="1" i="1" dirty="0" smtClean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489" y="1218903"/>
            <a:ext cx="8229023" cy="5258097"/>
          </a:xfrm>
        </p:spPr>
        <p:txBody>
          <a:bodyPr/>
          <a:lstStyle/>
          <a:p>
            <a:pPr marL="489800" indent="-489800">
              <a:lnSpc>
                <a:spcPct val="80000"/>
              </a:lnSpc>
              <a:buFontTx/>
              <a:buAutoNum type="arabicPeriod"/>
            </a:pPr>
            <a:r>
              <a:rPr lang="en-US" sz="25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Person: (Ngôi)</a:t>
            </a: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It depends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I → he / she		my → his / her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we → they		you → I/he/she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 Tenses</a:t>
            </a:r>
            <a:r>
              <a:rPr lang="en-US" sz="25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 Thì)   (lùi 1 thì)</a:t>
            </a:r>
            <a:endParaRPr lang="en-US" sz="25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Present Simple 	       → Past Simple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Present continuous       → Past Continuous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Present Perfect              → Past Perfect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Past Simple                    → Past Perfect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Will → Would   	            May → might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Must / have to	        → had to	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Can → Could	</a:t>
            </a:r>
          </a:p>
          <a:p>
            <a:pPr marL="489800" indent="-489800">
              <a:lnSpc>
                <a:spcPct val="80000"/>
              </a:lnSpc>
              <a:buNone/>
            </a:pPr>
            <a:r>
              <a:rPr lang="en-US" sz="25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*</a:t>
            </a:r>
            <a:r>
              <a:rPr lang="en-US" sz="25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Could, might, ought to, should, would </a:t>
            </a:r>
            <a:r>
              <a:rPr lang="en-US" sz="25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(giữ nguyên)</a:t>
            </a:r>
          </a:p>
          <a:p>
            <a:pPr marL="489800" indent="-489800">
              <a:lnSpc>
                <a:spcPct val="80000"/>
              </a:lnSpc>
              <a:buNone/>
            </a:pPr>
            <a:endParaRPr lang="en-US" sz="25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89800" indent="-489800">
              <a:lnSpc>
                <a:spcPct val="80000"/>
              </a:lnSpc>
              <a:buNone/>
            </a:pPr>
            <a:endParaRPr lang="en-US" sz="2500" b="1"/>
          </a:p>
        </p:txBody>
      </p:sp>
    </p:spTree>
    <p:extLst>
      <p:ext uri="{BB962C8B-B14F-4D97-AF65-F5344CB8AC3E}">
        <p14:creationId xmlns:p14="http://schemas.microsoft.com/office/powerpoint/2010/main" val="1904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5333"/>
            <a:ext cx="8229023" cy="56257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Changes in Reported Speech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978" y="1052216"/>
            <a:ext cx="8957830" cy="580578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Time(Thời gian)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now → then, at that time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today → that day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yesterday → the day before, the previous day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last week → the week before/ the previous week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last month → the month before / the previous month 	tomorrow → the following day / the next day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next week → the next week/ the following week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this week → that week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an hour ago → an hour before</a:t>
            </a: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here → there</a:t>
            </a:r>
          </a:p>
          <a:p>
            <a:pPr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24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17191"/>
            <a:ext cx="8580008" cy="5686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pPr>
              <a:tabLst>
                <a:tab pos="190071" algn="l"/>
                <a:tab pos="2210676" algn="l"/>
              </a:tabLst>
            </a:pP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</a:rPr>
              <a:t>Grammar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</a:rPr>
              <a:t>4.Change the sentences into reported speech.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1.“People will soon communicate using telepathy.”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He said that……………………………	.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2.“I like </a:t>
            </a:r>
            <a:r>
              <a:rPr lang="en-US" sz="2600" dirty="0" smtClean="0">
                <a:latin typeface="Times New Roman" pitchFamily="18" charset="0"/>
              </a:rPr>
              <a:t>learning English with him </a:t>
            </a:r>
            <a:r>
              <a:rPr lang="en-US" sz="2600" dirty="0">
                <a:latin typeface="Times New Roman" pitchFamily="18" charset="0"/>
              </a:rPr>
              <a:t>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She </a:t>
            </a:r>
            <a:r>
              <a:rPr lang="en-US" sz="2600" dirty="0" smtClean="0">
                <a:latin typeface="Times New Roman" pitchFamily="18" charset="0"/>
              </a:rPr>
              <a:t>said </a:t>
            </a:r>
            <a:r>
              <a:rPr lang="en-US" sz="2600" dirty="0">
                <a:latin typeface="Times New Roman" pitchFamily="18" charset="0"/>
              </a:rPr>
              <a:t>that……………………………	.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3</a:t>
            </a:r>
            <a:r>
              <a:rPr lang="en-US" sz="2600" dirty="0" smtClean="0">
                <a:latin typeface="Times New Roman" pitchFamily="18" charset="0"/>
              </a:rPr>
              <a:t>.“They are doing an experiment”</a:t>
            </a: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He said</a:t>
            </a:r>
            <a:r>
              <a:rPr lang="en-US" sz="2600" dirty="0">
                <a:latin typeface="Times New Roman" pitchFamily="18" charset="0"/>
              </a:rPr>
              <a:t>………………………………..	.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4.“We have never been to the USA before.”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They announced that………………………………………	.</a:t>
            </a:r>
          </a:p>
          <a:p>
            <a:pPr>
              <a:tabLst>
                <a:tab pos="190071" algn="l"/>
                <a:tab pos="2210676" algn="l"/>
              </a:tabLst>
            </a:pPr>
            <a:endParaRPr lang="en-US" sz="2600" dirty="0">
              <a:latin typeface="Times New Roman" pitchFamily="18" charset="0"/>
            </a:endParaRP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5.“You have to keep quiet if you want to stay here.”</a:t>
            </a:r>
          </a:p>
          <a:p>
            <a:pPr>
              <a:tabLst>
                <a:tab pos="190071" algn="l"/>
                <a:tab pos="2210676" algn="l"/>
              </a:tabLst>
            </a:pPr>
            <a:r>
              <a:rPr lang="en-US" sz="2600" dirty="0">
                <a:latin typeface="Times New Roman" pitchFamily="18" charset="0"/>
              </a:rPr>
              <a:t> She told me that ………………………………….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801091" y="1228592"/>
            <a:ext cx="7152758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pepole would soon communicate using telepathy</a:t>
            </a:r>
            <a:r>
              <a:rPr lang="en-US" sz="260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/>
              <a:t>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981200" y="2014404"/>
            <a:ext cx="5304496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</a:rPr>
              <a:t>she liked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</a:rPr>
              <a:t>learning English with you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454727" y="2819400"/>
            <a:ext cx="4626810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</a:rPr>
              <a:t>they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</a:rPr>
              <a:t>were doing an experiment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840182" y="4000500"/>
            <a:ext cx="5706341" cy="491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they had never been to the USA before.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286000" y="5215698"/>
            <a:ext cx="6377289" cy="4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216" tIns="42108" rIns="84216" bIns="42108" anchor="ctr">
            <a:spAutoFit/>
          </a:bodyPr>
          <a:lstStyle/>
          <a:p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I had to keep quiet if I wanted to stay there </a:t>
            </a:r>
          </a:p>
        </p:txBody>
      </p:sp>
    </p:spTree>
    <p:extLst>
      <p:ext uri="{BB962C8B-B14F-4D97-AF65-F5344CB8AC3E}">
        <p14:creationId xmlns:p14="http://schemas.microsoft.com/office/powerpoint/2010/main" val="125101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  <p:bldP spid="23559" grpId="0"/>
      <p:bldP spid="23560" grpId="0"/>
      <p:bldP spid="235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1040</Words>
  <Application>Microsoft Office PowerPoint</Application>
  <PresentationFormat>On-screen Show (4:3)</PresentationFormat>
  <Paragraphs>176</Paragraphs>
  <Slides>14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1. Complete the sentences using the correct passive form of the verbs in brackets.</vt:lpstr>
      <vt:lpstr>PowerPoint Presentation</vt:lpstr>
      <vt:lpstr>b. When do we use the past perfect? Can you think of any rules?</vt:lpstr>
      <vt:lpstr>5.Complete the  sentences by putting the verbs in brackets into the simple past or past perfect</vt:lpstr>
      <vt:lpstr>Changes in Reported Speech (Những thay  đổi trong câu nói gián tiếp) </vt:lpstr>
      <vt:lpstr>Changes in Reported Speech</vt:lpstr>
      <vt:lpstr>PowerPoint Presentation</vt:lpstr>
      <vt:lpstr>PowerPoint Presentation</vt:lpstr>
      <vt:lpstr>CONDITIONAL SENTENCES TYPE 1 (Điều kiện loại 1)</vt:lpstr>
      <vt:lpstr>GRAMMAR</vt:lpstr>
      <vt:lpstr>CONDITIONAL SENTENCES TYPE 2 (Điềukiện loại 2)</vt:lpstr>
      <vt:lpstr>3. Match an If clause in A with a suitable main clause in 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Administrator_PC</cp:lastModifiedBy>
  <cp:revision>168</cp:revision>
  <dcterms:created xsi:type="dcterms:W3CDTF">2016-11-08T14:18:54Z</dcterms:created>
  <dcterms:modified xsi:type="dcterms:W3CDTF">2020-06-21T14:20:13Z</dcterms:modified>
</cp:coreProperties>
</file>