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0" r:id="rId5"/>
    <p:sldId id="261" r:id="rId6"/>
    <p:sldId id="258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0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/>
              <a:t>Câu 1:</a:t>
            </a:r>
            <a:r>
              <a:rPr lang="nl-NL" sz="2800" b="1" dirty="0" smtClean="0">
                <a:latin typeface=".VnTime" pitchFamily="34" charset="0"/>
              </a:rPr>
              <a:t>TØnh H­ng Yªn.huéc vïng nµo?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- Thuéc vïng §BSH.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 </a:t>
            </a:r>
            <a:endParaRPr lang="en-US" sz="2800" dirty="0" smtClean="0">
              <a:latin typeface=".VnTime" pitchFamily="34" charset="0"/>
            </a:endParaRPr>
          </a:p>
          <a:p>
            <a:r>
              <a:rPr lang="vi-VN" sz="2800" b="1" dirty="0" smtClean="0"/>
              <a:t>Câu 2: </a:t>
            </a:r>
            <a:r>
              <a:rPr lang="nl-NL" sz="2800" b="1" dirty="0" smtClean="0">
                <a:latin typeface=".VnTime" pitchFamily="34" charset="0"/>
              </a:rPr>
              <a:t>HY tiÕp gi¸p víi c¸c tØnh thµnh phè nµo ë phÝa B¾c?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+ PhÝa b¾c gi¸p B¾c Ninh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 </a:t>
            </a:r>
            <a:endParaRPr lang="en-US" sz="2800" dirty="0" smtClean="0">
              <a:latin typeface=".VnTime" pitchFamily="34" charset="0"/>
            </a:endParaRPr>
          </a:p>
          <a:p>
            <a:r>
              <a:rPr lang="vi-VN" sz="2800" b="1" dirty="0" smtClean="0"/>
              <a:t>Câu 3: </a:t>
            </a:r>
            <a:r>
              <a:rPr lang="nl-NL" sz="2800" b="1" dirty="0" smtClean="0">
                <a:latin typeface=".VnTime" pitchFamily="34" charset="0"/>
              </a:rPr>
              <a:t>HY tiÕp gi¸p víi c¸c tØnh thµnh phè nµo ë phÝa Nam?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+PhÝa nam gi¸p Th¸i B×nh, Hµ Nam. 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 </a:t>
            </a:r>
            <a:endParaRPr lang="en-US" sz="2800" dirty="0" smtClean="0">
              <a:latin typeface=".VnTime" pitchFamily="34" charset="0"/>
            </a:endParaRPr>
          </a:p>
          <a:p>
            <a:r>
              <a:rPr lang="vi-VN" sz="2800" b="1" dirty="0" smtClean="0"/>
              <a:t>Câu  4: </a:t>
            </a:r>
            <a:r>
              <a:rPr lang="nl-NL" sz="2800" b="1" dirty="0" smtClean="0">
                <a:latin typeface=".VnTime" pitchFamily="34" charset="0"/>
              </a:rPr>
              <a:t>HY tiÕp gi¸p víi c¸c tØnh thµnh phè nµo ë phÝa ®«ng?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+PhÝa ®«ng gi¸p H¶i D­¬ng</a:t>
            </a:r>
            <a:endParaRPr lang="en-US" sz="2800" dirty="0" smtClean="0">
              <a:latin typeface=".VnTime" pitchFamily="34" charset="0"/>
            </a:endParaRPr>
          </a:p>
          <a:p>
            <a:r>
              <a:rPr lang="nl-NL" sz="2800" dirty="0" smtClean="0">
                <a:latin typeface=".VnTime" pitchFamily="34" charset="0"/>
              </a:rPr>
              <a:t> </a:t>
            </a:r>
            <a:endParaRPr lang="en-US" sz="2800" dirty="0" smtClean="0">
              <a:latin typeface=".VnTime" pitchFamily="34" charset="0"/>
            </a:endParaRPr>
          </a:p>
          <a:p>
            <a:endParaRPr lang="en-US" dirty="0" smtClean="0">
              <a:latin typeface=".VnTime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 smtClean="0"/>
              <a:t>Câu  5: </a:t>
            </a:r>
            <a:r>
              <a:rPr lang="nl-NL" sz="4400" b="1" dirty="0" smtClean="0">
                <a:latin typeface=".VnTime" pitchFamily="34" charset="0"/>
              </a:rPr>
              <a:t>HY tiÕp gi¸p víi c¸c tØnh thµnh phè nµo ë phÝa t©y?</a:t>
            </a:r>
            <a:endParaRPr lang="en-US" sz="4400" dirty="0" smtClean="0">
              <a:latin typeface=".VnTime" pitchFamily="34" charset="0"/>
            </a:endParaRPr>
          </a:p>
          <a:p>
            <a:r>
              <a:rPr lang="nl-NL" sz="4400" dirty="0" smtClean="0">
                <a:latin typeface=".VnTime" pitchFamily="34" charset="0"/>
              </a:rPr>
              <a:t>+ PhÝa t©y gi¸p Hµ Néi</a:t>
            </a:r>
            <a:endParaRPr lang="en-US" sz="4400" dirty="0" smtClean="0">
              <a:latin typeface=".VnTime" pitchFamily="34" charset="0"/>
            </a:endParaRPr>
          </a:p>
          <a:p>
            <a:r>
              <a:rPr lang="vi-VN" sz="4400" b="1" dirty="0" smtClean="0"/>
              <a:t>Câu 6: </a:t>
            </a:r>
            <a:r>
              <a:rPr lang="nl-NL" sz="4400" b="1" dirty="0" smtClean="0">
                <a:latin typeface=".VnTime" pitchFamily="34" charset="0"/>
              </a:rPr>
              <a:t>H­ng Yªn cã diÖn tÝch bao nhiªu? ®øng thø bao nhiªu trong 63 tØnh c¶n­íc?</a:t>
            </a:r>
            <a:endParaRPr lang="en-US" sz="4400" dirty="0" smtClean="0">
              <a:latin typeface=".VnTime" pitchFamily="34" charset="0"/>
            </a:endParaRPr>
          </a:p>
          <a:p>
            <a:r>
              <a:rPr lang="nl-NL" sz="4400" dirty="0" smtClean="0">
                <a:latin typeface=".VnTime" pitchFamily="34" charset="0"/>
              </a:rPr>
              <a:t>- DiÖn tÝch 923,45 km2( đứng thứ 61/63 tỉnh thành phố -&gt; nhá)</a:t>
            </a:r>
            <a:endParaRPr lang="en-US" sz="4400" dirty="0" smtClean="0">
              <a:latin typeface=".VnTime" pitchFamily="34" charset="0"/>
            </a:endParaRPr>
          </a:p>
          <a:p>
            <a:r>
              <a:rPr lang="vi-VN" sz="4400" dirty="0" smtClean="0"/>
              <a:t> </a:t>
            </a:r>
            <a:endParaRPr lang="en-US" sz="4400" dirty="0" smtClean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/>
              <a:t>Câu 7:</a:t>
            </a:r>
            <a:r>
              <a:rPr lang="nl-NL" sz="3200" b="1" dirty="0" smtClean="0">
                <a:latin typeface=".VnTime" pitchFamily="34" charset="0"/>
              </a:rPr>
              <a:t>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Giáp thủ đô HN &amp; nằm trong vùng kinh tế trọng điểm BB , HY có những thuận lợi gì ?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   -&gt; ThuËn lîi ph¸t triÓn kinh tÕ -x· héi.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-Về tự nhiên : HY mang những nét chung về tự nhiên ĐB SH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-Về KTXH 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+ Có lợi thế thu hút vốn đầu tư để phát triển kinh tế ,tiêu thụ hàng hoá , giải quyết việc làm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.VnTime" pitchFamily="34" charset="0"/>
              </a:rPr>
              <a:t> 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b="1" dirty="0" smtClean="0">
                <a:latin typeface=".VnTime" pitchFamily="34" charset="0"/>
              </a:rPr>
              <a:t> </a:t>
            </a:r>
            <a:endParaRPr lang="en-US" sz="3200" dirty="0" smtClean="0">
              <a:latin typeface=".VnTime" pitchFamily="34" charset="0"/>
            </a:endParaRPr>
          </a:p>
          <a:p>
            <a:r>
              <a:rPr lang="vi-VN" sz="3200" b="1" dirty="0" smtClean="0"/>
              <a:t>Câu  8: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HY có những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khó khăn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gì ?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+Gặp nhiều khó khăn khi cạnh tranh với các tỉnh, thành phát triển hơn trong khu vực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/>
              <a:t>Câu  9: </a:t>
            </a:r>
            <a:r>
              <a:rPr lang="nl-NL" sz="3200" b="1" dirty="0" smtClean="0">
                <a:latin typeface=".VnTime" pitchFamily="34" charset="0"/>
              </a:rPr>
              <a:t>§Æc ®iÓm ®Þa h×nh cña HY?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dirty="0" smtClean="0">
                <a:latin typeface=".VnTime" pitchFamily="34" charset="0"/>
              </a:rPr>
              <a:t>- Đồng bằng,kh«ng cã nói ®åi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b="1" dirty="0" smtClean="0">
                <a:latin typeface=".VnTime" pitchFamily="34" charset="0"/>
              </a:rPr>
              <a:t>C©u </a:t>
            </a:r>
            <a:r>
              <a:rPr lang="vi-VN" sz="3200" b="1" dirty="0" smtClean="0"/>
              <a:t>10</a:t>
            </a:r>
            <a:r>
              <a:rPr lang="nl-NL" sz="3200" b="1" dirty="0" smtClean="0">
                <a:latin typeface=".VnTime" pitchFamily="34" charset="0"/>
              </a:rPr>
              <a:t>: Nªu ®Æc ®iÓm khÝ hËu cña tØnh H­ng Yªn?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dirty="0" smtClean="0">
                <a:latin typeface=".VnTime" pitchFamily="34" charset="0"/>
              </a:rPr>
              <a:t> §A: </a:t>
            </a:r>
            <a:r>
              <a:rPr lang="en-US" sz="3200" dirty="0" err="1" smtClean="0">
                <a:latin typeface=".VnTime" pitchFamily="34" charset="0"/>
              </a:rPr>
              <a:t>NhiÖt</a:t>
            </a:r>
            <a:r>
              <a:rPr lang="en-US" sz="3200" dirty="0" smtClean="0">
                <a:latin typeface=".VnTime" pitchFamily="34" charset="0"/>
              </a:rPr>
              <a:t> ®</a:t>
            </a:r>
            <a:r>
              <a:rPr lang="en-US" sz="3200" dirty="0" err="1" smtClean="0">
                <a:latin typeface=".VnTime" pitchFamily="34" charset="0"/>
              </a:rPr>
              <a:t>íi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Èm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giã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mïa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cã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mét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mïa</a:t>
            </a:r>
            <a:r>
              <a:rPr lang="en-US" sz="3200" dirty="0" smtClean="0">
                <a:latin typeface=".VnTime" pitchFamily="34" charset="0"/>
              </a:rPr>
              <a:t> ®«</a:t>
            </a:r>
            <a:r>
              <a:rPr lang="en-US" sz="3200" dirty="0" err="1" smtClean="0">
                <a:latin typeface=".VnTime" pitchFamily="34" charset="0"/>
              </a:rPr>
              <a:t>ng</a:t>
            </a:r>
            <a:r>
              <a:rPr lang="en-US" sz="3200" dirty="0" smtClean="0">
                <a:latin typeface=".VnTime" pitchFamily="34" charset="0"/>
              </a:rPr>
              <a:t> l¹nh                               </a:t>
            </a:r>
          </a:p>
          <a:p>
            <a:r>
              <a:rPr lang="nl-NL" sz="3200" b="1" dirty="0" smtClean="0">
                <a:latin typeface=".VnTime" pitchFamily="34" charset="0"/>
              </a:rPr>
              <a:t>C©u </a:t>
            </a:r>
            <a:r>
              <a:rPr lang="vi-VN" sz="3200" b="1" dirty="0" smtClean="0"/>
              <a:t>11</a:t>
            </a:r>
            <a:r>
              <a:rPr lang="nl-NL" sz="3200" b="1" dirty="0" smtClean="0">
                <a:latin typeface=".VnTime" pitchFamily="34" charset="0"/>
              </a:rPr>
              <a:t>: PhÝa t©y tØnh H­ng Yªn cã s«ng lín ch¶y qua lµ: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dirty="0" smtClean="0">
                <a:latin typeface=".VnTime" pitchFamily="34" charset="0"/>
              </a:rPr>
              <a:t>§A: </a:t>
            </a:r>
            <a:r>
              <a:rPr lang="en-US" sz="3200" dirty="0" err="1" smtClean="0">
                <a:latin typeface=".VnTime" pitchFamily="34" charset="0"/>
              </a:rPr>
              <a:t>S«ng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Hång</a:t>
            </a:r>
            <a:r>
              <a:rPr lang="en-US" sz="3200" dirty="0" smtClean="0">
                <a:latin typeface=".VnTime" pitchFamily="34" charset="0"/>
              </a:rPr>
              <a:t>                </a:t>
            </a:r>
          </a:p>
          <a:p>
            <a:r>
              <a:rPr lang="vi-VN" sz="3200" dirty="0" smtClean="0"/>
              <a:t> </a:t>
            </a:r>
            <a:endParaRPr lang="en-US" sz="3200" dirty="0" smtClean="0">
              <a:latin typeface=".VnTime" pitchFamily="34" charset="0"/>
            </a:endParaRPr>
          </a:p>
          <a:p>
            <a:r>
              <a:rPr lang="nl-NL" sz="3200" b="1" dirty="0" smtClean="0">
                <a:latin typeface=".VnTime" pitchFamily="34" charset="0"/>
              </a:rPr>
              <a:t>C©u </a:t>
            </a:r>
            <a:r>
              <a:rPr lang="vi-VN" sz="3200" b="1" dirty="0" smtClean="0"/>
              <a:t>12</a:t>
            </a:r>
            <a:r>
              <a:rPr lang="nl-NL" sz="3200" b="1" dirty="0" smtClean="0">
                <a:latin typeface=".VnTime" pitchFamily="34" charset="0"/>
              </a:rPr>
              <a:t>: PhÝa nam tØnh H­ng Yªn cã s«ng lín ch¶y qua lµ:</a:t>
            </a:r>
            <a:endParaRPr lang="en-US" sz="3200" dirty="0" smtClean="0">
              <a:latin typeface=".VnTime" pitchFamily="34" charset="0"/>
            </a:endParaRPr>
          </a:p>
          <a:p>
            <a:r>
              <a:rPr lang="en-US" sz="3200" dirty="0" smtClean="0">
                <a:latin typeface=".VnTime" pitchFamily="34" charset="0"/>
              </a:rPr>
              <a:t> </a:t>
            </a:r>
            <a:r>
              <a:rPr lang="nl-NL" sz="3200" dirty="0" smtClean="0">
                <a:latin typeface=".VnTime" pitchFamily="34" charset="0"/>
              </a:rPr>
              <a:t>§A: </a:t>
            </a:r>
            <a:r>
              <a:rPr lang="en-US" sz="3200" dirty="0" err="1" smtClean="0">
                <a:latin typeface=".VnTime" pitchFamily="34" charset="0"/>
              </a:rPr>
              <a:t>S«ng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Luộc</a:t>
            </a:r>
            <a:r>
              <a:rPr lang="en-US" sz="3200" dirty="0" smtClean="0">
                <a:latin typeface=".VnTime" pitchFamily="34" charset="0"/>
              </a:rPr>
              <a:t>                  </a:t>
            </a:r>
          </a:p>
          <a:p>
            <a:r>
              <a:rPr lang="nl-NL" sz="3200" b="1" dirty="0" smtClean="0">
                <a:latin typeface=".VnTime" pitchFamily="34" charset="0"/>
              </a:rPr>
              <a:t>C©u </a:t>
            </a:r>
            <a:r>
              <a:rPr lang="vi-VN" sz="3200" b="1" dirty="0" smtClean="0"/>
              <a:t>13</a:t>
            </a:r>
            <a:r>
              <a:rPr lang="nl-NL" sz="3200" b="1" dirty="0" smtClean="0">
                <a:latin typeface=".VnTime" pitchFamily="34" charset="0"/>
              </a:rPr>
              <a:t>: PhÝa ®«ng tØnh H­ng Yªn cã s«ng lín ch¶y qua lµ:</a:t>
            </a:r>
            <a:endParaRPr lang="en-US" sz="3200" dirty="0" smtClean="0">
              <a:latin typeface=".VnTime" pitchFamily="34" charset="0"/>
            </a:endParaRPr>
          </a:p>
          <a:p>
            <a:r>
              <a:rPr lang="en-US" sz="3200" dirty="0" smtClean="0">
                <a:latin typeface=".VnTime" pitchFamily="34" charset="0"/>
              </a:rPr>
              <a:t> </a:t>
            </a:r>
            <a:r>
              <a:rPr lang="nl-NL" sz="3200" dirty="0" smtClean="0">
                <a:latin typeface=".VnTime" pitchFamily="34" charset="0"/>
              </a:rPr>
              <a:t>§A: </a:t>
            </a:r>
            <a:r>
              <a:rPr lang="en-US" sz="3200" dirty="0" err="1" smtClean="0">
                <a:latin typeface=".VnTime" pitchFamily="34" charset="0"/>
              </a:rPr>
              <a:t>S«ng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Kẻ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Sặt</a:t>
            </a:r>
            <a:r>
              <a:rPr lang="en-US" sz="3200" dirty="0" smtClean="0">
                <a:latin typeface=".VnTime" pitchFamily="34" charset="0"/>
              </a:rPr>
              <a:t> </a:t>
            </a:r>
          </a:p>
          <a:p>
            <a:r>
              <a:rPr lang="vi-VN" sz="3200" dirty="0" smtClean="0"/>
              <a:t> </a:t>
            </a:r>
            <a:endParaRPr lang="en-US" sz="3200" dirty="0" smtClean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.VnTime" pitchFamily="34" charset="0"/>
              </a:rPr>
              <a:t>C©u </a:t>
            </a:r>
            <a:r>
              <a:rPr lang="vi-VN" sz="3600" b="1" dirty="0" smtClean="0"/>
              <a:t>14</a:t>
            </a:r>
            <a:r>
              <a:rPr lang="nl-NL" sz="3600" b="1" dirty="0" smtClean="0">
                <a:latin typeface=".VnTime" pitchFamily="34" charset="0"/>
              </a:rPr>
              <a:t>: Tªn H­ng Yªn chÝnh thøc ®­îc thµnh lËp cã tªn trªn b¶n ®å ViÖt Nam vµo :</a:t>
            </a:r>
            <a:endParaRPr lang="en-US" sz="3600" dirty="0" smtClean="0">
              <a:latin typeface=".VnTime" pitchFamily="34" charset="0"/>
            </a:endParaRPr>
          </a:p>
          <a:p>
            <a:r>
              <a:rPr lang="en-US" sz="3600" dirty="0" smtClean="0">
                <a:latin typeface=".VnTime" pitchFamily="34" charset="0"/>
              </a:rPr>
              <a:t>C</a:t>
            </a:r>
            <a:r>
              <a:rPr lang="nl-NL" sz="3600" dirty="0" smtClean="0">
                <a:latin typeface=".VnTime" pitchFamily="34" charset="0"/>
              </a:rPr>
              <a:t>§A: </a:t>
            </a:r>
            <a:r>
              <a:rPr lang="en-US" sz="3600" dirty="0" err="1" smtClean="0">
                <a:latin typeface=".VnTime" pitchFamily="34" charset="0"/>
              </a:rPr>
              <a:t>N¨m</a:t>
            </a:r>
            <a:r>
              <a:rPr lang="en-US" sz="3600" dirty="0" smtClean="0">
                <a:latin typeface=".VnTime" pitchFamily="34" charset="0"/>
              </a:rPr>
              <a:t> 1831               </a:t>
            </a:r>
          </a:p>
          <a:p>
            <a:r>
              <a:rPr lang="vi-VN" sz="3600" dirty="0" smtClean="0"/>
              <a:t> </a:t>
            </a:r>
            <a:endParaRPr lang="en-US" sz="3600" dirty="0" smtClean="0">
              <a:latin typeface=".VnTime" pitchFamily="34" charset="0"/>
            </a:endParaRPr>
          </a:p>
          <a:p>
            <a:r>
              <a:rPr lang="en-US" sz="3600" dirty="0" smtClean="0">
                <a:latin typeface=".VnTime" pitchFamily="34" charset="0"/>
              </a:rPr>
              <a:t>  </a:t>
            </a:r>
            <a:r>
              <a:rPr lang="nl-NL" sz="3600" b="1" dirty="0" smtClean="0">
                <a:latin typeface=".VnTime" pitchFamily="34" charset="0"/>
              </a:rPr>
              <a:t>C©u 1</a:t>
            </a:r>
            <a:r>
              <a:rPr lang="vi-VN" sz="3600" b="1" dirty="0" smtClean="0"/>
              <a:t>5</a:t>
            </a:r>
            <a:r>
              <a:rPr lang="nl-NL" sz="3600" b="1" dirty="0" smtClean="0">
                <a:latin typeface=".VnTime" pitchFamily="34" charset="0"/>
              </a:rPr>
              <a:t>: H­ng Yªn s¸t nhËp víi tØnh H¶i D­¬ng thµnh tØnh H¶i H­ng vµo:</a:t>
            </a:r>
            <a:endParaRPr lang="en-US" sz="3600" dirty="0" smtClean="0">
              <a:latin typeface=".VnTime" pitchFamily="34" charset="0"/>
            </a:endParaRPr>
          </a:p>
          <a:p>
            <a:r>
              <a:rPr lang="nl-NL" sz="3600" dirty="0" smtClean="0">
                <a:latin typeface=".VnTime" pitchFamily="34" charset="0"/>
              </a:rPr>
              <a:t>§A: </a:t>
            </a:r>
            <a:r>
              <a:rPr lang="en-US" sz="3600" dirty="0" err="1" smtClean="0">
                <a:latin typeface=".VnTime" pitchFamily="34" charset="0"/>
              </a:rPr>
              <a:t>N¨m</a:t>
            </a:r>
            <a:r>
              <a:rPr lang="en-US" sz="3600" dirty="0" smtClean="0">
                <a:latin typeface=".VnTime" pitchFamily="34" charset="0"/>
              </a:rPr>
              <a:t> 1968               </a:t>
            </a:r>
          </a:p>
          <a:p>
            <a:r>
              <a:rPr lang="vi-VN" sz="3600" dirty="0" smtClean="0"/>
              <a:t> </a:t>
            </a:r>
            <a:endParaRPr lang="en-US" sz="3600" dirty="0" smtClean="0">
              <a:latin typeface=".VnTime" pitchFamily="34" charset="0"/>
            </a:endParaRPr>
          </a:p>
          <a:p>
            <a:r>
              <a:rPr lang="vi-VN" sz="3600" dirty="0" smtClean="0"/>
              <a:t> </a:t>
            </a:r>
            <a:r>
              <a:rPr lang="nl-NL" sz="3600" b="1" dirty="0" smtClean="0">
                <a:latin typeface=".VnTime" pitchFamily="34" charset="0"/>
              </a:rPr>
              <a:t>C©u 1</a:t>
            </a:r>
            <a:r>
              <a:rPr lang="vi-VN" sz="3600" b="1" dirty="0" smtClean="0"/>
              <a:t>6</a:t>
            </a:r>
            <a:r>
              <a:rPr lang="nl-NL" sz="3600" b="1" dirty="0" smtClean="0">
                <a:latin typeface=".VnTime" pitchFamily="34" charset="0"/>
              </a:rPr>
              <a:t>: TØnh H­ng Yªn ®­îc t¸i lËp, t¸ch riªng víi H¶i D­¬ng vµo n¨m:</a:t>
            </a:r>
            <a:endParaRPr lang="en-US" sz="3600" dirty="0" smtClean="0">
              <a:latin typeface=".VnTime" pitchFamily="34" charset="0"/>
            </a:endParaRPr>
          </a:p>
          <a:p>
            <a:r>
              <a:rPr lang="en-US" sz="3600" dirty="0" smtClean="0">
                <a:latin typeface=".VnTime" pitchFamily="34" charset="0"/>
              </a:rPr>
              <a:t>           </a:t>
            </a:r>
          </a:p>
          <a:p>
            <a:r>
              <a:rPr lang="nl-NL" sz="3600" dirty="0" smtClean="0">
                <a:latin typeface=".VnTime" pitchFamily="34" charset="0"/>
              </a:rPr>
              <a:t>§A: </a:t>
            </a:r>
            <a:r>
              <a:rPr lang="en-US" sz="3600" dirty="0" err="1" smtClean="0">
                <a:latin typeface=".VnTime" pitchFamily="34" charset="0"/>
              </a:rPr>
              <a:t>N¨m</a:t>
            </a:r>
            <a:r>
              <a:rPr lang="en-US" sz="3600" dirty="0" smtClean="0">
                <a:latin typeface=".VnTime" pitchFamily="34" charset="0"/>
              </a:rPr>
              <a:t> 1997           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.VnTime" pitchFamily="34" charset="0"/>
              </a:rPr>
              <a:t>C©u 1</a:t>
            </a:r>
            <a:r>
              <a:rPr lang="vi-VN" sz="3600" b="1" dirty="0" smtClean="0"/>
              <a:t>7</a:t>
            </a:r>
            <a:r>
              <a:rPr lang="nl-NL" sz="3600" b="1" dirty="0" smtClean="0">
                <a:latin typeface=".VnTime" pitchFamily="34" charset="0"/>
              </a:rPr>
              <a:t>: HiÖn nay, tØnh H­ng Yªn cã </a:t>
            </a:r>
            <a:r>
              <a:rPr lang="vi-VN" sz="3600" b="1" dirty="0" smtClean="0"/>
              <a:t>bao nhiêu huyện và thành phố</a:t>
            </a:r>
            <a:r>
              <a:rPr lang="nl-NL" sz="3600" b="1" dirty="0" smtClean="0">
                <a:latin typeface=".VnTime" pitchFamily="34" charset="0"/>
              </a:rPr>
              <a:t>:</a:t>
            </a:r>
            <a:endParaRPr lang="en-US" sz="3600" dirty="0" smtClean="0">
              <a:latin typeface=".VnTime" pitchFamily="34" charset="0"/>
            </a:endParaRPr>
          </a:p>
          <a:p>
            <a:r>
              <a:rPr lang="vi-VN" sz="3600" dirty="0" smtClean="0"/>
              <a:t>Đ</a:t>
            </a:r>
            <a:r>
              <a:rPr lang="en-US" sz="3600" dirty="0" smtClean="0">
                <a:latin typeface=".VnTime" pitchFamily="34" charset="0"/>
              </a:rPr>
              <a:t>A.1 </a:t>
            </a:r>
            <a:r>
              <a:rPr lang="en-US" sz="3600" dirty="0" err="1" smtClean="0">
                <a:latin typeface=".VnTime" pitchFamily="34" charset="0"/>
              </a:rPr>
              <a:t>thµnh</a:t>
            </a:r>
            <a:r>
              <a:rPr lang="en-US" sz="3600" dirty="0" smtClean="0">
                <a:latin typeface=".VnTime" pitchFamily="34" charset="0"/>
              </a:rPr>
              <a:t> </a:t>
            </a:r>
            <a:r>
              <a:rPr lang="en-US" sz="3600" dirty="0" err="1" smtClean="0">
                <a:latin typeface=".VnTime" pitchFamily="34" charset="0"/>
              </a:rPr>
              <a:t>phè</a:t>
            </a:r>
            <a:r>
              <a:rPr lang="en-US" sz="3600" dirty="0" smtClean="0">
                <a:latin typeface=".VnTime" pitchFamily="34" charset="0"/>
              </a:rPr>
              <a:t> vµ 9 </a:t>
            </a:r>
            <a:r>
              <a:rPr lang="en-US" sz="3600" dirty="0" err="1" smtClean="0">
                <a:latin typeface=".VnTime" pitchFamily="34" charset="0"/>
              </a:rPr>
              <a:t>huyÖn</a:t>
            </a:r>
            <a:endParaRPr lang="en-US" sz="3600" dirty="0" smtClean="0">
              <a:latin typeface=".VnTime" pitchFamily="34" charset="0"/>
            </a:endParaRPr>
          </a:p>
          <a:p>
            <a:r>
              <a:rPr lang="en-US" sz="3600" dirty="0" smtClean="0">
                <a:latin typeface=".VnTime" pitchFamily="34" charset="0"/>
              </a:rPr>
              <a:t> </a:t>
            </a:r>
          </a:p>
          <a:p>
            <a:r>
              <a:rPr lang="nl-NL" sz="3600" b="1" dirty="0" smtClean="0">
                <a:latin typeface=".VnTime" pitchFamily="34" charset="0"/>
              </a:rPr>
              <a:t>C©u 1</a:t>
            </a:r>
            <a:r>
              <a:rPr lang="vi-VN" sz="3600" b="1" dirty="0" smtClean="0"/>
              <a:t>8</a:t>
            </a:r>
            <a:r>
              <a:rPr lang="nl-NL" sz="3600" b="1" dirty="0" smtClean="0">
                <a:latin typeface=".VnTime" pitchFamily="34" charset="0"/>
              </a:rPr>
              <a:t>: VÒ sè d©n, hiÖn nay tØnh H­ng Yªn cã kho¶ng :</a:t>
            </a:r>
            <a:endParaRPr lang="en-US" sz="3600" dirty="0" smtClean="0">
              <a:latin typeface=".VnTime" pitchFamily="34" charset="0"/>
            </a:endParaRPr>
          </a:p>
          <a:p>
            <a:r>
              <a:rPr lang="nl-NL" sz="3600" dirty="0" smtClean="0">
                <a:latin typeface=".VnTime" pitchFamily="34" charset="0"/>
              </a:rPr>
              <a:t>§A: 1,2 triÖu ng­êi</a:t>
            </a:r>
            <a:endParaRPr lang="en-US" sz="3600" dirty="0" smtClean="0">
              <a:latin typeface=".VnTime" pitchFamily="34" charset="0"/>
            </a:endParaRPr>
          </a:p>
          <a:p>
            <a:r>
              <a:rPr lang="vi-VN" sz="3600" dirty="0" smtClean="0"/>
              <a:t> </a:t>
            </a:r>
            <a:endParaRPr lang="en-US" sz="3600" dirty="0" smtClean="0">
              <a:latin typeface=".VnTime" pitchFamily="34" charset="0"/>
            </a:endParaRPr>
          </a:p>
          <a:p>
            <a:r>
              <a:rPr lang="nl-NL" sz="3600" dirty="0" smtClean="0">
                <a:latin typeface=".VnTime" pitchFamily="34" charset="0"/>
              </a:rPr>
              <a:t>   </a:t>
            </a:r>
            <a:endParaRPr lang="en-US" sz="3600" dirty="0" smtClean="0">
              <a:latin typeface=".VnTime" pitchFamily="34" charset="0"/>
            </a:endParaRPr>
          </a:p>
          <a:p>
            <a:r>
              <a:rPr lang="nl-NL" sz="3600" b="1" dirty="0" smtClean="0">
                <a:latin typeface=".VnTime" pitchFamily="34" charset="0"/>
              </a:rPr>
              <a:t>C©u 1</a:t>
            </a:r>
            <a:r>
              <a:rPr lang="vi-VN" sz="3600" b="1" dirty="0" smtClean="0"/>
              <a:t>9</a:t>
            </a:r>
            <a:r>
              <a:rPr lang="nl-NL" sz="3600" b="1" dirty="0" smtClean="0">
                <a:latin typeface=".VnTime" pitchFamily="34" charset="0"/>
              </a:rPr>
              <a:t>: VÒ mËt ®é d©n sè, tØnh H­ng Yªn lµ tØnh cã mËt ®é:</a:t>
            </a:r>
            <a:endParaRPr lang="en-US" sz="3600" dirty="0" smtClean="0">
              <a:latin typeface=".VnTime" pitchFamily="34" charset="0"/>
            </a:endParaRPr>
          </a:p>
          <a:p>
            <a:r>
              <a:rPr lang="nl-NL" sz="3600" dirty="0" smtClean="0">
                <a:latin typeface=".VnTime" pitchFamily="34" charset="0"/>
              </a:rPr>
              <a:t>§A</a:t>
            </a:r>
            <a:r>
              <a:rPr lang="vi-VN" sz="3600" dirty="0" smtClean="0"/>
              <a:t>: </a:t>
            </a:r>
            <a:r>
              <a:rPr lang="nl-NL" sz="3600" dirty="0" smtClean="0">
                <a:latin typeface=".VnTime" pitchFamily="34" charset="0"/>
              </a:rPr>
              <a:t>H­ng Yªn lµ tØnh cã mËt ®é </a:t>
            </a:r>
            <a:r>
              <a:rPr lang="vi-VN" sz="3600" dirty="0" smtClean="0"/>
              <a:t>cao</a:t>
            </a:r>
            <a:endParaRPr lang="en-US" sz="3600" dirty="0" smtClean="0">
              <a:latin typeface=".VnTime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89154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cs typeface="Simplified Arabic" pitchFamily="18" charset="-78"/>
              </a:rPr>
              <a:t>Câu 20:</a:t>
            </a:r>
            <a:r>
              <a:rPr lang="vi-VN" sz="2800" dirty="0" smtClean="0">
                <a:cs typeface="Simplified Arabic" pitchFamily="18" charset="-78"/>
              </a:rPr>
              <a:t> </a:t>
            </a:r>
            <a:r>
              <a:rPr lang="nl-NL" sz="2800" b="1" dirty="0" smtClean="0">
                <a:latin typeface=".VnTime" pitchFamily="34" charset="0"/>
                <a:cs typeface="Simplified Arabic" pitchFamily="18" charset="-78"/>
              </a:rPr>
              <a:t>NÐt næi bËt vÒ v¨n ho¸ cña H­ng Yªn lµ g</a:t>
            </a:r>
            <a:r>
              <a:rPr lang="vi-VN" sz="2800" b="1" dirty="0" smtClean="0">
                <a:latin typeface=".VnTime" pitchFamily="34" charset="0"/>
                <a:cs typeface="Simplified Arabic" pitchFamily="18" charset="-78"/>
              </a:rPr>
              <a:t>i</a:t>
            </a:r>
            <a:r>
              <a:rPr lang="nl-NL" sz="2800" b="1" dirty="0" smtClean="0">
                <a:latin typeface=".VnTime" pitchFamily="34" charset="0"/>
                <a:cs typeface="Simplified Arabic" pitchFamily="18" charset="-78"/>
              </a:rPr>
              <a:t>?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- NÐt næi bËt lµ truyÒn thèng hiÕu häc khoa b¶ng: 228 vÞ ®ç ®¹i khoa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 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 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2800" b="1" dirty="0" smtClean="0">
                <a:cs typeface="Simplified Arabic" pitchFamily="18" charset="-78"/>
              </a:rPr>
              <a:t>Câu 2 1:</a:t>
            </a:r>
            <a:r>
              <a:rPr lang="vi-VN" sz="2800" dirty="0" smtClean="0">
                <a:cs typeface="Simplified Arabic" pitchFamily="18" charset="-78"/>
              </a:rPr>
              <a:t> </a:t>
            </a:r>
            <a:r>
              <a:rPr lang="nl-NL" sz="2800" b="1" dirty="0" smtClean="0">
                <a:latin typeface=".VnTime" pitchFamily="34" charset="0"/>
                <a:cs typeface="Simplified Arabic" pitchFamily="18" charset="-78"/>
              </a:rPr>
              <a:t>KÓ c¸c di tÝch lÞch sö danh th¾ng  lÔ héi? 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-=&gt;C¸c di tÝch lÞch sö, danh th¾ng lÔ héi.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+ V</a:t>
            </a:r>
            <a:r>
              <a:rPr lang="vi-VN" sz="2800" dirty="0" smtClean="0">
                <a:latin typeface=".VnTime" pitchFamily="34" charset="0"/>
                <a:cs typeface="Simplified Arabic" pitchFamily="18" charset="-78"/>
              </a:rPr>
              <a:t>ăn</a:t>
            </a:r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 MiÕu - XÝch </a:t>
            </a:r>
            <a:r>
              <a:rPr lang="vi-VN" sz="2800" dirty="0" smtClean="0">
                <a:latin typeface=".VnTime" pitchFamily="34" charset="0"/>
                <a:cs typeface="Simplified Arabic" pitchFamily="18" charset="-78"/>
              </a:rPr>
              <a:t>Đ</a:t>
            </a:r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»ng.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+ §Òn ñng héi tõ 11-15 th¸ng giªng.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+ §Òn D¹ Tr¹ch héi tõ 10-12 th¸ng 2...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 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2800" b="1" dirty="0" smtClean="0">
                <a:cs typeface="Simplified Arabic" pitchFamily="18" charset="-78"/>
              </a:rPr>
              <a:t>Câu 22:</a:t>
            </a:r>
            <a:r>
              <a:rPr lang="vi-VN" sz="2800" dirty="0" smtClean="0">
                <a:cs typeface="Simplified Arabic" pitchFamily="18" charset="-78"/>
              </a:rPr>
              <a:t> </a:t>
            </a:r>
            <a:r>
              <a:rPr lang="nl-NL" sz="2800" b="1" dirty="0" smtClean="0">
                <a:latin typeface=".VnTime" pitchFamily="34" charset="0"/>
                <a:cs typeface="Simplified Arabic" pitchFamily="18" charset="-78"/>
              </a:rPr>
              <a:t>KÓ c¸c danh nh©n</a:t>
            </a:r>
            <a:r>
              <a:rPr lang="vi-VN" sz="2800" b="1" dirty="0" smtClean="0">
                <a:latin typeface=".VnTime" pitchFamily="34" charset="0"/>
                <a:cs typeface="Simplified Arabic" pitchFamily="18" charset="-78"/>
              </a:rPr>
              <a:t> văn</a:t>
            </a:r>
            <a:r>
              <a:rPr lang="nl-NL" sz="2800" b="1" dirty="0" smtClean="0">
                <a:latin typeface=".VnTime" pitchFamily="34" charset="0"/>
                <a:cs typeface="Simplified Arabic" pitchFamily="18" charset="-78"/>
              </a:rPr>
              <a:t> ho¸ cña HY?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=&gt; C¸c danh nh©n v¨n ho¸ lín: TriÖu Quang Phôc, Ph¹m Ngò L·o, NguyÔn ThiÖn ThuËt, Hoµng Hoa Th¸m.</a:t>
            </a:r>
            <a:endParaRPr lang="en-US" sz="28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2800" dirty="0" smtClean="0">
                <a:latin typeface=".VnTime" pitchFamily="34" charset="0"/>
                <a:cs typeface="Simplified Arabic" pitchFamily="18" charset="-78"/>
              </a:rPr>
              <a:t> </a:t>
            </a:r>
            <a:endParaRPr lang="en-US" sz="20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dirty="0" smtClean="0"/>
              <a:t> </a:t>
            </a:r>
            <a:endParaRPr lang="en-US" dirty="0" smtClean="0"/>
          </a:p>
          <a:p>
            <a:r>
              <a:rPr lang="nl-NL" dirty="0" smtClean="0"/>
              <a:t> </a:t>
            </a:r>
            <a:endParaRPr lang="en-US" dirty="0" smtClean="0"/>
          </a:p>
          <a:p>
            <a:r>
              <a:rPr lang="vi-VN" dirty="0" smtClean="0"/>
              <a:t> </a:t>
            </a:r>
            <a:endParaRPr lang="en-US" dirty="0" smtClean="0"/>
          </a:p>
          <a:p>
            <a:r>
              <a:rPr lang="nl-NL" dirty="0" smtClean="0"/>
              <a:t>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cs typeface="Simplified Arabic" pitchFamily="18" charset="-78"/>
              </a:rPr>
              <a:t>Câu 23:</a:t>
            </a:r>
            <a:r>
              <a:rPr lang="nl-NL" sz="3600" b="1" dirty="0" smtClean="0">
                <a:latin typeface=".VnTime" pitchFamily="34" charset="0"/>
                <a:cs typeface="Simplified Arabic" pitchFamily="18" charset="-78"/>
              </a:rPr>
              <a:t>HY cã bËc L­¬ng y nµo?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+ L­¬ng y: Lª H</a:t>
            </a:r>
            <a:r>
              <a:rPr lang="vi-VN" sz="3600" dirty="0" smtClean="0">
                <a:latin typeface=".VnTime" pitchFamily="34" charset="0"/>
                <a:cs typeface="Simplified Arabic" pitchFamily="18" charset="-78"/>
              </a:rPr>
              <a:t>ữu</a:t>
            </a:r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 Tr¸c.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600" b="1" dirty="0" smtClean="0">
                <a:cs typeface="Simplified Arabic" pitchFamily="18" charset="-78"/>
              </a:rPr>
              <a:t> 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600" b="1" dirty="0" smtClean="0">
                <a:cs typeface="Simplified Arabic" pitchFamily="18" charset="-78"/>
              </a:rPr>
              <a:t>Câu 2 4: </a:t>
            </a:r>
            <a:r>
              <a:rPr lang="nl-NL" sz="3600" b="1" dirty="0" smtClean="0">
                <a:latin typeface=".VnTime" pitchFamily="34" charset="0"/>
                <a:cs typeface="Simplified Arabic" pitchFamily="18" charset="-78"/>
              </a:rPr>
              <a:t>KÓ tªn c¸c nhµ th¬, nhµ v¨n quª ë HY?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600" dirty="0" smtClean="0">
                <a:latin typeface=".VnTime" pitchFamily="34" charset="0"/>
                <a:cs typeface="Simplified Arabic" pitchFamily="18" charset="-78"/>
              </a:rPr>
              <a:t>Đ</a:t>
            </a:r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oµn ThÞ </a:t>
            </a:r>
            <a:r>
              <a:rPr lang="vi-VN" sz="3600" dirty="0" smtClean="0">
                <a:latin typeface=".VnTime" pitchFamily="34" charset="0"/>
                <a:cs typeface="Simplified Arabic" pitchFamily="18" charset="-78"/>
              </a:rPr>
              <a:t>Đ</a:t>
            </a:r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iÓm, Chu M¹nh Trinh, NguyÔn C«ng Hoan, Vò Träng Phông...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600" b="1" dirty="0" smtClean="0">
                <a:cs typeface="Simplified Arabic" pitchFamily="18" charset="-78"/>
              </a:rPr>
              <a:t> 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600" b="1" dirty="0" smtClean="0">
                <a:cs typeface="Simplified Arabic" pitchFamily="18" charset="-78"/>
              </a:rPr>
              <a:t>Câu 25:</a:t>
            </a:r>
            <a:r>
              <a:rPr lang="nl-NL" sz="3600" b="1" dirty="0" smtClean="0">
                <a:latin typeface=".VnTime" pitchFamily="34" charset="0"/>
                <a:cs typeface="Simplified Arabic" pitchFamily="18" charset="-78"/>
              </a:rPr>
              <a:t>KÓ tªn  c¸c nhµ khoa häc quª HY?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+ Nhµ khoa häc: Ph¹m Huy Th«ng, NguyÔn C«ng TiÔu</a:t>
            </a:r>
            <a:r>
              <a:rPr lang="vi-VN" sz="3600" dirty="0" smtClean="0">
                <a:cs typeface="Simplified Arabic" pitchFamily="18" charset="-78"/>
              </a:rPr>
              <a:t>..</a:t>
            </a:r>
            <a:r>
              <a:rPr lang="nl-NL" sz="3600" dirty="0" smtClean="0">
                <a:latin typeface=".VnTime" pitchFamily="34" charset="0"/>
                <a:cs typeface="Simplified Arabic" pitchFamily="18" charset="-78"/>
              </a:rPr>
              <a:t>.</a:t>
            </a:r>
            <a:endParaRPr lang="en-US" sz="36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b="1" dirty="0" smtClean="0">
                <a:cs typeface="Simplified Arabic" pitchFamily="18" charset="-78"/>
              </a:rPr>
              <a:t> </a:t>
            </a:r>
            <a:endParaRPr lang="en-US" dirty="0" smtClean="0">
              <a:latin typeface=".VnTime" pitchFamily="34" charset="0"/>
              <a:cs typeface="Simplified Arabic" pitchFamily="18" charset="-7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492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cs typeface="Simplified Arabic" pitchFamily="18" charset="-78"/>
              </a:rPr>
              <a:t>Câu 2 6:</a:t>
            </a:r>
            <a:r>
              <a:rPr lang="nl-NL" sz="3200" b="1" dirty="0" smtClean="0">
                <a:latin typeface=".VnTime" pitchFamily="34" charset="0"/>
                <a:cs typeface="Simplified Arabic" pitchFamily="18" charset="-78"/>
              </a:rPr>
              <a:t>KÓ tªn c¸c häa sÜ næi tiÕng quª HY?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3200" dirty="0" smtClean="0">
                <a:latin typeface=".VnTime" pitchFamily="34" charset="0"/>
                <a:cs typeface="Simplified Arabic" pitchFamily="18" charset="-78"/>
              </a:rPr>
              <a:t>+ Ho¹ sÜ: T« Ngäc V©n, D­¬ng BÝch Liªn...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b="1" dirty="0" smtClean="0">
                <a:cs typeface="Simplified Arabic" pitchFamily="18" charset="-78"/>
              </a:rPr>
              <a:t> 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b="1" dirty="0" smtClean="0">
                <a:cs typeface="Simplified Arabic" pitchFamily="18" charset="-78"/>
              </a:rPr>
              <a:t>Câu 27:</a:t>
            </a:r>
            <a:r>
              <a:rPr lang="nl-NL" sz="3200" b="1" dirty="0" smtClean="0">
                <a:latin typeface=".VnTime" pitchFamily="34" charset="0"/>
                <a:cs typeface="Simplified Arabic" pitchFamily="18" charset="-78"/>
              </a:rPr>
              <a:t>KÓ tªn c¸c nhµ chÝnh trÞ næi tiÕng quª HY </a:t>
            </a:r>
            <a:r>
              <a:rPr lang="vi-VN" sz="3200" b="1" dirty="0" smtClean="0">
                <a:cs typeface="Simplified Arabic" pitchFamily="18" charset="-78"/>
              </a:rPr>
              <a:t>?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nl-NL" sz="3200" dirty="0" smtClean="0">
                <a:latin typeface=".VnTime" pitchFamily="34" charset="0"/>
                <a:cs typeface="Simplified Arabic" pitchFamily="18" charset="-78"/>
              </a:rPr>
              <a:t>+ Nhµ chÝnh trÞ: T« HiÖu, NguyÔn V</a:t>
            </a:r>
            <a:r>
              <a:rPr lang="vi-VN" sz="3200" dirty="0" smtClean="0">
                <a:latin typeface=".VnTime" pitchFamily="34" charset="0"/>
                <a:cs typeface="Simplified Arabic" pitchFamily="18" charset="-78"/>
              </a:rPr>
              <a:t>ăn</a:t>
            </a:r>
            <a:r>
              <a:rPr lang="nl-NL" sz="3200" dirty="0" smtClean="0">
                <a:latin typeface=".VnTime" pitchFamily="34" charset="0"/>
                <a:cs typeface="Simplified Arabic" pitchFamily="18" charset="-78"/>
              </a:rPr>
              <a:t> Linh...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b="1" dirty="0" smtClean="0">
                <a:cs typeface="Simplified Arabic" pitchFamily="18" charset="-78"/>
              </a:rPr>
              <a:t>Câu 28: Trước đây, HY chủ yếu phát triển ngành kinh tế nào?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dirty="0" smtClean="0">
                <a:cs typeface="Simplified Arabic" pitchFamily="18" charset="-78"/>
              </a:rPr>
              <a:t>ĐA: Ngành nông nghiệp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b="1" dirty="0" smtClean="0">
                <a:cs typeface="Simplified Arabic" pitchFamily="18" charset="-78"/>
              </a:rPr>
              <a:t>Câu 29: Hiện nay, em có nhận xét gì về các ngành kinh tế của HY?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r>
              <a:rPr lang="vi-VN" sz="3200" dirty="0" smtClean="0">
                <a:cs typeface="Simplified Arabic" pitchFamily="18" charset="-78"/>
              </a:rPr>
              <a:t>ĐA: Hiện nay, bên cạnh nông nghiệp thì tỉnh cũng phát triển mạnh mẽ các ngành công nghiệp dịch vụ</a:t>
            </a:r>
            <a:endParaRPr lang="en-US" sz="3200" dirty="0" smtClean="0">
              <a:latin typeface=".VnTime" pitchFamily="34" charset="0"/>
              <a:cs typeface="Simplified Arabic" pitchFamily="18" charset="-7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304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</dc:creator>
  <cp:lastModifiedBy>HM</cp:lastModifiedBy>
  <cp:revision>3</cp:revision>
  <dcterms:created xsi:type="dcterms:W3CDTF">2006-08-16T00:00:00Z</dcterms:created>
  <dcterms:modified xsi:type="dcterms:W3CDTF">2020-06-21T22:42:33Z</dcterms:modified>
</cp:coreProperties>
</file>