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78" r:id="rId5"/>
    <p:sldId id="279" r:id="rId6"/>
    <p:sldId id="262" r:id="rId7"/>
    <p:sldId id="263" r:id="rId8"/>
    <p:sldId id="264" r:id="rId9"/>
    <p:sldId id="265" r:id="rId10"/>
    <p:sldId id="268" r:id="rId11"/>
    <p:sldId id="269" r:id="rId12"/>
    <p:sldId id="270" r:id="rId13"/>
    <p:sldId id="271" r:id="rId14"/>
    <p:sldId id="272" r:id="rId15"/>
    <p:sldId id="273" r:id="rId16"/>
    <p:sldId id="274" r:id="rId17"/>
    <p:sldId id="276" r:id="rId18"/>
    <p:sldId id="277"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60" d="100"/>
          <a:sy n="60" d="100"/>
        </p:scale>
        <p:origin x="-1656" y="-258"/>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8AF442-DF68-4DB8-A7CD-679838326B1A}" type="datetimeFigureOut">
              <a:rPr lang="en-US" smtClean="0"/>
              <a:pPr/>
              <a:t>26/4/2020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C8656C-AC81-4A9F-AAC8-A88077F3D489}" type="slidenum">
              <a:rPr lang="en-US" smtClean="0"/>
              <a:pPr/>
              <a:t>‹#›</a:t>
            </a:fld>
            <a:endParaRPr lang="en-US"/>
          </a:p>
        </p:txBody>
      </p:sp>
    </p:spTree>
    <p:extLst>
      <p:ext uri="{BB962C8B-B14F-4D97-AF65-F5344CB8AC3E}">
        <p14:creationId xmlns:p14="http://schemas.microsoft.com/office/powerpoint/2010/main" xmlns="" val="3540198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5FA288-BA68-46A6-8AF2-0A32A992CB64}" type="slidenum">
              <a:rPr lang="en-US" altLang="en-US" smtClean="0"/>
              <a:pPr eaLnBrk="1" hangingPunct="1"/>
              <a:t>1</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BC1E95-1ABC-4AC3-A7F1-CAF82AFB5007}" type="datetimeFigureOut">
              <a:rPr lang="en-US" smtClean="0"/>
              <a:pPr/>
              <a:t>26/4/2020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0E44BE-B363-43FB-94A3-9D33066CD70A}" type="slidenum">
              <a:rPr lang="en-US" smtClean="0"/>
              <a:pPr/>
              <a:t>‹#›</a:t>
            </a:fld>
            <a:endParaRPr lang="en-US"/>
          </a:p>
        </p:txBody>
      </p:sp>
    </p:spTree>
    <p:extLst>
      <p:ext uri="{BB962C8B-B14F-4D97-AF65-F5344CB8AC3E}">
        <p14:creationId xmlns:p14="http://schemas.microsoft.com/office/powerpoint/2010/main" xmlns="" val="3262965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BC1E95-1ABC-4AC3-A7F1-CAF82AFB5007}" type="datetimeFigureOut">
              <a:rPr lang="en-US" smtClean="0"/>
              <a:pPr/>
              <a:t>26/4/2020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0E44BE-B363-43FB-94A3-9D33066CD70A}" type="slidenum">
              <a:rPr lang="en-US" smtClean="0"/>
              <a:pPr/>
              <a:t>‹#›</a:t>
            </a:fld>
            <a:endParaRPr lang="en-US"/>
          </a:p>
        </p:txBody>
      </p:sp>
    </p:spTree>
    <p:extLst>
      <p:ext uri="{BB962C8B-B14F-4D97-AF65-F5344CB8AC3E}">
        <p14:creationId xmlns:p14="http://schemas.microsoft.com/office/powerpoint/2010/main" xmlns="" val="1552675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BC1E95-1ABC-4AC3-A7F1-CAF82AFB5007}" type="datetimeFigureOut">
              <a:rPr lang="en-US" smtClean="0"/>
              <a:pPr/>
              <a:t>26/4/2020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0E44BE-B363-43FB-94A3-9D33066CD70A}" type="slidenum">
              <a:rPr lang="en-US" smtClean="0"/>
              <a:pPr/>
              <a:t>‹#›</a:t>
            </a:fld>
            <a:endParaRPr lang="en-US"/>
          </a:p>
        </p:txBody>
      </p:sp>
    </p:spTree>
    <p:extLst>
      <p:ext uri="{BB962C8B-B14F-4D97-AF65-F5344CB8AC3E}">
        <p14:creationId xmlns:p14="http://schemas.microsoft.com/office/powerpoint/2010/main" xmlns="" val="299439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BC1E95-1ABC-4AC3-A7F1-CAF82AFB5007}" type="datetimeFigureOut">
              <a:rPr lang="en-US" smtClean="0"/>
              <a:pPr/>
              <a:t>26/4/2020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0E44BE-B363-43FB-94A3-9D33066CD70A}" type="slidenum">
              <a:rPr lang="en-US" smtClean="0"/>
              <a:pPr/>
              <a:t>‹#›</a:t>
            </a:fld>
            <a:endParaRPr lang="en-US"/>
          </a:p>
        </p:txBody>
      </p:sp>
    </p:spTree>
    <p:extLst>
      <p:ext uri="{BB962C8B-B14F-4D97-AF65-F5344CB8AC3E}">
        <p14:creationId xmlns:p14="http://schemas.microsoft.com/office/powerpoint/2010/main" xmlns="" val="870898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BC1E95-1ABC-4AC3-A7F1-CAF82AFB5007}" type="datetimeFigureOut">
              <a:rPr lang="en-US" smtClean="0"/>
              <a:pPr/>
              <a:t>26/4/2020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0E44BE-B363-43FB-94A3-9D33066CD70A}" type="slidenum">
              <a:rPr lang="en-US" smtClean="0"/>
              <a:pPr/>
              <a:t>‹#›</a:t>
            </a:fld>
            <a:endParaRPr lang="en-US"/>
          </a:p>
        </p:txBody>
      </p:sp>
    </p:spTree>
    <p:extLst>
      <p:ext uri="{BB962C8B-B14F-4D97-AF65-F5344CB8AC3E}">
        <p14:creationId xmlns:p14="http://schemas.microsoft.com/office/powerpoint/2010/main" xmlns="" val="2543273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BC1E95-1ABC-4AC3-A7F1-CAF82AFB5007}" type="datetimeFigureOut">
              <a:rPr lang="en-US" smtClean="0"/>
              <a:pPr/>
              <a:t>26/4/2020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0E44BE-B363-43FB-94A3-9D33066CD70A}" type="slidenum">
              <a:rPr lang="en-US" smtClean="0"/>
              <a:pPr/>
              <a:t>‹#›</a:t>
            </a:fld>
            <a:endParaRPr lang="en-US"/>
          </a:p>
        </p:txBody>
      </p:sp>
    </p:spTree>
    <p:extLst>
      <p:ext uri="{BB962C8B-B14F-4D97-AF65-F5344CB8AC3E}">
        <p14:creationId xmlns:p14="http://schemas.microsoft.com/office/powerpoint/2010/main" xmlns="" val="3891400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BC1E95-1ABC-4AC3-A7F1-CAF82AFB5007}" type="datetimeFigureOut">
              <a:rPr lang="en-US" smtClean="0"/>
              <a:pPr/>
              <a:t>26/4/2020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0E44BE-B363-43FB-94A3-9D33066CD70A}" type="slidenum">
              <a:rPr lang="en-US" smtClean="0"/>
              <a:pPr/>
              <a:t>‹#›</a:t>
            </a:fld>
            <a:endParaRPr lang="en-US"/>
          </a:p>
        </p:txBody>
      </p:sp>
    </p:spTree>
    <p:extLst>
      <p:ext uri="{BB962C8B-B14F-4D97-AF65-F5344CB8AC3E}">
        <p14:creationId xmlns:p14="http://schemas.microsoft.com/office/powerpoint/2010/main" xmlns="" val="3470065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BC1E95-1ABC-4AC3-A7F1-CAF82AFB5007}" type="datetimeFigureOut">
              <a:rPr lang="en-US" smtClean="0"/>
              <a:pPr/>
              <a:t>26/4/2020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0E44BE-B363-43FB-94A3-9D33066CD70A}" type="slidenum">
              <a:rPr lang="en-US" smtClean="0"/>
              <a:pPr/>
              <a:t>‹#›</a:t>
            </a:fld>
            <a:endParaRPr lang="en-US"/>
          </a:p>
        </p:txBody>
      </p:sp>
    </p:spTree>
    <p:extLst>
      <p:ext uri="{BB962C8B-B14F-4D97-AF65-F5344CB8AC3E}">
        <p14:creationId xmlns:p14="http://schemas.microsoft.com/office/powerpoint/2010/main" xmlns="" val="252829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BC1E95-1ABC-4AC3-A7F1-CAF82AFB5007}" type="datetimeFigureOut">
              <a:rPr lang="en-US" smtClean="0"/>
              <a:pPr/>
              <a:t>26/4/2020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0E44BE-B363-43FB-94A3-9D33066CD70A}" type="slidenum">
              <a:rPr lang="en-US" smtClean="0"/>
              <a:pPr/>
              <a:t>‹#›</a:t>
            </a:fld>
            <a:endParaRPr lang="en-US"/>
          </a:p>
        </p:txBody>
      </p:sp>
    </p:spTree>
    <p:extLst>
      <p:ext uri="{BB962C8B-B14F-4D97-AF65-F5344CB8AC3E}">
        <p14:creationId xmlns:p14="http://schemas.microsoft.com/office/powerpoint/2010/main" xmlns="" val="3590305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BC1E95-1ABC-4AC3-A7F1-CAF82AFB5007}" type="datetimeFigureOut">
              <a:rPr lang="en-US" smtClean="0"/>
              <a:pPr/>
              <a:t>26/4/2020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0E44BE-B363-43FB-94A3-9D33066CD70A}" type="slidenum">
              <a:rPr lang="en-US" smtClean="0"/>
              <a:pPr/>
              <a:t>‹#›</a:t>
            </a:fld>
            <a:endParaRPr lang="en-US"/>
          </a:p>
        </p:txBody>
      </p:sp>
    </p:spTree>
    <p:extLst>
      <p:ext uri="{BB962C8B-B14F-4D97-AF65-F5344CB8AC3E}">
        <p14:creationId xmlns:p14="http://schemas.microsoft.com/office/powerpoint/2010/main" xmlns="" val="2636190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BC1E95-1ABC-4AC3-A7F1-CAF82AFB5007}" type="datetimeFigureOut">
              <a:rPr lang="en-US" smtClean="0"/>
              <a:pPr/>
              <a:t>26/4/2020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0E44BE-B363-43FB-94A3-9D33066CD70A}" type="slidenum">
              <a:rPr lang="en-US" smtClean="0"/>
              <a:pPr/>
              <a:t>‹#›</a:t>
            </a:fld>
            <a:endParaRPr lang="en-US"/>
          </a:p>
        </p:txBody>
      </p:sp>
    </p:spTree>
    <p:extLst>
      <p:ext uri="{BB962C8B-B14F-4D97-AF65-F5344CB8AC3E}">
        <p14:creationId xmlns:p14="http://schemas.microsoft.com/office/powerpoint/2010/main" xmlns="" val="3459031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BC1E95-1ABC-4AC3-A7F1-CAF82AFB5007}" type="datetimeFigureOut">
              <a:rPr lang="en-US" smtClean="0"/>
              <a:pPr/>
              <a:t>26/4/2020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0E44BE-B363-43FB-94A3-9D33066CD70A}" type="slidenum">
              <a:rPr lang="en-US" smtClean="0"/>
              <a:pPr/>
              <a:t>‹#›</a:t>
            </a:fld>
            <a:endParaRPr lang="en-US"/>
          </a:p>
        </p:txBody>
      </p:sp>
    </p:spTree>
    <p:extLst>
      <p:ext uri="{BB962C8B-B14F-4D97-AF65-F5344CB8AC3E}">
        <p14:creationId xmlns:p14="http://schemas.microsoft.com/office/powerpoint/2010/main" xmlns="" val="4167955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audio" Target="../media/audio1.wav"/><Relationship Id="rId7"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gif"/><Relationship Id="rId5" Type="http://schemas.openxmlformats.org/officeDocument/2006/relationships/image" Target="../media/image2.wmf"/><Relationship Id="rId4" Type="http://schemas.openxmlformats.org/officeDocument/2006/relationships/image" Target="../media/image1.wm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1" name="Picture 3" descr="POINSET3"/>
          <p:cNvPicPr>
            <a:picLocks noGrp="1" noChangeAspect="1" noChangeArrowheads="1"/>
          </p:cNvPicPr>
          <p:nvPr>
            <p:ph sz="quarter" idx="1"/>
          </p:nvPr>
        </p:nvPicPr>
        <p:blipFill>
          <a:blip r:embed="rId4" cstate="print">
            <a:extLst>
              <a:ext uri="{28A0092B-C50C-407E-A947-70E740481C1C}">
                <a14:useLocalDpi xmlns:a14="http://schemas.microsoft.com/office/drawing/2010/main" xmlns="" val="0"/>
              </a:ext>
            </a:extLst>
          </a:blip>
          <a:srcRect/>
          <a:stretch>
            <a:fillRect/>
          </a:stretch>
        </p:blipFill>
        <p:spPr>
          <a:xfrm>
            <a:off x="7143750" y="5027085"/>
            <a:ext cx="2000250" cy="1830916"/>
          </a:xfrm>
          <a:noFill/>
        </p:spPr>
      </p:pic>
      <p:pic>
        <p:nvPicPr>
          <p:cNvPr id="2052" name="Picture 4" descr="POINSET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0"/>
            <a:ext cx="1981200" cy="1972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3" name="Picture 5" descr="15"/>
          <p:cNvPicPr>
            <a:picLocks noChangeAspect="1" noChangeArrowheads="1" noCrop="1"/>
          </p:cNvPicPr>
          <p:nvPr/>
        </p:nvPicPr>
        <p:blipFill>
          <a:blip r:embed="rId6">
            <a:extLst>
              <a:ext uri="{28A0092B-C50C-407E-A947-70E740481C1C}">
                <a14:useLocalDpi xmlns:a14="http://schemas.microsoft.com/office/drawing/2010/main" xmlns="" val="0"/>
              </a:ext>
            </a:extLst>
          </a:blip>
          <a:srcRect/>
          <a:stretch>
            <a:fillRect/>
          </a:stretch>
        </p:blipFill>
        <p:spPr bwMode="auto">
          <a:xfrm>
            <a:off x="8305800" y="1701800"/>
            <a:ext cx="685800" cy="406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4" name="Rectangle 7"/>
          <p:cNvSpPr>
            <a:spLocks noChangeArrowheads="1"/>
          </p:cNvSpPr>
          <p:nvPr/>
        </p:nvSpPr>
        <p:spPr bwMode="auto">
          <a:xfrm>
            <a:off x="0" y="5156200"/>
            <a:ext cx="9144000" cy="1856317"/>
          </a:xfrm>
          <a:prstGeom prst="rect">
            <a:avLst/>
          </a:prstGeom>
          <a:gradFill rotWithShape="1">
            <a:gsLst>
              <a:gs pos="0">
                <a:srgbClr val="FFFFFF">
                  <a:alpha val="0"/>
                </a:srgbClr>
              </a:gs>
              <a:gs pos="100000">
                <a:srgbClr val="0099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uk-UA" altLang="en-US">
              <a:latin typeface=".VnTime" pitchFamily="34" charset="0"/>
            </a:endParaRPr>
          </a:p>
        </p:txBody>
      </p:sp>
      <p:pic>
        <p:nvPicPr>
          <p:cNvPr id="2055" name="Picture 8" descr="21"/>
          <p:cNvPicPr>
            <a:picLocks noChangeAspect="1" noChangeArrowheads="1" noCrop="1"/>
          </p:cNvPicPr>
          <p:nvPr/>
        </p:nvPicPr>
        <p:blipFill>
          <a:blip r:embed="rId7">
            <a:extLst>
              <a:ext uri="{28A0092B-C50C-407E-A947-70E740481C1C}">
                <a14:useLocalDpi xmlns:a14="http://schemas.microsoft.com/office/drawing/2010/main" xmlns="" val="0"/>
              </a:ext>
            </a:extLst>
          </a:blip>
          <a:srcRect/>
          <a:stretch>
            <a:fillRect/>
          </a:stretch>
        </p:blipFill>
        <p:spPr bwMode="auto">
          <a:xfrm>
            <a:off x="1" y="4999568"/>
            <a:ext cx="1979613" cy="1858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6" name="WordArt 9"/>
          <p:cNvSpPr>
            <a:spLocks noChangeArrowheads="1" noChangeShapeType="1" noTextEdit="1"/>
          </p:cNvSpPr>
          <p:nvPr/>
        </p:nvSpPr>
        <p:spPr bwMode="auto">
          <a:xfrm>
            <a:off x="781334" y="1433945"/>
            <a:ext cx="7924800" cy="1473200"/>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NhiÖt liÖt chµo mõng </a:t>
            </a:r>
            <a:r>
              <a:rPr lang="en-US" sz="3600" kern="10" smtClean="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c¸c bËc phô huynh  </a:t>
            </a:r>
            <a:endParaRPr lang="en-US" sz="3600" kern="1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endParaRPr>
          </a:p>
        </p:txBody>
      </p:sp>
      <p:sp>
        <p:nvSpPr>
          <p:cNvPr id="2058" name="WordArt 11"/>
          <p:cNvSpPr>
            <a:spLocks noChangeArrowheads="1" noChangeShapeType="1" noTextEdit="1"/>
          </p:cNvSpPr>
          <p:nvPr/>
        </p:nvSpPr>
        <p:spPr bwMode="auto">
          <a:xfrm>
            <a:off x="2590801" y="2907659"/>
            <a:ext cx="4038600" cy="1143000"/>
          </a:xfrm>
          <a:prstGeom prst="rect">
            <a:avLst/>
          </a:prstGeom>
        </p:spPr>
        <p:txBody>
          <a:bodyPr wrap="none" fromWordArt="1">
            <a:prstTxWarp prst="textPlain">
              <a:avLst>
                <a:gd name="adj" fmla="val 50000"/>
              </a:avLst>
            </a:prstTxWarp>
          </a:bodyPr>
          <a:lstStyle/>
          <a:p>
            <a:pPr algn="ctr"/>
            <a:r>
              <a:rPr lang="en-US" sz="3600" kern="10" smtClean="0">
                <a:ln w="19050">
                  <a:solidFill>
                    <a:srgbClr val="99CCFF"/>
                  </a:solidFill>
                  <a:round/>
                  <a:headEnd/>
                  <a:tailEnd/>
                </a:ln>
                <a:solidFill>
                  <a:srgbClr val="FF0000"/>
                </a:solidFill>
                <a:effectLst>
                  <a:outerShdw dist="35921" dir="2700000" algn="ctr" rotWithShape="0">
                    <a:srgbClr val="990000"/>
                  </a:outerShdw>
                </a:effectLst>
                <a:latin typeface=".VnHelvetInsH"/>
              </a:rPr>
              <a:t>Líp </a:t>
            </a:r>
            <a:r>
              <a:rPr lang="en-US" sz="3600" kern="10" smtClean="0">
                <a:ln w="19050">
                  <a:solidFill>
                    <a:srgbClr val="99CCFF"/>
                  </a:solidFill>
                  <a:round/>
                  <a:headEnd/>
                  <a:tailEnd/>
                </a:ln>
                <a:solidFill>
                  <a:srgbClr val="FF0000"/>
                </a:solidFill>
                <a:effectLst>
                  <a:outerShdw dist="35921" dir="2700000" algn="ctr" rotWithShape="0">
                    <a:srgbClr val="990000"/>
                  </a:outerShdw>
                </a:effectLst>
                <a:latin typeface=".VnHelvetInsH"/>
              </a:rPr>
              <a:t>7a</a:t>
            </a:r>
            <a:endParaRPr lang="en-US" sz="3600" kern="10">
              <a:ln w="19050">
                <a:solidFill>
                  <a:srgbClr val="99CCFF"/>
                </a:solidFill>
                <a:round/>
                <a:headEnd/>
                <a:tailEnd/>
              </a:ln>
              <a:solidFill>
                <a:srgbClr val="FF0000"/>
              </a:solidFill>
              <a:effectLst>
                <a:outerShdw dist="35921" dir="2700000" algn="ctr" rotWithShape="0">
                  <a:srgbClr val="990000"/>
                </a:outerShdw>
              </a:effectLst>
              <a:latin typeface=".VnHelvetInsH"/>
            </a:endParaRPr>
          </a:p>
        </p:txBody>
      </p:sp>
      <p:pic>
        <p:nvPicPr>
          <p:cNvPr id="2059" name="Picture 12" descr="POINSET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5400000">
            <a:off x="7166769" y="3969"/>
            <a:ext cx="1981200" cy="1973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Box 26"/>
          <p:cNvSpPr txBox="1">
            <a:spLocks noChangeArrowheads="1"/>
          </p:cNvSpPr>
          <p:nvPr/>
        </p:nvSpPr>
        <p:spPr bwMode="auto">
          <a:xfrm>
            <a:off x="1803099" y="160793"/>
            <a:ext cx="6324600" cy="892552"/>
          </a:xfrm>
          <a:prstGeom prst="rect">
            <a:avLst/>
          </a:prstGeom>
          <a:noFill/>
          <a:ln>
            <a:noFill/>
          </a:ln>
          <a:effectLst/>
          <a:extLst>
            <a:ext uri="{909E8E84-426E-40DD-AFC4-6F175D3DCCD1}">
              <a14:hiddenFill xmlns:a14="http://schemas.microsoft.com/office/drawing/2010/main" xmlns="">
                <a:gradFill rotWithShape="1">
                  <a:gsLst>
                    <a:gs pos="0">
                      <a:srgbClr val="55261C"/>
                    </a:gs>
                    <a:gs pos="3000">
                      <a:srgbClr val="EBDAD4"/>
                    </a:gs>
                    <a:gs pos="14499">
                      <a:srgbClr val="C0524E"/>
                    </a:gs>
                    <a:gs pos="21001">
                      <a:srgbClr val="80302D"/>
                    </a:gs>
                    <a:gs pos="22000">
                      <a:srgbClr val="9C6563"/>
                    </a:gs>
                    <a:gs pos="24001">
                      <a:srgbClr val="FFFFFF"/>
                    </a:gs>
                    <a:gs pos="39500">
                      <a:srgbClr val="83A7C3"/>
                    </a:gs>
                    <a:gs pos="43500">
                      <a:srgbClr val="768FB9"/>
                    </a:gs>
                    <a:gs pos="46001">
                      <a:srgbClr val="83A7C3"/>
                    </a:gs>
                    <a:gs pos="50000">
                      <a:srgbClr val="DCEBF5"/>
                    </a:gs>
                    <a:gs pos="53999">
                      <a:srgbClr val="83A7C3"/>
                    </a:gs>
                    <a:gs pos="56500">
                      <a:srgbClr val="768FB9"/>
                    </a:gs>
                    <a:gs pos="60501">
                      <a:srgbClr val="83A7C3"/>
                    </a:gs>
                    <a:gs pos="75999">
                      <a:srgbClr val="FFFFFF"/>
                    </a:gs>
                    <a:gs pos="78000">
                      <a:srgbClr val="9C6563"/>
                    </a:gs>
                    <a:gs pos="78999">
                      <a:srgbClr val="80302D"/>
                    </a:gs>
                    <a:gs pos="85501">
                      <a:srgbClr val="C0524E"/>
                    </a:gs>
                    <a:gs pos="97000">
                      <a:srgbClr val="EBDAD4"/>
                    </a:gs>
                    <a:gs pos="100000">
                      <a:srgbClr val="55261C"/>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a:solidFill>
                  <a:srgbClr val="FF0000"/>
                </a:solidFill>
                <a:latin typeface="Times New Roman" pitchFamily="18" charset="0"/>
                <a:cs typeface="Times New Roman" pitchFamily="18" charset="0"/>
              </a:rPr>
              <a:t>PHÒNG GD&amp;ĐT </a:t>
            </a:r>
            <a:r>
              <a:rPr lang="en-US" altLang="en-US" sz="2400" b="1" smtClean="0">
                <a:solidFill>
                  <a:srgbClr val="FF0000"/>
                </a:solidFill>
                <a:latin typeface="Times New Roman" pitchFamily="18" charset="0"/>
                <a:cs typeface="Times New Roman" pitchFamily="18" charset="0"/>
              </a:rPr>
              <a:t>TP HƯNG YÊN</a:t>
            </a:r>
            <a:endParaRPr lang="en-US" altLang="en-US" sz="2400" b="1">
              <a:solidFill>
                <a:srgbClr val="FF0000"/>
              </a:solidFill>
              <a:latin typeface="Times New Roman" pitchFamily="18" charset="0"/>
              <a:cs typeface="Times New Roman" pitchFamily="18" charset="0"/>
            </a:endParaRPr>
          </a:p>
          <a:p>
            <a:pPr algn="ctr" eaLnBrk="1" hangingPunct="1"/>
            <a:r>
              <a:rPr lang="en-US" altLang="en-US" sz="2800" b="1">
                <a:solidFill>
                  <a:srgbClr val="003399"/>
                </a:solidFill>
                <a:latin typeface="Times New Roman" pitchFamily="18" charset="0"/>
                <a:cs typeface="Times New Roman" pitchFamily="18" charset="0"/>
              </a:rPr>
              <a:t>TRƯỜNG THCS </a:t>
            </a:r>
            <a:r>
              <a:rPr lang="en-US" altLang="en-US" sz="2800" b="1" smtClean="0">
                <a:solidFill>
                  <a:srgbClr val="003399"/>
                </a:solidFill>
                <a:latin typeface="Times New Roman" pitchFamily="18" charset="0"/>
                <a:cs typeface="Times New Roman" pitchFamily="18" charset="0"/>
              </a:rPr>
              <a:t>BẢO KHÊ</a:t>
            </a:r>
            <a:endParaRPr lang="en-US" altLang="en-US" sz="3600">
              <a:latin typeface="Times New Roman" pitchFamily="18" charset="0"/>
              <a:cs typeface="Arial" charset="0"/>
            </a:endParaRPr>
          </a:p>
        </p:txBody>
      </p:sp>
      <p:pic>
        <p:nvPicPr>
          <p:cNvPr id="2062" name="Picture 19" descr="http://thuthuatphanmem.vn/uploads/2018/04/06/hinh-nen-dong-day-ngang-dep-1-82_104236979.gif"/>
          <p:cNvPicPr>
            <a:picLocks noChangeAspect="1" noChangeArrowheads="1" noCrop="1"/>
          </p:cNvPicPr>
          <p:nvPr/>
        </p:nvPicPr>
        <p:blipFill>
          <a:blip r:embed="rId8">
            <a:extLst>
              <a:ext uri="{28A0092B-C50C-407E-A947-70E740481C1C}">
                <a14:useLocalDpi xmlns:a14="http://schemas.microsoft.com/office/drawing/2010/main" xmlns="" val="0"/>
              </a:ext>
            </a:extLst>
          </a:blip>
          <a:srcRect/>
          <a:stretch>
            <a:fillRect/>
          </a:stretch>
        </p:blipFill>
        <p:spPr bwMode="auto">
          <a:xfrm>
            <a:off x="1905000" y="6172200"/>
            <a:ext cx="5957888"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64" name="Picture 26" descr="http://thuthuatphanmem.vn/uploads/2018/04/06/hinh-nen-dong-hoa-la-dep-1-11_104332843.gif"/>
          <p:cNvPicPr>
            <a:picLocks noChangeAspect="1" noChangeArrowheads="1" noCrop="1"/>
          </p:cNvPicPr>
          <p:nvPr/>
        </p:nvPicPr>
        <p:blipFill>
          <a:blip r:embed="rId9">
            <a:extLst>
              <a:ext uri="{28A0092B-C50C-407E-A947-70E740481C1C}">
                <a14:useLocalDpi xmlns:a14="http://schemas.microsoft.com/office/drawing/2010/main" xmlns="" val="0"/>
              </a:ext>
            </a:extLst>
          </a:blip>
          <a:srcRect/>
          <a:stretch>
            <a:fillRect/>
          </a:stretch>
        </p:blipFill>
        <p:spPr bwMode="auto">
          <a:xfrm>
            <a:off x="0" y="1727200"/>
            <a:ext cx="762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31830245"/>
      </p:ext>
    </p:extLst>
  </p:cSld>
  <p:clrMapOvr>
    <a:masterClrMapping/>
  </p:clrMapOvr>
  <p:transition spd="slow">
    <p:checker/>
    <p:sndAc>
      <p:stSnd>
        <p:snd r:embed="rId3" name="APPLAUS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repeatCount="indefinite"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ppt_w</p:attrName>
                                        </p:attrNameLst>
                                      </p:cBhvr>
                                      <p:tavLst>
                                        <p:tav tm="0" fmla="#ppt_w*sin(2.5*pi*$)">
                                          <p:val>
                                            <p:fltVal val="0"/>
                                          </p:val>
                                        </p:tav>
                                        <p:tav tm="100000">
                                          <p:val>
                                            <p:fltVal val="1"/>
                                          </p:val>
                                        </p:tav>
                                      </p:tavLst>
                                    </p:anim>
                                    <p:anim calcmode="lin" valueType="num">
                                      <p:cBhvr>
                                        <p:cTn id="9" dur="1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rong hình ảnh có thể có: ngoài trời"/>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5574" y="182562"/>
            <a:ext cx="3578225" cy="6446838"/>
          </a:xfrm>
          <a:prstGeom prst="rect">
            <a:avLst/>
          </a:prstGeom>
          <a:noFill/>
          <a:extLst>
            <a:ext uri="{909E8E84-426E-40DD-AFC4-6F175D3DCCD1}">
              <a14:hiddenFill xmlns:a14="http://schemas.microsoft.com/office/drawing/2010/main" xmlns="">
                <a:solidFill>
                  <a:srgbClr val="FFFFFF"/>
                </a:solidFill>
              </a14:hiddenFill>
            </a:ext>
          </a:extLst>
        </p:spPr>
      </p:pic>
      <p:pic>
        <p:nvPicPr>
          <p:cNvPr id="9220" name="Picture 4" descr="Trong hình ảnh có thể có: thực vật, hoa, ngoài trời và thiên nhiê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020207" y="3200400"/>
            <a:ext cx="5123793" cy="3563007"/>
          </a:xfrm>
          <a:prstGeom prst="rect">
            <a:avLst/>
          </a:prstGeom>
          <a:noFill/>
          <a:extLst>
            <a:ext uri="{909E8E84-426E-40DD-AFC4-6F175D3DCCD1}">
              <a14:hiddenFill xmlns:a14="http://schemas.microsoft.com/office/drawing/2010/main" xmlns="">
                <a:solidFill>
                  <a:srgbClr val="FFFFFF"/>
                </a:solidFill>
              </a14:hiddenFill>
            </a:ext>
          </a:extLst>
        </p:spPr>
      </p:pic>
      <p:pic>
        <p:nvPicPr>
          <p:cNvPr id="9222" name="Picture 6" descr="Trong hình ảnh có thể có: bầu trời và ngoài trời"/>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038600" y="182562"/>
            <a:ext cx="5105400" cy="251407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1974703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rong hình ảnh có thể có: 1 người, thực vật"/>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48201" y="18393"/>
            <a:ext cx="4495800" cy="3563007"/>
          </a:xfrm>
          <a:prstGeom prst="rect">
            <a:avLst/>
          </a:prstGeom>
          <a:noFill/>
          <a:extLst>
            <a:ext uri="{909E8E84-426E-40DD-AFC4-6F175D3DCCD1}">
              <a14:hiddenFill xmlns:a14="http://schemas.microsoft.com/office/drawing/2010/main" xmlns="">
                <a:solidFill>
                  <a:srgbClr val="FFFFFF"/>
                </a:solidFill>
              </a14:hiddenFill>
            </a:ext>
          </a:extLst>
        </p:spPr>
      </p:pic>
      <p:pic>
        <p:nvPicPr>
          <p:cNvPr id="10244" name="Picture 4" descr="Trong hình ảnh có thể có: một hoặc nhiều người, sân bóng rổ, cây, giày, bầu trời và ngoài trời"/>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1000" y="-41831"/>
            <a:ext cx="4038600" cy="3683454"/>
          </a:xfrm>
          <a:prstGeom prst="rect">
            <a:avLst/>
          </a:prstGeom>
          <a:noFill/>
          <a:extLst>
            <a:ext uri="{909E8E84-426E-40DD-AFC4-6F175D3DCCD1}">
              <a14:hiddenFill xmlns:a14="http://schemas.microsoft.com/office/drawing/2010/main" xmlns="">
                <a:solidFill>
                  <a:srgbClr val="FFFFFF"/>
                </a:solidFill>
              </a14:hiddenFill>
            </a:ext>
          </a:extLst>
        </p:spPr>
      </p:pic>
      <p:pic>
        <p:nvPicPr>
          <p:cNvPr id="10248" name="Picture 8" descr="Trong hình ảnh có thể có: cây, thực vật, bầu trời, ngoài trời và thiên nhiên"/>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800600" y="3818143"/>
            <a:ext cx="3810000" cy="29464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6200" y="3657178"/>
            <a:ext cx="4648199" cy="32683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95440773"/>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wipe(down)">
                                      <p:cBhvr>
                                        <p:cTn id="7" dur="500"/>
                                        <p:tgtEl>
                                          <p:spTgt spid="1024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wheel(1)">
                                      <p:cBhvr>
                                        <p:cTn id="12" dur="2000"/>
                                        <p:tgtEl>
                                          <p:spTgt spid="1024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0248"/>
                                        </p:tgtEl>
                                        <p:attrNameLst>
                                          <p:attrName>style.visibility</p:attrName>
                                        </p:attrNameLst>
                                      </p:cBhvr>
                                      <p:to>
                                        <p:strVal val="visible"/>
                                      </p:to>
                                    </p:set>
                                    <p:animEffect transition="in" filter="wheel(1)">
                                      <p:cBhvr>
                                        <p:cTn id="24" dur="20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Hình ảnh lớp </a:t>
            </a:r>
            <a:r>
              <a:rPr lang="en-US" smtClean="0"/>
              <a:t>7A</a:t>
            </a:r>
            <a:endParaRPr lang="en-US"/>
          </a:p>
        </p:txBody>
      </p:sp>
      <p:pic>
        <p:nvPicPr>
          <p:cNvPr id="1026" name="Picture 2"/>
          <p:cNvPicPr>
            <a:picLocks noChangeAspect="1" noChangeArrowheads="1"/>
          </p:cNvPicPr>
          <p:nvPr/>
        </p:nvPicPr>
        <p:blipFill>
          <a:blip r:embed="rId2"/>
          <a:srcRect/>
          <a:stretch>
            <a:fillRect/>
          </a:stretch>
        </p:blipFill>
        <p:spPr bwMode="auto">
          <a:xfrm>
            <a:off x="-228600" y="2743200"/>
            <a:ext cx="4171950" cy="41148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0" y="457200"/>
            <a:ext cx="3962400" cy="23622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3962400" y="457200"/>
            <a:ext cx="5181600" cy="6400801"/>
          </a:xfrm>
          <a:prstGeom prst="rect">
            <a:avLst/>
          </a:prstGeom>
          <a:noFill/>
          <a:ln w="9525">
            <a:noFill/>
            <a:miter lim="800000"/>
            <a:headEnd/>
            <a:tailEnd/>
          </a:ln>
          <a:effectLst/>
        </p:spPr>
      </p:pic>
    </p:spTree>
    <p:extLst>
      <p:ext uri="{BB962C8B-B14F-4D97-AF65-F5344CB8AC3E}">
        <p14:creationId xmlns:p14="http://schemas.microsoft.com/office/powerpoint/2010/main" xmlns="" val="1351479894"/>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86200" y="0"/>
            <a:ext cx="4419600" cy="3124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31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3648"/>
            <a:ext cx="3429000" cy="31478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317"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4800" y="3150476"/>
            <a:ext cx="3581400" cy="3454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495800" y="3526692"/>
            <a:ext cx="4191000" cy="34463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16659165"/>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81201" y="156920"/>
            <a:ext cx="6553200" cy="461665"/>
          </a:xfrm>
          <a:prstGeom prst="rect">
            <a:avLst/>
          </a:prstGeom>
          <a:solidFill>
            <a:srgbClr val="FFFF00"/>
          </a:solidFill>
        </p:spPr>
        <p:txBody>
          <a:bodyPr wrap="square" rtlCol="0">
            <a:spAutoFit/>
          </a:bodyPr>
          <a:lstStyle/>
          <a:p>
            <a:r>
              <a:rPr lang="en-US" sz="2400" b="1" smtClean="0"/>
              <a:t>Một số công việc phụ huynh và HS cần làm</a:t>
            </a:r>
            <a:endParaRPr lang="en-US" sz="2400" b="1"/>
          </a:p>
        </p:txBody>
      </p:sp>
      <p:sp>
        <p:nvSpPr>
          <p:cNvPr id="6" name="TextBox 5"/>
          <p:cNvSpPr txBox="1"/>
          <p:nvPr/>
        </p:nvSpPr>
        <p:spPr>
          <a:xfrm>
            <a:off x="381000" y="667434"/>
            <a:ext cx="8991600" cy="646331"/>
          </a:xfrm>
          <a:prstGeom prst="rect">
            <a:avLst/>
          </a:prstGeom>
          <a:noFill/>
        </p:spPr>
        <p:txBody>
          <a:bodyPr wrap="square" rtlCol="0">
            <a:spAutoFit/>
          </a:bodyPr>
          <a:lstStyle/>
          <a:p>
            <a:r>
              <a:rPr lang="en-US" smtClean="0"/>
              <a:t>1. Phụ huynh: Đo thân nhiệt hàng ngày và điền vào phiếu “Đo thân nhiệt”</a:t>
            </a:r>
          </a:p>
          <a:p>
            <a:r>
              <a:rPr lang="en-US" smtClean="0"/>
              <a:t>(Nếu HS có biểu hiện sốt (&gt;37</a:t>
            </a:r>
            <a:r>
              <a:rPr lang="en-US" altLang="en-US" b="1" baseline="30000" smtClean="0">
                <a:solidFill>
                  <a:srgbClr val="FF0000"/>
                </a:solidFill>
                <a:latin typeface="VNI-Times" pitchFamily="2" charset="0"/>
              </a:rPr>
              <a:t>0</a:t>
            </a:r>
            <a:r>
              <a:rPr lang="en-US" altLang="en-US" b="1" smtClean="0">
                <a:solidFill>
                  <a:srgbClr val="FF0000"/>
                </a:solidFill>
                <a:latin typeface="VNI-Times" pitchFamily="2" charset="0"/>
              </a:rPr>
              <a:t>C</a:t>
            </a:r>
            <a:r>
              <a:rPr lang="en-US" smtClean="0"/>
              <a:t>) thì đề nghị để cháu nghỉ tại nhà</a:t>
            </a:r>
            <a:endParaRPr lang="en-US"/>
          </a:p>
        </p:txBody>
      </p:sp>
      <p:pic>
        <p:nvPicPr>
          <p:cNvPr id="7" name="Picture 8"/>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305800" y="990600"/>
            <a:ext cx="676275" cy="541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388882" y="1313765"/>
            <a:ext cx="7612117" cy="1200329"/>
          </a:xfrm>
          <a:prstGeom prst="rect">
            <a:avLst/>
          </a:prstGeom>
          <a:noFill/>
        </p:spPr>
        <p:txBody>
          <a:bodyPr wrap="square" rtlCol="0">
            <a:spAutoFit/>
          </a:bodyPr>
          <a:lstStyle/>
          <a:p>
            <a:r>
              <a:rPr lang="en-US" smtClean="0"/>
              <a:t>2. Nếu gia đình kịp chuẩn bị cho con em mình bình giữ nhiệt để đựng nước ấm (giá khoảng 90 000 đến 100 000) là tốt nhất. </a:t>
            </a:r>
          </a:p>
          <a:p>
            <a:r>
              <a:rPr lang="en-US" smtClean="0"/>
              <a:t>Hoặc phải chuẩn bị cho mỗi con 1 cốc đựng nước riêng, nhà trường đã có nước lọc tại bình cho các con.</a:t>
            </a:r>
          </a:p>
        </p:txBody>
      </p:sp>
      <p:pic>
        <p:nvPicPr>
          <p:cNvPr id="14338" name="Picture 2" descr="https://cdn.tgdd.vn/Products/Images/5205/134818/binh-giu-nhiet-inox-600-ml-dmx-bg008-xanhla-1-org.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51659" y="2631676"/>
            <a:ext cx="3204066" cy="3388123"/>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Không có mô tả ảnh."/>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2843" y="2819400"/>
            <a:ext cx="4876800" cy="303014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381000" y="2514094"/>
            <a:ext cx="6553200" cy="369332"/>
          </a:xfrm>
          <a:prstGeom prst="rect">
            <a:avLst/>
          </a:prstGeom>
          <a:noFill/>
        </p:spPr>
        <p:txBody>
          <a:bodyPr wrap="square" rtlCol="0">
            <a:spAutoFit/>
          </a:bodyPr>
          <a:lstStyle/>
          <a:p>
            <a:r>
              <a:rPr lang="en-US" smtClean="0"/>
              <a:t>3. Thời khóa biểu học của con</a:t>
            </a:r>
            <a:endParaRPr lang="en-US"/>
          </a:p>
        </p:txBody>
      </p:sp>
      <p:sp>
        <p:nvSpPr>
          <p:cNvPr id="11" name="Rectangle 10"/>
          <p:cNvSpPr/>
          <p:nvPr/>
        </p:nvSpPr>
        <p:spPr>
          <a:xfrm>
            <a:off x="609600" y="6245549"/>
            <a:ext cx="7162800" cy="369332"/>
          </a:xfrm>
          <a:prstGeom prst="rect">
            <a:avLst/>
          </a:prstGeom>
        </p:spPr>
        <p:txBody>
          <a:bodyPr wrap="square">
            <a:spAutoFit/>
          </a:bodyPr>
          <a:lstStyle/>
          <a:p>
            <a:r>
              <a:rPr lang="en-US" b="1" smtClean="0"/>
              <a:t>* Lịch học thứ 2 lớp 8C: chào cờ, toán, thể dục, hóa. Mặc đồng phục đỏ </a:t>
            </a:r>
          </a:p>
        </p:txBody>
      </p:sp>
    </p:spTree>
    <p:extLst>
      <p:ext uri="{BB962C8B-B14F-4D97-AF65-F5344CB8AC3E}">
        <p14:creationId xmlns:p14="http://schemas.microsoft.com/office/powerpoint/2010/main" xmlns="" val="406852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edge">
                                      <p:cBhvr>
                                        <p:cTn id="10" dur="20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14338"/>
                                        </p:tgtEl>
                                        <p:attrNameLst>
                                          <p:attrName>style.visibility</p:attrName>
                                        </p:attrNameLst>
                                      </p:cBhvr>
                                      <p:to>
                                        <p:strVal val="visible"/>
                                      </p:to>
                                    </p:set>
                                    <p:animEffect transition="in" filter="wipe(down)">
                                      <p:cBhvr>
                                        <p:cTn id="21" dur="500"/>
                                        <p:tgtEl>
                                          <p:spTgt spid="1433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40335"/>
            <a:ext cx="9144000" cy="69983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9183108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7665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9225217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52400"/>
            <a:ext cx="8839200" cy="5632311"/>
          </a:xfrm>
          <a:prstGeom prst="rect">
            <a:avLst/>
          </a:prstGeom>
          <a:noFill/>
        </p:spPr>
        <p:txBody>
          <a:bodyPr wrap="square" rtlCol="0">
            <a:spAutoFit/>
          </a:bodyPr>
          <a:lstStyle/>
          <a:p>
            <a:r>
              <a:rPr lang="en-US" sz="2400" smtClean="0"/>
              <a:t>Các lớp chia 2 ca 9A, 9B, </a:t>
            </a:r>
            <a:r>
              <a:rPr lang="en-US" sz="2400" smtClean="0"/>
              <a:t>9C,8A,7A,6A,6B</a:t>
            </a:r>
            <a:endParaRPr lang="en-US" sz="2400" smtClean="0"/>
          </a:p>
          <a:p>
            <a:pPr marL="285750" indent="-285750">
              <a:buFontTx/>
              <a:buChar char="-"/>
            </a:pPr>
            <a:r>
              <a:rPr lang="en-US" sz="2400" smtClean="0"/>
              <a:t>HS lớp 8C là 28 HS nên theo quy định (&lt;30HS) không phải chia lớp. Phòng học cảu lớp bố trí đủ bàn và dãn khoảng cách cho các em HS.</a:t>
            </a:r>
          </a:p>
          <a:p>
            <a:pPr marL="285750" indent="-285750">
              <a:buFontTx/>
              <a:buChar char="-"/>
            </a:pPr>
            <a:r>
              <a:rPr lang="en-US" sz="2400" smtClean="0"/>
              <a:t>Bình thường các em HS phải vệ sinh lớp học đầu giờ sáng (chiều) học và sân trường. Để tạo điều kiện phòng chống dịch tốt nhất đầu giờ sáng và sân trường nhà trường nhờ bác Hồng bảo vệ thực hiện giúp các em học sinh.</a:t>
            </a:r>
          </a:p>
          <a:p>
            <a:pPr marL="342900" indent="-342900">
              <a:buFont typeface="Symbol"/>
              <a:buChar char="Þ"/>
            </a:pPr>
            <a:r>
              <a:rPr lang="en-US" sz="2400"/>
              <a:t>Sự đầu tư của nhà trường trong đợt phòng chống dịch Covid rất tốn nhiều công sức của tập thể giáo viên và nhiều kinh phí. Ban giám hiệu và nhà trường rất cảm ơn các bậc phụ huynh đã đồng hành giúp đỡ nhà trường trong thời gian qua. Nên sau này, mong tiếp tục nhận được sự ủng hộ nhiệt tình cả vật chất và tinh thần từ các bậc phụ huynh để tạo điều kiện chăm lo tốt nhất cho học sinh trường trung học cơ sở Bảo Khê.</a:t>
            </a:r>
          </a:p>
          <a:p>
            <a:pPr marL="285750" indent="-285750">
              <a:buFontTx/>
              <a:buChar char="-"/>
            </a:pPr>
            <a:endParaRPr lang="en-US" sz="2400"/>
          </a:p>
        </p:txBody>
      </p:sp>
      <p:sp>
        <p:nvSpPr>
          <p:cNvPr id="6" name="Rectangle 7"/>
          <p:cNvSpPr>
            <a:spLocks noChangeArrowheads="1"/>
          </p:cNvSpPr>
          <p:nvPr/>
        </p:nvSpPr>
        <p:spPr bwMode="auto">
          <a:xfrm>
            <a:off x="15766" y="4953000"/>
            <a:ext cx="9144000" cy="1856317"/>
          </a:xfrm>
          <a:prstGeom prst="rect">
            <a:avLst/>
          </a:prstGeom>
          <a:gradFill rotWithShape="1">
            <a:gsLst>
              <a:gs pos="0">
                <a:srgbClr val="FFFFFF">
                  <a:alpha val="0"/>
                </a:srgbClr>
              </a:gs>
              <a:gs pos="100000">
                <a:srgbClr val="0099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uk-UA" altLang="en-US">
              <a:latin typeface=".VnTime" pitchFamily="34" charset="0"/>
            </a:endParaRPr>
          </a:p>
        </p:txBody>
      </p:sp>
    </p:spTree>
    <p:extLst>
      <p:ext uri="{BB962C8B-B14F-4D97-AF65-F5344CB8AC3E}">
        <p14:creationId xmlns:p14="http://schemas.microsoft.com/office/powerpoint/2010/main" xmlns="" val="1522182403"/>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J023"/>
          <p:cNvPicPr>
            <a:picLocks noChangeAspect="1" noChangeArrowheads="1"/>
          </p:cNvPicPr>
          <p:nvPr/>
        </p:nvPicPr>
        <p:blipFill>
          <a:blip r:embed="rId2" cstate="print">
            <a:extLst>
              <a:ext uri="{28A0092B-C50C-407E-A947-70E740481C1C}">
                <a14:useLocalDpi xmlns:a14="http://schemas.microsoft.com/office/drawing/2010/main" xmlns="" val="0"/>
              </a:ext>
            </a:extLst>
          </a:blip>
          <a:srcRect l="10834" t="5556" r="5833" b="3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5" name="WordArt 3"/>
          <p:cNvSpPr>
            <a:spLocks noChangeArrowheads="1" noChangeShapeType="1" noTextEdit="1"/>
          </p:cNvSpPr>
          <p:nvPr/>
        </p:nvSpPr>
        <p:spPr bwMode="auto">
          <a:xfrm>
            <a:off x="1738745" y="4384964"/>
            <a:ext cx="5933209" cy="914400"/>
          </a:xfrm>
          <a:prstGeom prst="rect">
            <a:avLst/>
          </a:prstGeom>
        </p:spPr>
        <p:txBody>
          <a:bodyPr wrap="none" fromWordArt="1">
            <a:prstTxWarp prst="textPlain">
              <a:avLst>
                <a:gd name="adj" fmla="val 49366"/>
              </a:avLst>
            </a:prstTxWarp>
          </a:bodyPr>
          <a:lstStyle/>
          <a:p>
            <a:pPr algn="ctr"/>
            <a:r>
              <a:rPr lang="en-US" sz="3200" b="1" kern="10">
                <a:ln w="12700">
                  <a:solidFill>
                    <a:srgbClr val="FF3300"/>
                  </a:solidFill>
                  <a:round/>
                  <a:headEnd/>
                  <a:tailEnd/>
                </a:ln>
                <a:solidFill>
                  <a:srgbClr val="0000FF"/>
                </a:solidFill>
                <a:effectLst>
                  <a:outerShdw dist="35921" dir="2700000" sy="50000" kx="2115830" algn="bl" rotWithShape="0">
                    <a:srgbClr val="C0C0C0">
                      <a:alpha val="79999"/>
                    </a:srgbClr>
                  </a:outerShdw>
                </a:effectLst>
                <a:latin typeface="+mn-lt"/>
                <a:ea typeface="+mn-lt"/>
                <a:cs typeface="+mn-lt"/>
              </a:rPr>
              <a:t>Xin chào </a:t>
            </a:r>
            <a:r>
              <a:rPr lang="en-US" sz="3200" b="1" kern="10" smtClean="0">
                <a:ln w="12700">
                  <a:solidFill>
                    <a:srgbClr val="FF3300"/>
                  </a:solidFill>
                  <a:round/>
                  <a:headEnd/>
                  <a:tailEnd/>
                </a:ln>
                <a:solidFill>
                  <a:srgbClr val="0000FF"/>
                </a:solidFill>
                <a:effectLst>
                  <a:outerShdw dist="35921" dir="2700000" sy="50000" kx="2115830" algn="bl" rotWithShape="0">
                    <a:srgbClr val="C0C0C0">
                      <a:alpha val="79999"/>
                    </a:srgbClr>
                  </a:outerShdw>
                </a:effectLst>
                <a:ea typeface="+mn-lt"/>
                <a:cs typeface="+mn-lt"/>
              </a:rPr>
              <a:t>các bậc phụ huynh và </a:t>
            </a:r>
            <a:r>
              <a:rPr lang="en-US" sz="3200" b="1" kern="10" smtClean="0">
                <a:ln w="12700">
                  <a:solidFill>
                    <a:srgbClr val="FF3300"/>
                  </a:solidFill>
                  <a:round/>
                  <a:headEnd/>
                  <a:tailEnd/>
                </a:ln>
                <a:solidFill>
                  <a:srgbClr val="0000FF"/>
                </a:solidFill>
                <a:effectLst>
                  <a:outerShdw dist="35921" dir="2700000" sy="50000" kx="2115830" algn="bl" rotWithShape="0">
                    <a:srgbClr val="C0C0C0">
                      <a:alpha val="79999"/>
                    </a:srgbClr>
                  </a:outerShdw>
                </a:effectLst>
                <a:latin typeface="+mn-lt"/>
                <a:ea typeface="+mn-lt"/>
                <a:cs typeface="+mn-lt"/>
              </a:rPr>
              <a:t>các em </a:t>
            </a:r>
            <a:r>
              <a:rPr lang="en-US" sz="3200" b="1" kern="10">
                <a:ln w="12700">
                  <a:solidFill>
                    <a:srgbClr val="FF3300"/>
                  </a:solidFill>
                  <a:round/>
                  <a:headEnd/>
                  <a:tailEnd/>
                </a:ln>
                <a:solidFill>
                  <a:srgbClr val="0000FF"/>
                </a:solidFill>
                <a:effectLst>
                  <a:outerShdw dist="35921" dir="2700000" sy="50000" kx="2115830" algn="bl" rotWithShape="0">
                    <a:srgbClr val="C0C0C0">
                      <a:alpha val="79999"/>
                    </a:srgbClr>
                  </a:outerShdw>
                </a:effectLst>
                <a:latin typeface="+mn-lt"/>
                <a:ea typeface="+mn-lt"/>
                <a:cs typeface="+mn-lt"/>
              </a:rPr>
              <a:t>học sinh</a:t>
            </a:r>
          </a:p>
        </p:txBody>
      </p:sp>
      <p:sp>
        <p:nvSpPr>
          <p:cNvPr id="13316" name="WordArt 6"/>
          <p:cNvSpPr>
            <a:spLocks noChangeArrowheads="1" noChangeShapeType="1" noTextEdit="1"/>
          </p:cNvSpPr>
          <p:nvPr/>
        </p:nvSpPr>
        <p:spPr bwMode="auto">
          <a:xfrm>
            <a:off x="1447800" y="3581400"/>
            <a:ext cx="6172200" cy="762000"/>
          </a:xfrm>
          <a:prstGeom prst="rect">
            <a:avLst/>
          </a:prstGeom>
        </p:spPr>
        <p:txBody>
          <a:bodyPr wrap="none" fromWordArt="1">
            <a:prstTxWarp prst="textPlain">
              <a:avLst>
                <a:gd name="adj" fmla="val 50000"/>
              </a:avLst>
            </a:prstTxWarp>
          </a:bodyPr>
          <a:lstStyle/>
          <a:p>
            <a:pPr algn="ctr"/>
            <a:r>
              <a:rPr lang="en-US" sz="8000" kern="10">
                <a:ln w="19050">
                  <a:solidFill>
                    <a:srgbClr val="FF99FF"/>
                  </a:solidFill>
                  <a:round/>
                  <a:headEnd/>
                  <a:tailEnd/>
                </a:ln>
                <a:solidFill>
                  <a:srgbClr val="003300"/>
                </a:solidFill>
                <a:effectLst>
                  <a:outerShdw dist="35921" dir="2700000" algn="ctr" rotWithShape="0">
                    <a:srgbClr val="990000"/>
                  </a:outerShdw>
                </a:effectLst>
                <a:latin typeface=".VnTime"/>
              </a:rPr>
              <a:t> </a:t>
            </a:r>
          </a:p>
        </p:txBody>
      </p:sp>
      <p:sp>
        <p:nvSpPr>
          <p:cNvPr id="13317" name="WordArt 7"/>
          <p:cNvSpPr>
            <a:spLocks noChangeArrowheads="1" noChangeShapeType="1" noTextEdit="1"/>
          </p:cNvSpPr>
          <p:nvPr/>
        </p:nvSpPr>
        <p:spPr bwMode="auto">
          <a:xfrm>
            <a:off x="1600200" y="1143000"/>
            <a:ext cx="6857999" cy="1371600"/>
          </a:xfrm>
          <a:prstGeom prst="rect">
            <a:avLst/>
          </a:prstGeom>
        </p:spPr>
        <p:txBody>
          <a:bodyPr wrap="none" fromWordArt="1">
            <a:prstTxWarp prst="textPlain">
              <a:avLst>
                <a:gd name="adj" fmla="val 50000"/>
              </a:avLst>
            </a:prstTxWarp>
          </a:bodyPr>
          <a:lstStyle/>
          <a:p>
            <a:pPr algn="ctr"/>
            <a:r>
              <a:rPr lang="en-US" sz="5400" b="1" kern="10">
                <a:ln w="19050">
                  <a:solidFill>
                    <a:srgbClr val="FF99FF"/>
                  </a:solidFill>
                  <a:round/>
                  <a:headEnd/>
                  <a:tailEnd/>
                </a:ln>
                <a:solidFill>
                  <a:srgbClr val="003300"/>
                </a:solidFill>
                <a:effectLst>
                  <a:outerShdw dist="35921" dir="2700000" algn="ctr" rotWithShape="0">
                    <a:srgbClr val="990000"/>
                  </a:outerShdw>
                </a:effectLst>
                <a:latin typeface=".VnTimeH"/>
              </a:rPr>
              <a:t> </a:t>
            </a:r>
            <a:r>
              <a:rPr lang="en-US" sz="5400" b="1" kern="10" smtClean="0">
                <a:ln w="19050">
                  <a:solidFill>
                    <a:srgbClr val="FF99FF"/>
                  </a:solidFill>
                  <a:round/>
                  <a:headEnd/>
                  <a:tailEnd/>
                </a:ln>
                <a:solidFill>
                  <a:srgbClr val="0033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Xin chân thành cảm ơn các bậc phụ huynh </a:t>
            </a:r>
            <a:endParaRPr lang="en-US" sz="5400" b="1" kern="10">
              <a:ln w="19050">
                <a:solidFill>
                  <a:srgbClr val="FF99FF"/>
                </a:solidFill>
                <a:round/>
                <a:headEnd/>
                <a:tailEnd/>
              </a:ln>
              <a:solidFill>
                <a:srgbClr val="0033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2066924" y="5299364"/>
            <a:ext cx="5276849" cy="461665"/>
          </a:xfrm>
          <a:prstGeom prst="rect">
            <a:avLst/>
          </a:prstGeom>
          <a:noFill/>
        </p:spPr>
        <p:txBody>
          <a:bodyPr wrap="square" rtlCol="0">
            <a:spAutoFit/>
          </a:bodyPr>
          <a:lstStyle/>
          <a:p>
            <a:r>
              <a:rPr lang="en-US" sz="2400" b="1" kern="10">
                <a:ln w="19050">
                  <a:solidFill>
                    <a:sysClr val="windowText" lastClr="000000"/>
                  </a:solidFill>
                  <a:round/>
                  <a:headEnd/>
                  <a:tailEnd/>
                </a:ln>
                <a:solidFill>
                  <a:sysClr val="windowText" lastClr="000000"/>
                </a:solidFill>
                <a:latin typeface="Times New Roman" pitchFamily="18" charset="0"/>
                <a:cs typeface="Times New Roman" pitchFamily="18" charset="0"/>
              </a:rPr>
              <a:t>Người thực hiện: Đỗ Thị Thanh Chúc</a:t>
            </a:r>
          </a:p>
        </p:txBody>
      </p:sp>
    </p:spTree>
    <p:extLst>
      <p:ext uri="{BB962C8B-B14F-4D97-AF65-F5344CB8AC3E}">
        <p14:creationId xmlns:p14="http://schemas.microsoft.com/office/powerpoint/2010/main" xmlns="" val="3593801868"/>
      </p:ext>
    </p:extLst>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52477569"/>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07869525"/>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381000"/>
            <a:ext cx="8534400" cy="3139321"/>
          </a:xfrm>
          <a:prstGeom prst="rect">
            <a:avLst/>
          </a:prstGeom>
          <a:noFill/>
        </p:spPr>
        <p:txBody>
          <a:bodyPr wrap="square" rtlCol="0">
            <a:spAutoFit/>
          </a:bodyPr>
          <a:lstStyle/>
          <a:p>
            <a:r>
              <a:rPr lang="en-US" smtClean="0"/>
              <a:t>Nhà trường đã xây dựng kế hoạch đón học sinh và các kịch bản có thể xảy ra để xử lí kịp thời theo nguyên tắc “4 tại chỗ”</a:t>
            </a:r>
          </a:p>
          <a:p>
            <a:pPr marL="285750" indent="-285750">
              <a:buFontTx/>
              <a:buChar char="-"/>
            </a:pPr>
            <a:r>
              <a:rPr lang="en-US" smtClean="0"/>
              <a:t>Giao nhiệm vụ cho từng đồng chí giáo viên: </a:t>
            </a:r>
          </a:p>
          <a:p>
            <a:r>
              <a:rPr lang="en-US" smtClean="0"/>
              <a:t>+ Đón HS tại cổng trường, đo thân nhiệt, ghi thân nhiệt.</a:t>
            </a:r>
          </a:p>
          <a:p>
            <a:r>
              <a:rPr lang="en-US" smtClean="0"/>
              <a:t>+ Nhắc HS để xe và thực hiện rửa tay, rửa tay khô</a:t>
            </a:r>
          </a:p>
          <a:p>
            <a:r>
              <a:rPr lang="en-US" smtClean="0"/>
              <a:t>+ Nhắc HS ngồi đúng vị trí thực hiện dãn khoảng cách.</a:t>
            </a:r>
          </a:p>
          <a:p>
            <a:r>
              <a:rPr lang="en-US" smtClean="0"/>
              <a:t>+ Làm phiếu và thu phiếu đo thân nhiệt hàng ngày.</a:t>
            </a:r>
          </a:p>
          <a:p>
            <a:r>
              <a:rPr lang="en-US" smtClean="0"/>
              <a:t>+ Làm khẩu hiệu và bài viết trên loa truyền thanh nhà trường để tuyên truyền phòng chống dịch</a:t>
            </a:r>
          </a:p>
          <a:p>
            <a:pPr marL="285750" indent="-285750">
              <a:buFontTx/>
              <a:buChar char="-"/>
            </a:pPr>
            <a:r>
              <a:rPr lang="en-US" smtClean="0"/>
              <a:t>Thực hiện vệ sinh thường xuyên trường lớp thường xuyên đầu các buổi học và sân trường nhờ bác bảo vệ.</a:t>
            </a:r>
            <a:endParaRPr lang="en-US"/>
          </a:p>
        </p:txBody>
      </p:sp>
      <p:pic>
        <p:nvPicPr>
          <p:cNvPr id="6" name="Picture 2" descr="Không có mô tả ảnh."/>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33836" y="3420061"/>
            <a:ext cx="2933564" cy="3437939"/>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10" descr="Không có mô tả ảnh."/>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72200" y="3373730"/>
            <a:ext cx="2819400" cy="3454399"/>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12" descr="Trong hình ảnh có thể có: 7 người"/>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3519909"/>
            <a:ext cx="2826104" cy="336173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3619500" y="0"/>
            <a:ext cx="2247900" cy="400110"/>
          </a:xfrm>
          <a:prstGeom prst="rect">
            <a:avLst/>
          </a:prstGeom>
          <a:solidFill>
            <a:srgbClr val="FFFF00"/>
          </a:solid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NHÀ TRƯỜNG</a:t>
            </a:r>
            <a:endParaRPr lang="en-US" sz="2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9851186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1" y="0"/>
            <a:ext cx="2743200" cy="312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971800" y="104776"/>
            <a:ext cx="2949604" cy="30194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019801" y="66154"/>
            <a:ext cx="3124200" cy="30580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581"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3276600"/>
            <a:ext cx="2743200"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582" name="Picture 6"/>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920653" y="3276600"/>
            <a:ext cx="3000751" cy="33535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583" name="Picture 7"/>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6096000" y="3276600"/>
            <a:ext cx="2971799"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150801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1" y="76200"/>
            <a:ext cx="7797470" cy="461665"/>
          </a:xfrm>
          <a:prstGeom prst="rect">
            <a:avLst/>
          </a:prstGeom>
          <a:solidFill>
            <a:srgbClr val="FFFF00"/>
          </a:solidFill>
        </p:spPr>
        <p:txBody>
          <a:bodyPr wrap="square" rtlCol="0">
            <a:spAutoFit/>
          </a:bodyPr>
          <a:lstStyle/>
          <a:p>
            <a:r>
              <a:rPr lang="en-US" sz="2400" b="1" smtClean="0"/>
              <a:t>Cơ sở vật chất của trường – chuẩn bị đón học đi học trở lại</a:t>
            </a:r>
            <a:endParaRPr lang="en-US" sz="2400" b="1"/>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9688" y="902732"/>
            <a:ext cx="4343400" cy="37624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76800" y="902732"/>
            <a:ext cx="3530270" cy="37668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6" descr="Trong hình ảnh có thể có: mọi người đang ngồi, bàn và trong nhà"/>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527135" y="4777822"/>
            <a:ext cx="4114800" cy="200397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6583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circle(in)">
                                      <p:cBhvr>
                                        <p:cTn id="12" dur="2000"/>
                                        <p:tgtEl>
                                          <p:spTgt spid="512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0"/>
            <a:ext cx="8458200" cy="2308324"/>
          </a:xfrm>
          <a:prstGeom prst="rect">
            <a:avLst/>
          </a:prstGeom>
        </p:spPr>
        <p:txBody>
          <a:bodyPr wrap="square">
            <a:spAutoFit/>
          </a:bodyPr>
          <a:lstStyle/>
          <a:p>
            <a:r>
              <a:rPr lang="en-US"/>
              <a:t>Nhà trường đã chủ động thực hiện những biện pháp tuyên truyền đến học sinh, về tình hình dịch bệnh và cách phòng chống dịch bệnh bằng các hình thức: qua loa phát thanh của nhà trường, qua mạng trực tuyến , dán tại các phòng học, cổng trường ; thông tin đến cha mẹ học sinh qua tin nhắn, thư điện tử và zalo nhóm của các lớp học sinh của trường.</a:t>
            </a:r>
          </a:p>
          <a:p>
            <a:r>
              <a:rPr lang="en-US"/>
              <a:t>Trong thời gian học sinh nghỉ học để phong tránh dịch bệnh lây lan , nhà trường liên hệ chặt chẽ với cha mẹ học sinh để nắm bắt tình hình sức khỏe của học sinh và phối hợp quản lý con ở nhà, tránh tiếp xúc chỗ đông người.</a:t>
            </a:r>
          </a:p>
        </p:txBody>
      </p:sp>
      <p:pic>
        <p:nvPicPr>
          <p:cNvPr id="3" name="Picture 2" descr="C:\Users\ThucNam\Desktop\IMG_20200424_162316.jpg"/>
          <p:cNvPicPr/>
          <p:nvPr/>
        </p:nvPicPr>
        <p:blipFill>
          <a:blip r:embed="rId2" cstate="print"/>
          <a:srcRect/>
          <a:stretch>
            <a:fillRect/>
          </a:stretch>
        </p:blipFill>
        <p:spPr bwMode="auto">
          <a:xfrm>
            <a:off x="152400" y="2377802"/>
            <a:ext cx="3810000" cy="2713990"/>
          </a:xfrm>
          <a:prstGeom prst="rect">
            <a:avLst/>
          </a:prstGeom>
          <a:noFill/>
          <a:ln w="9525">
            <a:noFill/>
            <a:miter lim="800000"/>
            <a:headEnd/>
            <a:tailEnd/>
          </a:ln>
        </p:spPr>
      </p:pic>
      <p:pic>
        <p:nvPicPr>
          <p:cNvPr id="4" name="Picture 3" descr="C:\Users\ThucNam\Desktop\IMG_20200424_162322.jpg"/>
          <p:cNvPicPr/>
          <p:nvPr/>
        </p:nvPicPr>
        <p:blipFill>
          <a:blip r:embed="rId3" cstate="print"/>
          <a:srcRect/>
          <a:stretch>
            <a:fillRect/>
          </a:stretch>
        </p:blipFill>
        <p:spPr bwMode="auto">
          <a:xfrm>
            <a:off x="4402521" y="2290928"/>
            <a:ext cx="4273632" cy="2714625"/>
          </a:xfrm>
          <a:prstGeom prst="rect">
            <a:avLst/>
          </a:prstGeom>
          <a:noFill/>
          <a:ln w="9525">
            <a:noFill/>
            <a:miter lim="800000"/>
            <a:headEnd/>
            <a:tailEnd/>
          </a:ln>
        </p:spPr>
      </p:pic>
      <p:pic>
        <p:nvPicPr>
          <p:cNvPr id="5" name="Picture 8" descr="Trong hình ảnh có thể có: mọi người đang đứ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295400" y="5091793"/>
            <a:ext cx="7380753" cy="16138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658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04800"/>
            <a:ext cx="7848600" cy="1477328"/>
          </a:xfrm>
          <a:prstGeom prst="rect">
            <a:avLst/>
          </a:prstGeom>
        </p:spPr>
        <p:txBody>
          <a:bodyPr wrap="square">
            <a:spAutoFit/>
          </a:bodyPr>
          <a:lstStyle/>
          <a:p>
            <a:r>
              <a:rPr lang="en-US"/>
              <a:t>Công tác vệ sinh môi trường cũng được nhà trường thực hiện thường xuyên.  nhà trường phân công các thầy cô giáo lau vệ sinh khử khuẩn bằng dung dịch cloramin B toàn bộ các phòng học, phòng bộ môn, và các phòng làm việc và vệ sinh toàn trường thường xuyên hàng ngày trong thời gian học sinh nghỉ học , trước khi cách ly toàn xã hội. </a:t>
            </a:r>
          </a:p>
        </p:txBody>
      </p:sp>
      <p:pic>
        <p:nvPicPr>
          <p:cNvPr id="5" name="Picture 4" descr="C:\Users\ThucNam\Desktop\IMG_20200424_162319.jpg"/>
          <p:cNvPicPr/>
          <p:nvPr/>
        </p:nvPicPr>
        <p:blipFill>
          <a:blip r:embed="rId2" cstate="print"/>
          <a:srcRect/>
          <a:stretch>
            <a:fillRect/>
          </a:stretch>
        </p:blipFill>
        <p:spPr bwMode="auto">
          <a:xfrm>
            <a:off x="0" y="1803899"/>
            <a:ext cx="3695700" cy="2590800"/>
          </a:xfrm>
          <a:prstGeom prst="rect">
            <a:avLst/>
          </a:prstGeom>
          <a:noFill/>
          <a:ln w="9525">
            <a:noFill/>
            <a:miter lim="800000"/>
            <a:headEnd/>
            <a:tailEnd/>
          </a:ln>
        </p:spPr>
      </p:pic>
      <p:pic>
        <p:nvPicPr>
          <p:cNvPr id="6" name="Picture 5" descr="C:\Users\ThucNam\Desktop\IMG_20200424_162328.jpg"/>
          <p:cNvPicPr/>
          <p:nvPr/>
        </p:nvPicPr>
        <p:blipFill>
          <a:blip r:embed="rId3"/>
          <a:srcRect/>
          <a:stretch>
            <a:fillRect/>
          </a:stretch>
        </p:blipFill>
        <p:spPr bwMode="auto">
          <a:xfrm>
            <a:off x="3962400" y="1651499"/>
            <a:ext cx="4038600" cy="2895600"/>
          </a:xfrm>
          <a:prstGeom prst="rect">
            <a:avLst/>
          </a:prstGeom>
          <a:noFill/>
          <a:ln w="9525">
            <a:noFill/>
            <a:miter lim="800000"/>
            <a:headEnd/>
            <a:tailEnd/>
          </a:ln>
        </p:spPr>
      </p:pic>
    </p:spTree>
    <p:extLst>
      <p:ext uri="{BB962C8B-B14F-4D97-AF65-F5344CB8AC3E}">
        <p14:creationId xmlns:p14="http://schemas.microsoft.com/office/powerpoint/2010/main" xmlns="" val="2365831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hucNam\Desktop\IMG_20200424_162334.jpg"/>
          <p:cNvPicPr/>
          <p:nvPr/>
        </p:nvPicPr>
        <p:blipFill>
          <a:blip r:embed="rId2"/>
          <a:srcRect/>
          <a:stretch>
            <a:fillRect/>
          </a:stretch>
        </p:blipFill>
        <p:spPr bwMode="auto">
          <a:xfrm>
            <a:off x="3276600" y="0"/>
            <a:ext cx="3007360" cy="4010025"/>
          </a:xfrm>
          <a:prstGeom prst="rect">
            <a:avLst/>
          </a:prstGeom>
          <a:noFill/>
          <a:ln w="9525">
            <a:noFill/>
            <a:miter lim="800000"/>
            <a:headEnd/>
            <a:tailEnd/>
          </a:ln>
        </p:spPr>
      </p:pic>
      <p:pic>
        <p:nvPicPr>
          <p:cNvPr id="3" name="Picture 2" descr="C:\Users\ThucNam\Desktop\IMG_20200424_162337.jpg"/>
          <p:cNvPicPr/>
          <p:nvPr/>
        </p:nvPicPr>
        <p:blipFill>
          <a:blip r:embed="rId3"/>
          <a:srcRect/>
          <a:stretch>
            <a:fillRect/>
          </a:stretch>
        </p:blipFill>
        <p:spPr bwMode="auto">
          <a:xfrm>
            <a:off x="3547549" y="3958130"/>
            <a:ext cx="3486499" cy="2870199"/>
          </a:xfrm>
          <a:prstGeom prst="rect">
            <a:avLst/>
          </a:prstGeom>
          <a:noFill/>
          <a:ln w="9525">
            <a:noFill/>
            <a:miter lim="800000"/>
            <a:headEnd/>
            <a:tailEnd/>
          </a:ln>
        </p:spPr>
      </p:pic>
      <p:pic>
        <p:nvPicPr>
          <p:cNvPr id="4" name="Picture 3" descr="C:\Users\ThucNam\Desktop\IMG_20200424_162342.jpg"/>
          <p:cNvPicPr/>
          <p:nvPr/>
        </p:nvPicPr>
        <p:blipFill>
          <a:blip r:embed="rId4"/>
          <a:srcRect/>
          <a:stretch>
            <a:fillRect/>
          </a:stretch>
        </p:blipFill>
        <p:spPr bwMode="auto">
          <a:xfrm>
            <a:off x="0" y="3795093"/>
            <a:ext cx="3276600" cy="3276600"/>
          </a:xfrm>
          <a:prstGeom prst="rect">
            <a:avLst/>
          </a:prstGeom>
          <a:noFill/>
          <a:ln w="9525">
            <a:noFill/>
            <a:miter lim="800000"/>
            <a:headEnd/>
            <a:tailEnd/>
          </a:ln>
        </p:spPr>
      </p:pic>
      <p:pic>
        <p:nvPicPr>
          <p:cNvPr id="5" name="Picture 4" descr="C:\Users\ThucNam\Desktop\IMG_20200424_162344.jpg"/>
          <p:cNvPicPr/>
          <p:nvPr/>
        </p:nvPicPr>
        <p:blipFill>
          <a:blip r:embed="rId5"/>
          <a:srcRect/>
          <a:stretch>
            <a:fillRect/>
          </a:stretch>
        </p:blipFill>
        <p:spPr bwMode="auto">
          <a:xfrm>
            <a:off x="7010400" y="3907133"/>
            <a:ext cx="2093595" cy="2976749"/>
          </a:xfrm>
          <a:prstGeom prst="rect">
            <a:avLst/>
          </a:prstGeom>
          <a:noFill/>
          <a:ln w="9525">
            <a:noFill/>
            <a:miter lim="800000"/>
            <a:headEnd/>
            <a:tailEnd/>
          </a:ln>
        </p:spPr>
      </p:pic>
      <p:pic>
        <p:nvPicPr>
          <p:cNvPr id="11266" name="Picture 2" descr="Trong hình ảnh có thể có: ngoài trời"/>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0" y="0"/>
            <a:ext cx="3587611" cy="4160466"/>
          </a:xfrm>
          <a:prstGeom prst="rect">
            <a:avLst/>
          </a:prstGeom>
          <a:noFill/>
          <a:extLst>
            <a:ext uri="{909E8E84-426E-40DD-AFC4-6F175D3DCCD1}">
              <a14:hiddenFill xmlns:a14="http://schemas.microsoft.com/office/drawing/2010/main" xmlns="">
                <a:solidFill>
                  <a:srgbClr val="FFFFFF"/>
                </a:solidFill>
              </a14:hiddenFill>
            </a:ext>
          </a:extLst>
        </p:spPr>
      </p:pic>
      <p:pic>
        <p:nvPicPr>
          <p:cNvPr id="11268" name="Picture 4" descr="Trong hình ảnh có thể có: một hoặc nhiều người và mọi người đang đứ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002886" y="-108768"/>
            <a:ext cx="2892027" cy="385603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658311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ipe(down)">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1268"/>
                                        </p:tgtEl>
                                        <p:attrNameLst>
                                          <p:attrName>style.visibility</p:attrName>
                                        </p:attrNameLst>
                                      </p:cBhvr>
                                      <p:to>
                                        <p:strVal val="visible"/>
                                      </p:to>
                                    </p:set>
                                    <p:animEffect transition="in" filter="wheel(1)">
                                      <p:cBhvr>
                                        <p:cTn id="17" dur="2000"/>
                                        <p:tgtEl>
                                          <p:spTgt spid="1126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TotalTime>
  <Words>737</Words>
  <Application>Microsoft Office PowerPoint</Application>
  <PresentationFormat>On-screen Show (4:3)</PresentationFormat>
  <Paragraphs>34</Paragraphs>
  <Slides>18</Slides>
  <Notes>1</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Hình ảnh lớp 7A</vt:lpstr>
      <vt:lpstr>Slide 13</vt:lpstr>
      <vt:lpstr>Slide 14</vt:lpstr>
      <vt:lpstr>Slide 15</vt:lpstr>
      <vt:lpstr>Slide 16</vt:lpstr>
      <vt:lpstr>Slide 17</vt:lpstr>
      <vt:lpstr>Slide 18</vt:lpstr>
    </vt:vector>
  </TitlesOfParts>
  <Company>minhtuan6990@gmail.com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MINH TUAN</dc:creator>
  <cp:lastModifiedBy>Admin</cp:lastModifiedBy>
  <cp:revision>15</cp:revision>
  <dcterms:created xsi:type="dcterms:W3CDTF">2020-04-25T21:27:23Z</dcterms:created>
  <dcterms:modified xsi:type="dcterms:W3CDTF">2020-04-26T00:37:06Z</dcterms:modified>
</cp:coreProperties>
</file>