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6"/>
  </p:notesMasterIdLst>
  <p:sldIdLst>
    <p:sldId id="256" r:id="rId3"/>
    <p:sldId id="295" r:id="rId4"/>
    <p:sldId id="319" r:id="rId5"/>
    <p:sldId id="280" r:id="rId6"/>
    <p:sldId id="317" r:id="rId7"/>
    <p:sldId id="318" r:id="rId8"/>
    <p:sldId id="298" r:id="rId9"/>
    <p:sldId id="299" r:id="rId10"/>
    <p:sldId id="300" r:id="rId11"/>
    <p:sldId id="320" r:id="rId12"/>
    <p:sldId id="321" r:id="rId13"/>
    <p:sldId id="322" r:id="rId14"/>
    <p:sldId id="323" r:id="rId15"/>
    <p:sldId id="324" r:id="rId16"/>
    <p:sldId id="331" r:id="rId17"/>
    <p:sldId id="332" r:id="rId18"/>
    <p:sldId id="333" r:id="rId19"/>
    <p:sldId id="334" r:id="rId20"/>
    <p:sldId id="335" r:id="rId21"/>
    <p:sldId id="336" r:id="rId22"/>
    <p:sldId id="342" r:id="rId23"/>
    <p:sldId id="301" r:id="rId24"/>
    <p:sldId id="337" r:id="rId25"/>
    <p:sldId id="325" r:id="rId26"/>
    <p:sldId id="302" r:id="rId27"/>
    <p:sldId id="338" r:id="rId28"/>
    <p:sldId id="303" r:id="rId29"/>
    <p:sldId id="304" r:id="rId30"/>
    <p:sldId id="305" r:id="rId31"/>
    <p:sldId id="289" r:id="rId32"/>
    <p:sldId id="341" r:id="rId33"/>
    <p:sldId id="291" r:id="rId34"/>
    <p:sldId id="29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FF"/>
    <a:srgbClr val="0033CC"/>
    <a:srgbClr val="386294"/>
    <a:srgbClr val="00FFFF"/>
    <a:srgbClr val="00FF00"/>
    <a:srgbClr val="09BFFF"/>
    <a:srgbClr val="003300"/>
    <a:srgbClr val="000099"/>
    <a:srgbClr val="00B0F0"/>
    <a:srgbClr val="00B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238" autoAdjust="0"/>
  </p:normalViewPr>
  <p:slideViewPr>
    <p:cSldViewPr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9761C-F0AF-49B3-8B5E-F70B049D21A5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39617-9017-439B-9C7B-034409F222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56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39617-9017-439B-9C7B-034409F222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791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39617-9017-439B-9C7B-034409F222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596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EA587-91E6-4A5D-B465-0AF29AAE87B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6344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05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761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55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789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54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760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725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779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1492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7431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1205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882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9987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4385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3298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1637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940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156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34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535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427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887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856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419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503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D7475-8F28-4726-8D03-5B24467D8B50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C2E6B-A6D8-4D47-9916-A3878C8202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104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13.xml"/><Relationship Id="rId18" Type="http://schemas.openxmlformats.org/officeDocument/2006/relationships/slide" Target="slide16.xml"/><Relationship Id="rId3" Type="http://schemas.openxmlformats.org/officeDocument/2006/relationships/image" Target="../media/image16.gif"/><Relationship Id="rId7" Type="http://schemas.openxmlformats.org/officeDocument/2006/relationships/image" Target="../media/image18.gif"/><Relationship Id="rId12" Type="http://schemas.openxmlformats.org/officeDocument/2006/relationships/slide" Target="slide20.xml"/><Relationship Id="rId17" Type="http://schemas.openxmlformats.org/officeDocument/2006/relationships/slide" Target="slide17.xml"/><Relationship Id="rId2" Type="http://schemas.openxmlformats.org/officeDocument/2006/relationships/audio" Target="../media/audio1.wav"/><Relationship Id="rId16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11" Type="http://schemas.openxmlformats.org/officeDocument/2006/relationships/audio" Target="../media/audio3.wav"/><Relationship Id="rId5" Type="http://schemas.openxmlformats.org/officeDocument/2006/relationships/slide" Target="slide1.xml"/><Relationship Id="rId15" Type="http://schemas.openxmlformats.org/officeDocument/2006/relationships/slide" Target="slide18.xml"/><Relationship Id="rId10" Type="http://schemas.openxmlformats.org/officeDocument/2006/relationships/slide" Target="slide12.xml"/><Relationship Id="rId4" Type="http://schemas.openxmlformats.org/officeDocument/2006/relationships/image" Target="../media/image17.gif"/><Relationship Id="rId9" Type="http://schemas.openxmlformats.org/officeDocument/2006/relationships/slide" Target="slide15.xml"/><Relationship Id="rId1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1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slide" Target="slide11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slide" Target="slide1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slide" Target="slide11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9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505325" y="106772"/>
            <a:ext cx="3962400" cy="44685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645" b="92891" l="551" r="99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88582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4425" y="1904058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28575">
                  <a:solidFill>
                    <a:srgbClr val="C00000"/>
                  </a:solidFill>
                </a:ln>
                <a:solidFill>
                  <a:srgbClr val="FF33CC"/>
                </a:solidFill>
                <a:latin typeface="VNI-Heather" pitchFamily="2" charset="0"/>
                <a:cs typeface="Arial" pitchFamily="34" charset="0"/>
              </a:rPr>
              <a:t>ENGLISH 8</a:t>
            </a:r>
            <a:endParaRPr lang="en-US" sz="5400" dirty="0">
              <a:ln w="28575">
                <a:solidFill>
                  <a:srgbClr val="C00000"/>
                </a:solidFill>
              </a:ln>
              <a:solidFill>
                <a:srgbClr val="FF33CC"/>
              </a:solidFill>
              <a:latin typeface="VNI-Heather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4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" y="16860"/>
            <a:ext cx="8964488" cy="6863417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Three children.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Yes, they stay at home to look after the house.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Twice a week.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It is about 15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At the weekend.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They live happily.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No. They like living in their stilt house.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6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2435225" y="1524000"/>
            <a:ext cx="4433888" cy="4433888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15394" name="Picture 13" descr="Picture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06972"/>
            <a:ext cx="2453452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4" descr="L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2513384" y="829146"/>
            <a:ext cx="4146848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92FD03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00" b="1" dirty="0">
                <a:solidFill>
                  <a:srgbClr val="00FFFF"/>
                </a:solidFill>
                <a:latin typeface="Times New Roman" pitchFamily="18" charset="0"/>
              </a:rPr>
              <a:t>LUCKY NUMBER</a:t>
            </a:r>
          </a:p>
        </p:txBody>
      </p:sp>
      <p:sp>
        <p:nvSpPr>
          <p:cNvPr id="85008" name="Text Box 16"/>
          <p:cNvSpPr txBox="1">
            <a:spLocks noChangeArrowheads="1"/>
          </p:cNvSpPr>
          <p:nvPr/>
        </p:nvSpPr>
        <p:spPr bwMode="auto">
          <a:xfrm>
            <a:off x="609600" y="2717800"/>
            <a:ext cx="1295400" cy="5032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 algn="ctr">
                <a:solidFill>
                  <a:srgbClr val="92FD03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FF0066"/>
                </a:solidFill>
              </a:rPr>
              <a:t>Đội</a:t>
            </a:r>
            <a:r>
              <a:rPr lang="en-US" sz="2700" b="1" dirty="0">
                <a:solidFill>
                  <a:srgbClr val="FF0066"/>
                </a:solidFill>
              </a:rPr>
              <a:t> A</a:t>
            </a:r>
          </a:p>
        </p:txBody>
      </p:sp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7391400" y="2735263"/>
            <a:ext cx="1295400" cy="5032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 algn="ctr">
                <a:solidFill>
                  <a:srgbClr val="92FD03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FF0066"/>
                </a:solidFill>
              </a:rPr>
              <a:t>Đội</a:t>
            </a:r>
            <a:r>
              <a:rPr lang="en-US" sz="2700" b="1" dirty="0">
                <a:solidFill>
                  <a:srgbClr val="FF0066"/>
                </a:solidFill>
              </a:rPr>
              <a:t> B</a:t>
            </a:r>
          </a:p>
        </p:txBody>
      </p:sp>
      <p:sp>
        <p:nvSpPr>
          <p:cNvPr id="85010" name="Oval 18"/>
          <p:cNvSpPr>
            <a:spLocks noChangeArrowheads="1"/>
          </p:cNvSpPr>
          <p:nvPr/>
        </p:nvSpPr>
        <p:spPr bwMode="auto">
          <a:xfrm>
            <a:off x="736600" y="33020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10</a:t>
            </a:r>
          </a:p>
        </p:txBody>
      </p:sp>
      <p:sp>
        <p:nvSpPr>
          <p:cNvPr id="85011" name="Oval 19"/>
          <p:cNvSpPr>
            <a:spLocks noChangeArrowheads="1"/>
          </p:cNvSpPr>
          <p:nvPr/>
        </p:nvSpPr>
        <p:spPr bwMode="auto">
          <a:xfrm>
            <a:off x="728663" y="3290888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20</a:t>
            </a:r>
          </a:p>
        </p:txBody>
      </p:sp>
      <p:sp>
        <p:nvSpPr>
          <p:cNvPr id="85012" name="Oval 20"/>
          <p:cNvSpPr>
            <a:spLocks noChangeArrowheads="1"/>
          </p:cNvSpPr>
          <p:nvPr/>
        </p:nvSpPr>
        <p:spPr bwMode="auto">
          <a:xfrm>
            <a:off x="747713" y="3295650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30</a:t>
            </a:r>
          </a:p>
        </p:txBody>
      </p:sp>
      <p:sp>
        <p:nvSpPr>
          <p:cNvPr id="85013" name="_s3086"/>
          <p:cNvSpPr>
            <a:spLocks noChangeArrowheads="1"/>
          </p:cNvSpPr>
          <p:nvPr/>
        </p:nvSpPr>
        <p:spPr bwMode="auto">
          <a:xfrm>
            <a:off x="728663" y="3295650"/>
            <a:ext cx="960437" cy="960438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/>
            <a:r>
              <a:rPr lang="en-US" sz="5000"/>
              <a:t>40</a:t>
            </a:r>
          </a:p>
        </p:txBody>
      </p:sp>
      <p:sp>
        <p:nvSpPr>
          <p:cNvPr id="85014" name="Oval 22"/>
          <p:cNvSpPr>
            <a:spLocks noChangeArrowheads="1"/>
          </p:cNvSpPr>
          <p:nvPr/>
        </p:nvSpPr>
        <p:spPr bwMode="auto">
          <a:xfrm>
            <a:off x="7523163" y="3340100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10</a:t>
            </a:r>
          </a:p>
        </p:txBody>
      </p:sp>
      <p:sp>
        <p:nvSpPr>
          <p:cNvPr id="85015" name="Oval 23"/>
          <p:cNvSpPr>
            <a:spLocks noChangeArrowheads="1"/>
          </p:cNvSpPr>
          <p:nvPr/>
        </p:nvSpPr>
        <p:spPr bwMode="auto">
          <a:xfrm>
            <a:off x="7529513" y="3338513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20</a:t>
            </a:r>
          </a:p>
        </p:txBody>
      </p:sp>
      <p:sp>
        <p:nvSpPr>
          <p:cNvPr id="85016" name="Oval 24"/>
          <p:cNvSpPr>
            <a:spLocks noChangeArrowheads="1"/>
          </p:cNvSpPr>
          <p:nvPr/>
        </p:nvSpPr>
        <p:spPr bwMode="auto">
          <a:xfrm>
            <a:off x="7529513" y="3338513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30</a:t>
            </a:r>
          </a:p>
        </p:txBody>
      </p:sp>
      <p:sp>
        <p:nvSpPr>
          <p:cNvPr id="85017" name="_s3086"/>
          <p:cNvSpPr>
            <a:spLocks noChangeArrowheads="1"/>
          </p:cNvSpPr>
          <p:nvPr/>
        </p:nvSpPr>
        <p:spPr bwMode="auto">
          <a:xfrm>
            <a:off x="7539038" y="3338513"/>
            <a:ext cx="960437" cy="960437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/>
            <a:r>
              <a:rPr lang="en-US" sz="5000"/>
              <a:t>40</a:t>
            </a:r>
          </a:p>
        </p:txBody>
      </p:sp>
      <p:sp>
        <p:nvSpPr>
          <p:cNvPr id="85018" name="Oval 26">
            <a:hlinkClick r:id="rId5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733425" y="3290888"/>
            <a:ext cx="960438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50</a:t>
            </a:r>
          </a:p>
        </p:txBody>
      </p:sp>
      <p:sp>
        <p:nvSpPr>
          <p:cNvPr id="85019" name="Oval 27">
            <a:hlinkClick r:id="" action="ppaction://noaction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733425" y="3290888"/>
            <a:ext cx="960438" cy="9731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60</a:t>
            </a:r>
          </a:p>
        </p:txBody>
      </p:sp>
      <p:sp>
        <p:nvSpPr>
          <p:cNvPr id="85020" name="Oval 28">
            <a:hlinkClick r:id="rId5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7539038" y="3352800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50</a:t>
            </a:r>
          </a:p>
        </p:txBody>
      </p:sp>
      <p:sp>
        <p:nvSpPr>
          <p:cNvPr id="85021" name="Oval 29">
            <a:hlinkClick r:id="" action="ppaction://noaction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7543800" y="33528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60</a:t>
            </a:r>
          </a:p>
        </p:txBody>
      </p:sp>
      <p:sp>
        <p:nvSpPr>
          <p:cNvPr id="85022" name="Oval 30">
            <a:hlinkClick r:id="rId5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747713" y="3305175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70</a:t>
            </a:r>
          </a:p>
        </p:txBody>
      </p:sp>
      <p:sp>
        <p:nvSpPr>
          <p:cNvPr id="85023" name="Oval 31">
            <a:hlinkClick r:id="" action="ppaction://noaction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747713" y="3305175"/>
            <a:ext cx="960437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 smtClean="0"/>
              <a:t>00</a:t>
            </a:r>
            <a:endParaRPr lang="en-US" sz="5000" dirty="0"/>
          </a:p>
        </p:txBody>
      </p:sp>
      <p:sp>
        <p:nvSpPr>
          <p:cNvPr id="85024" name="Oval 32">
            <a:hlinkClick r:id="rId5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7543800" y="33528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/>
              <a:t>70</a:t>
            </a:r>
          </a:p>
        </p:txBody>
      </p:sp>
      <p:sp>
        <p:nvSpPr>
          <p:cNvPr id="85025" name="Oval 33">
            <a:hlinkClick r:id="" action="ppaction://noaction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7543800" y="3338513"/>
            <a:ext cx="960438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/>
              <a:t>0</a:t>
            </a:r>
            <a:r>
              <a:rPr lang="en-US" sz="5000" dirty="0" smtClean="0"/>
              <a:t>0</a:t>
            </a:r>
            <a:endParaRPr lang="en-US" sz="5000" dirty="0"/>
          </a:p>
        </p:txBody>
      </p:sp>
      <p:grpSp>
        <p:nvGrpSpPr>
          <p:cNvPr id="15395" name="Group 44"/>
          <p:cNvGrpSpPr>
            <a:grpSpLocks/>
          </p:cNvGrpSpPr>
          <p:nvPr/>
        </p:nvGrpSpPr>
        <p:grpSpPr bwMode="auto">
          <a:xfrm>
            <a:off x="0" y="-30163"/>
            <a:ext cx="9144000" cy="6948488"/>
            <a:chOff x="0" y="-19"/>
            <a:chExt cx="5760" cy="4377"/>
          </a:xfrm>
        </p:grpSpPr>
        <p:pic>
          <p:nvPicPr>
            <p:cNvPr id="15396" name="Picture 45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7" name="Picture 46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8" name="Picture 47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99" name="Picture 48" descr="flower[1][1][1]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7164288" y="5333207"/>
            <a:ext cx="1522511" cy="983456"/>
          </a:xfrm>
          <a:prstGeom prst="rightArrow">
            <a:avLst/>
          </a:prstGeom>
          <a:solidFill>
            <a:srgbClr val="BDEE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</a:rPr>
              <a:t>NEXT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84995" name="Oval 3">
            <a:hlinkClick r:id="rId9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4259634" y="1524000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 smtClean="0">
                <a:solidFill>
                  <a:srgbClr val="C00000"/>
                </a:solidFill>
              </a:rPr>
              <a:t>1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84997" name="Oval 5">
            <a:hlinkClick r:id="rId10" action="ppaction://hlinksldjump" highlightClick="1">
              <a:snd r:embed="rId11" name="applause.wav"/>
            </a:hlinkClick>
          </p:cNvPr>
          <p:cNvSpPr>
            <a:spLocks noChangeArrowheads="1"/>
          </p:cNvSpPr>
          <p:nvPr/>
        </p:nvSpPr>
        <p:spPr bwMode="auto">
          <a:xfrm>
            <a:off x="2411760" y="2756595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84998" name="Oval 6">
            <a:hlinkClick r:id="rId12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2531443" y="3908723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84999" name="Oval 7">
            <a:hlinkClick r:id="rId13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3395539" y="4772819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85000" name="Oval 8">
            <a:hlinkClick r:id="rId14" action="ppaction://hlinksldjump" highlightClick="1">
              <a:snd r:embed="rId11" name="applause.wav"/>
            </a:hlinkClick>
          </p:cNvPr>
          <p:cNvSpPr>
            <a:spLocks noChangeArrowheads="1"/>
          </p:cNvSpPr>
          <p:nvPr/>
        </p:nvSpPr>
        <p:spPr bwMode="auto">
          <a:xfrm>
            <a:off x="4619675" y="4941168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85001" name="_s3086">
            <a:hlinkClick r:id="rId15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5555779" y="4221088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85002" name="Oval 10">
            <a:hlinkClick r:id="rId16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5903814" y="3068960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85003" name="Oval 11">
            <a:hlinkClick r:id="rId17" action="ppaction://hlinksldjump" highlightClick="1">
              <a:snd r:embed="rId6" name="click.wav"/>
            </a:hlinkClick>
          </p:cNvPr>
          <p:cNvSpPr>
            <a:spLocks noChangeArrowheads="1"/>
          </p:cNvSpPr>
          <p:nvPr/>
        </p:nvSpPr>
        <p:spPr bwMode="auto">
          <a:xfrm>
            <a:off x="5364088" y="1988840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8" name="Oval 5">
            <a:hlinkClick r:id="rId18" action="ppaction://hlinksldjump" highlightClick="1">
              <a:snd r:embed="rId11" name="applause.wav"/>
            </a:hlinkClick>
          </p:cNvPr>
          <p:cNvSpPr>
            <a:spLocks noChangeArrowheads="1"/>
          </p:cNvSpPr>
          <p:nvPr/>
        </p:nvSpPr>
        <p:spPr bwMode="auto">
          <a:xfrm>
            <a:off x="3059832" y="1820491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5000" dirty="0">
                <a:solidFill>
                  <a:srgbClr val="C0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xmlns="" val="42628877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5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4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5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50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50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49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4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5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8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85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8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5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50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85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8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85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8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85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5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850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8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8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85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85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0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85008" grpId="0" animBg="1"/>
      <p:bldP spid="85009" grpId="0" animBg="1"/>
      <p:bldP spid="85010" grpId="0" animBg="1"/>
      <p:bldP spid="85010" grpId="1" animBg="1"/>
      <p:bldP spid="85011" grpId="0" animBg="1"/>
      <p:bldP spid="85011" grpId="1" animBg="1"/>
      <p:bldP spid="85012" grpId="0" animBg="1"/>
      <p:bldP spid="85012" grpId="1" animBg="1"/>
      <p:bldP spid="85013" grpId="0" animBg="1"/>
      <p:bldP spid="85014" grpId="0" animBg="1"/>
      <p:bldP spid="85014" grpId="1" animBg="1"/>
      <p:bldP spid="85015" grpId="0" animBg="1"/>
      <p:bldP spid="85015" grpId="1" animBg="1"/>
      <p:bldP spid="85016" grpId="0" animBg="1"/>
      <p:bldP spid="85016" grpId="1" animBg="1"/>
      <p:bldP spid="85017" grpId="0" animBg="1"/>
      <p:bldP spid="85018" grpId="0" animBg="1"/>
      <p:bldP spid="85019" grpId="0" animBg="1"/>
      <p:bldP spid="85020" grpId="0" animBg="1"/>
      <p:bldP spid="85021" grpId="0" animBg="1"/>
      <p:bldP spid="85022" grpId="0" animBg="1"/>
      <p:bldP spid="85023" grpId="0" animBg="1"/>
      <p:bldP spid="85024" grpId="0" animBg="1"/>
      <p:bldP spid="85025" grpId="0" animBg="1"/>
      <p:bldP spid="84995" grpId="0" animBg="1"/>
      <p:bldP spid="84997" grpId="0" animBg="1"/>
      <p:bldP spid="84998" grpId="0" animBg="1"/>
      <p:bldP spid="84999" grpId="0" animBg="1"/>
      <p:bldP spid="85000" grpId="0" animBg="1"/>
      <p:bldP spid="85001" grpId="0" animBg="1"/>
      <p:bldP spid="85002" grpId="0" animBg="1"/>
      <p:bldP spid="85003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OU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819400"/>
            <a:ext cx="2774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MOU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AutoShape 4"/>
          <p:cNvSpPr>
            <a:spLocks noChangeArrowheads="1"/>
          </p:cNvSpPr>
          <p:nvPr/>
        </p:nvSpPr>
        <p:spPr bwMode="auto">
          <a:xfrm>
            <a:off x="4191000" y="1066800"/>
            <a:ext cx="3733800" cy="1905000"/>
          </a:xfrm>
          <a:prstGeom prst="cloudCallout">
            <a:avLst>
              <a:gd name="adj1" fmla="val -34565"/>
              <a:gd name="adj2" fmla="val 50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sp>
        <p:nvSpPr>
          <p:cNvPr id="88069" name="AutoShape 5"/>
          <p:cNvSpPr>
            <a:spLocks noChangeArrowheads="1"/>
          </p:cNvSpPr>
          <p:nvPr/>
        </p:nvSpPr>
        <p:spPr bwMode="auto">
          <a:xfrm>
            <a:off x="838200" y="685800"/>
            <a:ext cx="3200400" cy="1752600"/>
          </a:xfrm>
          <a:prstGeom prst="cloudCallout">
            <a:avLst>
              <a:gd name="adj1" fmla="val 13639"/>
              <a:gd name="adj2" fmla="val 63769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Lucky  Number</a:t>
            </a:r>
          </a:p>
        </p:txBody>
      </p:sp>
      <p:pic>
        <p:nvPicPr>
          <p:cNvPr id="19463" name="Picture 7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1000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Arrow 9">
            <a:hlinkClick r:id="rId7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1720" y="5805264"/>
            <a:ext cx="48187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You get 10 marks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7615247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806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880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8068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10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10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0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build="allAtOnce" animBg="1"/>
      <p:bldP spid="88069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70"/>
          <a:stretch/>
        </p:blipFill>
        <p:spPr bwMode="auto">
          <a:xfrm>
            <a:off x="0" y="-32320"/>
            <a:ext cx="9180512" cy="68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1000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ft Arrow 9">
            <a:hlinkClick r:id="rId5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6" name="Round Diagonal Corner Rectangle 5"/>
          <p:cNvSpPr/>
          <p:nvPr/>
        </p:nvSpPr>
        <p:spPr>
          <a:xfrm>
            <a:off x="1651166" y="5229201"/>
            <a:ext cx="5878179" cy="152279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9486D"/>
          </a:solidFill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5113" algn="ctr"/>
            <a:r>
              <a:rPr lang="en-US" sz="2800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Answer:</a:t>
            </a:r>
            <a:endParaRPr lang="en-US" sz="4000" b="1" i="1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indent="265113"/>
            <a:r>
              <a:rPr lang="en-US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1. A </a:t>
            </a:r>
            <a:r>
              <a:rPr lang="en-US" sz="40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family.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899592" y="3408320"/>
            <a:ext cx="7939608" cy="1152128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2913" indent="-442913" algn="ctr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living in the house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19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1585645" y="4941169"/>
            <a:ext cx="5878179" cy="157048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9486D"/>
          </a:solidFill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Answer:</a:t>
            </a:r>
            <a:endParaRPr lang="en-US" sz="5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Three children.</a:t>
            </a:r>
          </a:p>
        </p:txBody>
      </p:sp>
      <p:sp>
        <p:nvSpPr>
          <p:cNvPr id="14" name="Left Arrow 13">
            <a:hlinkClick r:id="rId4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31300" y="3107457"/>
            <a:ext cx="8017164" cy="1152128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children do they have?</a:t>
            </a:r>
            <a:endParaRPr lang="en-US" sz="4000" spc="-150" dirty="0">
              <a:solidFill>
                <a:srgbClr val="FFFF00"/>
              </a:solidFill>
            </a:endParaRPr>
          </a:p>
        </p:txBody>
      </p:sp>
      <p:pic>
        <p:nvPicPr>
          <p:cNvPr id="7" name="Picture 6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2712" y="476672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783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2" y="15240"/>
            <a:ext cx="92688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1259633" y="4941168"/>
            <a:ext cx="6840760" cy="17281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9486D"/>
          </a:solidFill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Answer:</a:t>
            </a:r>
            <a:endParaRPr lang="en-US" sz="5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stay at home to look after the house.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13">
            <a:hlinkClick r:id="rId4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9512" y="3107457"/>
            <a:ext cx="8856984" cy="1152128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grandparents stay 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7" name="Picture 6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2712" y="476672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382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06" y="0"/>
            <a:ext cx="9123194" cy="694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1259633" y="4941168"/>
            <a:ext cx="6840760" cy="17281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9486D"/>
          </a:solidFill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Answer:</a:t>
            </a:r>
            <a:endParaRPr lang="en-US" sz="5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Twice a week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13">
            <a:hlinkClick r:id="rId5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9512" y="3107457"/>
            <a:ext cx="8856984" cy="1152128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4000" b="1" spc="-17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does </a:t>
            </a:r>
            <a:r>
              <a:rPr lang="en-US" sz="4000" b="1" spc="-17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4000" b="1" spc="-17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17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4000" b="1" spc="-17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shopping?</a:t>
            </a:r>
            <a:endParaRPr lang="en-US" sz="4000" spc="-170" dirty="0">
              <a:solidFill>
                <a:srgbClr val="FFFF00"/>
              </a:solidFill>
            </a:endParaRPr>
          </a:p>
        </p:txBody>
      </p:sp>
      <p:pic>
        <p:nvPicPr>
          <p:cNvPr id="7" name="Picture 6" descr="Entertainment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2712" y="476672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1219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0" r="1998"/>
          <a:stretch/>
        </p:blipFill>
        <p:spPr bwMode="auto">
          <a:xfrm>
            <a:off x="-3975" y="0"/>
            <a:ext cx="92170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1259633" y="4941168"/>
            <a:ext cx="6840760" cy="17281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9486D"/>
          </a:solidFill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Answer:</a:t>
            </a:r>
            <a:endParaRPr lang="en-US" sz="5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0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about 15 </a:t>
            </a:r>
            <a:r>
              <a:rPr lang="en-US" sz="4000" b="1" spc="-1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13">
            <a:hlinkClick r:id="rId5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9512" y="3107457"/>
            <a:ext cx="8856984" cy="1152128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4000" b="1" spc="-17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far is </a:t>
            </a:r>
            <a:r>
              <a:rPr lang="en-US" sz="4000" b="1" spc="-17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Vang’s</a:t>
            </a:r>
            <a:r>
              <a:rPr lang="en-US" sz="4000" b="1" spc="-17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boarding school?</a:t>
            </a:r>
            <a:endParaRPr lang="en-US" sz="4000" spc="-170" dirty="0">
              <a:solidFill>
                <a:srgbClr val="FFFF00"/>
              </a:solidFill>
            </a:endParaRPr>
          </a:p>
        </p:txBody>
      </p:sp>
      <p:pic>
        <p:nvPicPr>
          <p:cNvPr id="7" name="Picture 6" descr="Entertainment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2712" y="476672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403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29" y="0"/>
            <a:ext cx="92377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1259633" y="4941168"/>
            <a:ext cx="6840760" cy="17281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9486D"/>
          </a:solidFill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Answer:</a:t>
            </a:r>
            <a:endParaRPr lang="en-US" sz="5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At the weekend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13">
            <a:hlinkClick r:id="rId4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79512" y="3107457"/>
            <a:ext cx="8856984" cy="1152128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does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en-US" sz="4000" b="1" spc="-17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spc="-170" dirty="0">
              <a:solidFill>
                <a:srgbClr val="FFFF00"/>
              </a:solidFill>
            </a:endParaRPr>
          </a:p>
        </p:txBody>
      </p:sp>
      <p:pic>
        <p:nvPicPr>
          <p:cNvPr id="7" name="Picture 6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2712" y="476672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346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96" y="35994"/>
            <a:ext cx="9306332" cy="682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1259633" y="4941168"/>
            <a:ext cx="6840760" cy="17281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9486D"/>
          </a:solidFill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Answer:</a:t>
            </a:r>
            <a:endParaRPr lang="en-US" sz="5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They live happily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13">
            <a:hlinkClick r:id="rId5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403648" y="3107457"/>
            <a:ext cx="6264696" cy="1152128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they 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en-US" sz="4000" b="1" spc="-17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spc="-170" dirty="0">
              <a:solidFill>
                <a:srgbClr val="FFFF00"/>
              </a:solidFill>
            </a:endParaRPr>
          </a:p>
        </p:txBody>
      </p:sp>
      <p:pic>
        <p:nvPicPr>
          <p:cNvPr id="7" name="Picture 6" descr="Entertainment-02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2712" y="476672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653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813" y="-29496"/>
            <a:ext cx="28516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-1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WARM-UP: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2663954" y="15128"/>
            <a:ext cx="3996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Name the pictures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53" y="1881188"/>
            <a:ext cx="2713594" cy="1763836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52569"/>
            <a:ext cx="2527263" cy="178593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1131" y="1831766"/>
            <a:ext cx="2729341" cy="1806741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5" y="4445542"/>
            <a:ext cx="2736303" cy="179177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0798" y="4445542"/>
            <a:ext cx="2510294" cy="179177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61054"/>
            <a:ext cx="2808312" cy="177625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71445" y="620688"/>
            <a:ext cx="8865051" cy="990015"/>
          </a:xfrm>
          <a:prstGeom prst="rect">
            <a:avLst/>
          </a:prstGeom>
          <a:ln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tabLst>
                <a:tab pos="3411538" algn="l"/>
                <a:tab pos="5834063" algn="l"/>
              </a:tabLs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	</a:t>
            </a:r>
          </a:p>
          <a:p>
            <a:pPr>
              <a:lnSpc>
                <a:spcPts val="3500"/>
              </a:lnSpc>
              <a:tabLst>
                <a:tab pos="3411538" algn="l"/>
                <a:tab pos="5834063" algn="l"/>
              </a:tabLs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 		 	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37237" y="619725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stilt house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033479" y="572600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waterwheel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18709" y="601524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pagoda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837236" y="1105580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shawl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033478" y="1058455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folk dance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18708" y="1043135"/>
            <a:ext cx="3461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musical instrument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976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833 L -0.69306 0.4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417 L -0.33664 0.39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5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834 L 0.72361 0.460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81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834 L -0.03125 0.773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3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208 L -0.05712 0.8425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4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833 L 0.28229 0.77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3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1259633" y="4797152"/>
            <a:ext cx="6840760" cy="187220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29486D"/>
          </a:solidFill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Answer:</a:t>
            </a:r>
            <a:endParaRPr lang="en-US" sz="5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marL="365125" indent="-365125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No. They like living in their stilt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Arrow 13">
            <a:hlinkClick r:id="rId4" action="ppaction://hlinksldjump"/>
          </p:cNvPr>
          <p:cNvSpPr/>
          <p:nvPr/>
        </p:nvSpPr>
        <p:spPr>
          <a:xfrm>
            <a:off x="8100392" y="6165304"/>
            <a:ext cx="936104" cy="692696"/>
          </a:xfrm>
          <a:prstGeom prst="leftArrow">
            <a:avLst/>
          </a:prstGeom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71600" y="2996952"/>
            <a:ext cx="7128792" cy="1262633"/>
          </a:xfrm>
          <a:prstGeom prst="roundRect">
            <a:avLst>
              <a:gd name="adj" fmla="val 31687"/>
            </a:avLst>
          </a:prstGeom>
          <a:solidFill>
            <a:srgbClr val="355E8F"/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they like to live in a modern ﬂat in the 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4000" b="1" spc="-17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spc="-170" dirty="0">
              <a:solidFill>
                <a:srgbClr val="FFFF00"/>
              </a:solidFill>
            </a:endParaRPr>
          </a:p>
        </p:txBody>
      </p:sp>
      <p:pic>
        <p:nvPicPr>
          <p:cNvPr id="7" name="Picture 6" descr="Entertainment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2712" y="476672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767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moderat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" y="16860"/>
            <a:ext cx="8964488" cy="6863417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Three children.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Yes, they stay at home to look after the house.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Twice a week.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It is about 15 </a:t>
            </a:r>
            <a:r>
              <a:rPr lang="en-US" sz="2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At the weekend.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They live happily.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No. They like living in their stilt house.</a:t>
            </a:r>
          </a:p>
          <a:p>
            <a:pPr>
              <a:lnSpc>
                <a:spcPts val="3300"/>
              </a:lnSpc>
            </a:pPr>
            <a:r>
              <a:rPr lang="en-US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</a:t>
            </a:r>
            <a:r>
              <a:rPr lang="en-US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568" y="332656"/>
            <a:ext cx="4896544" cy="59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living in the 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endParaRPr lang="en-US" sz="28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8544" y="1196752"/>
            <a:ext cx="5997155" cy="59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children do they 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endParaRPr lang="en-US" sz="2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2870" y="2046100"/>
            <a:ext cx="6219972" cy="59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grandparents stay at 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endParaRPr lang="en-US" sz="2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3727" y="2874691"/>
            <a:ext cx="6833922" cy="59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does </a:t>
            </a:r>
            <a:r>
              <a:rPr lang="en-US" sz="2800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</a:t>
            </a:r>
            <a:endParaRPr lang="en-US" sz="2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336" y="3717032"/>
            <a:ext cx="6260560" cy="59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far is </a:t>
            </a:r>
            <a:r>
              <a:rPr lang="en-US" sz="2800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Vang’s</a:t>
            </a: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boarding 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2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9023" y="4538616"/>
            <a:ext cx="4876078" cy="59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does </a:t>
            </a:r>
            <a:r>
              <a:rPr lang="en-US" sz="2800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endParaRPr lang="en-US" sz="2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840" y="5387964"/>
            <a:ext cx="3239990" cy="59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they </a:t>
            </a:r>
            <a:r>
              <a:rPr lang="en-US" sz="2800" b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800" b="1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5528" y="6240601"/>
            <a:ext cx="8280920" cy="597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ts val="4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b="1" spc="-4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they like to live in a modern ﬂat in the </a:t>
            </a:r>
            <a:r>
              <a:rPr lang="en-US" sz="2800" b="1" spc="-4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2800" b="1" spc="-4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9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5692258"/>
              </p:ext>
            </p:extLst>
          </p:nvPr>
        </p:nvGraphicFramePr>
        <p:xfrm>
          <a:off x="16438" y="806232"/>
          <a:ext cx="9127561" cy="6015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59618"/>
                <a:gridCol w="4067943"/>
              </a:tblGrid>
              <a:tr h="51506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Questions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Answers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A </a:t>
                      </a:r>
                      <a:r>
                        <a:rPr lang="en-US" sz="26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Tay</a:t>
                      </a:r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family.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Three children.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5130">
                <a:tc>
                  <a:txBody>
                    <a:bodyPr/>
                    <a:lstStyle/>
                    <a:p>
                      <a:pPr marL="354013" marR="0" indent="-3540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spc="-60" baseline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5125" indent="-365125" algn="l"/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2600" b="1" spc="-6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Yes, they stay at home to look after the house.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Twice a week.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112">
                <a:tc>
                  <a:txBody>
                    <a:bodyPr/>
                    <a:lstStyle/>
                    <a:p>
                      <a:pPr marL="354013" marR="0" indent="-3540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spc="-120" baseline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en-US" sz="2600" b="1" spc="-12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is about 15 </a:t>
                      </a:r>
                      <a:r>
                        <a:rPr lang="en-US" sz="2600" b="1" spc="-120" baseline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kilometres</a:t>
                      </a:r>
                      <a:r>
                        <a:rPr lang="en-US" sz="2600" b="1" spc="-12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1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At the weekend.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112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They live</a:t>
                      </a:r>
                      <a:r>
                        <a:rPr lang="en-US" sz="2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happily.</a:t>
                      </a:r>
                      <a:endParaRPr lang="en-US" sz="2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5130">
                <a:tc>
                  <a:txBody>
                    <a:bodyPr/>
                    <a:lstStyle/>
                    <a:p>
                      <a:pPr marL="354013" marR="0" indent="-3540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5125" indent="-365125" algn="l"/>
                      <a:r>
                        <a:rPr lang="en-US" sz="2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No. They like living in their stilt house.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0480" y="1367621"/>
            <a:ext cx="446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living in the house</a:t>
            </a:r>
            <a:r>
              <a:rPr lang="en-US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dirty="0"/>
          </a:p>
        </p:txBody>
      </p:sp>
      <p:sp>
        <p:nvSpPr>
          <p:cNvPr id="13" name="Rectangle 12"/>
          <p:cNvSpPr/>
          <p:nvPr/>
        </p:nvSpPr>
        <p:spPr>
          <a:xfrm>
            <a:off x="17944" y="1931212"/>
            <a:ext cx="4968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spc="-15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children do they have</a:t>
            </a:r>
            <a:r>
              <a:rPr lang="en-US" sz="2600" b="1" spc="-15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pc="-150" dirty="0"/>
          </a:p>
        </p:txBody>
      </p:sp>
      <p:sp>
        <p:nvSpPr>
          <p:cNvPr id="14" name="Rectangle 13"/>
          <p:cNvSpPr/>
          <p:nvPr/>
        </p:nvSpPr>
        <p:spPr>
          <a:xfrm>
            <a:off x="-3168" y="2515844"/>
            <a:ext cx="50224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grandparents stay at home</a:t>
            </a:r>
            <a:r>
              <a:rPr lang="en-US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0" t="12886" r="3012" b="24201"/>
          <a:stretch/>
        </p:blipFill>
        <p:spPr bwMode="auto">
          <a:xfrm>
            <a:off x="39688" y="3557776"/>
            <a:ext cx="5022456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8" t="19598" r="2776" b="21460"/>
          <a:stretch/>
        </p:blipFill>
        <p:spPr bwMode="auto">
          <a:xfrm>
            <a:off x="79524" y="4113136"/>
            <a:ext cx="4906419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 hidden="1"/>
          <p:cNvSpPr/>
          <p:nvPr/>
        </p:nvSpPr>
        <p:spPr>
          <a:xfrm>
            <a:off x="39688" y="3573522"/>
            <a:ext cx="34894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far is the town</a:t>
            </a:r>
            <a:r>
              <a:rPr lang="en-US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3805" y="4695869"/>
            <a:ext cx="4505970" cy="40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does </a:t>
            </a:r>
            <a:r>
              <a:rPr lang="en-US" sz="26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</a:t>
            </a:r>
            <a:r>
              <a:rPr lang="en-US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home?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3805" y="5229200"/>
            <a:ext cx="339479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they live?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-6032" y="5877272"/>
            <a:ext cx="50040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they like to live </a:t>
            </a:r>
            <a:r>
              <a:rPr lang="en-US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modern </a:t>
            </a:r>
            <a:r>
              <a:rPr lang="en-US" sz="26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ﬂat </a:t>
            </a:r>
            <a:r>
              <a:rPr lang="en-US" sz="2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city?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spc="-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Now </a:t>
            </a:r>
            <a:r>
              <a:rPr lang="en-US" sz="36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questions for these answers. </a:t>
            </a:r>
          </a:p>
        </p:txBody>
      </p:sp>
    </p:spTree>
    <p:extLst>
      <p:ext uri="{BB962C8B-B14F-4D97-AF65-F5344CB8AC3E}">
        <p14:creationId xmlns:p14="http://schemas.microsoft.com/office/powerpoint/2010/main" xmlns="" val="5818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1203325"/>
            <a:ext cx="9047163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997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42913" indent="-442913" algn="just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-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Complete </a:t>
            </a:r>
            <a:r>
              <a:rPr lang="en-US" sz="32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questions using the right</a:t>
            </a:r>
            <a:br>
              <a:rPr lang="en-US" sz="32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words.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78996"/>
            <a:ext cx="9144000" cy="5905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tabLst>
                <a:tab pos="442913" algn="l"/>
              </a:tabLst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class monitor?</a:t>
            </a:r>
          </a:p>
          <a:p>
            <a:pPr indent="442913">
              <a:lnSpc>
                <a:spcPts val="3800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Dan is.</a:t>
            </a:r>
          </a:p>
          <a:p>
            <a:pPr>
              <a:lnSpc>
                <a:spcPts val="3800"/>
              </a:lnSpc>
              <a:tabLst>
                <a:tab pos="442913" algn="l"/>
              </a:tabLst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000" b="1" spc="-4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biggest house in this village?</a:t>
            </a:r>
          </a:p>
          <a:p>
            <a:pPr indent="442913">
              <a:lnSpc>
                <a:spcPts val="3800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The communal house (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rong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is.</a:t>
            </a:r>
          </a:p>
          <a:p>
            <a:pPr marL="900113" indent="-900113">
              <a:lnSpc>
                <a:spcPts val="3800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A: 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think is the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interesting museum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Ha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indent="442913">
              <a:lnSpc>
                <a:spcPts val="3800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The Museum of Ethnology.</a:t>
            </a:r>
          </a:p>
          <a:p>
            <a:pPr marL="900113" indent="-900113">
              <a:lnSpc>
                <a:spcPts val="3800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A: 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more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colourful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Nung’s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the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Hoa’s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costume?</a:t>
            </a:r>
          </a:p>
          <a:p>
            <a:pPr indent="442913">
              <a:lnSpc>
                <a:spcPts val="3800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The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Hoa’s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of course.</a:t>
            </a:r>
          </a:p>
          <a:p>
            <a:pPr>
              <a:lnSpc>
                <a:spcPts val="3800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A: 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waterwheel used for?</a:t>
            </a:r>
          </a:p>
          <a:p>
            <a:pPr indent="442913">
              <a:lnSpc>
                <a:spcPts val="3800"/>
              </a:lnSpc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 is used to get water to the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959881" y="978996"/>
            <a:ext cx="10198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44641" y="1954153"/>
            <a:ext cx="13404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30072" y="2913896"/>
            <a:ext cx="13404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4161" y="4354810"/>
            <a:ext cx="13404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9401" y="5790024"/>
            <a:ext cx="11256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359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42913" indent="-442913" algn="just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spc="-1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Work </a:t>
            </a:r>
            <a:r>
              <a:rPr lang="en-US" sz="3200" b="1" spc="-1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pairs. Make questions and </a:t>
            </a:r>
            <a:r>
              <a:rPr lang="en-US" sz="3200" b="1" spc="-1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them</a:t>
            </a:r>
            <a:r>
              <a:rPr lang="en-US" sz="3200" b="1" spc="-1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20688"/>
            <a:ext cx="75243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do/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shopping/ your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indent="354013">
              <a:spcBef>
                <a:spcPts val="400"/>
              </a:spcBef>
              <a:spcAft>
                <a:spcPts val="40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Who/ principal/ our school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indent="354013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subject/ like </a:t>
            </a:r>
            <a:r>
              <a:rPr lang="en-US" sz="2800" b="1" spc="-6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better/ English</a:t>
            </a:r>
            <a:r>
              <a:rPr lang="en-US" sz="2800" b="1" spc="-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spc="-6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800" b="1" spc="-6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indent="354013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What/ most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festival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Viet Nam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indent="354013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</a:t>
            </a:r>
          </a:p>
          <a:p>
            <a:pPr marL="354013" indent="-354013">
              <a:spcBef>
                <a:spcPts val="400"/>
              </a:spcBef>
              <a:spcAft>
                <a:spcPts val="4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Which ethnic group/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population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Khmer/ Cham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indent="354013">
              <a:spcBef>
                <a:spcPts val="400"/>
              </a:spcBef>
              <a:spcAft>
                <a:spcPts val="40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23866"/>
            <a:ext cx="1431412" cy="604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1784" y="5805264"/>
            <a:ext cx="7326560" cy="954107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2800" b="1" spc="-6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800" b="1" spc="-6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group has a larger population, the Khmer or the Cham?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3528" y="1155224"/>
            <a:ext cx="7086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does the shopping in your family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95536" y="2204864"/>
            <a:ext cx="6281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the principal of our school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8277" y="3270236"/>
            <a:ext cx="7632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subject do you like better, English or </a:t>
            </a:r>
            <a:r>
              <a:rPr lang="en-US" sz="2800" b="1" spc="-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800" b="1" spc="-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pc="-200" dirty="0"/>
          </a:p>
        </p:txBody>
      </p:sp>
      <p:sp>
        <p:nvSpPr>
          <p:cNvPr id="14" name="Rectangle 13"/>
          <p:cNvSpPr/>
          <p:nvPr/>
        </p:nvSpPr>
        <p:spPr>
          <a:xfrm>
            <a:off x="414968" y="4337340"/>
            <a:ext cx="7272000" cy="523220"/>
          </a:xfrm>
          <a:prstGeom prst="rect">
            <a:avLst/>
          </a:prstGeom>
          <a:solidFill>
            <a:srgbClr val="003300"/>
          </a:solidFill>
        </p:spPr>
        <p:txBody>
          <a:bodyPr wrap="square" rIns="0">
            <a:spAutoFit/>
          </a:bodyPr>
          <a:lstStyle/>
          <a:p>
            <a:r>
              <a:rPr lang="en-US" sz="2800" b="1" spc="-17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most important festival in Viet Nam?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296" y="5797148"/>
            <a:ext cx="7434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Khmer: 1,260,600 (The Cham: 161,700)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7370" y="4337340"/>
            <a:ext cx="371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Lunar New 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329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556 L -1.66667E-6 -0.0810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162 L 2.77778E-6 -0.1486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2" grpId="0"/>
      <p:bldP spid="13" grpId="0"/>
      <p:bldP spid="14" grpId="0" animBg="1"/>
      <p:bldP spid="14" grpId="1" animBg="1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1278920"/>
            <a:ext cx="799288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GRAMMAR</a:t>
            </a:r>
            <a:endParaRPr lang="en-US" sz="660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3781489"/>
            <a:ext cx="8280920" cy="101566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Articles: </a:t>
            </a:r>
            <a:r>
              <a:rPr lang="en-US" sz="60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60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622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128"/>
            <a:ext cx="9144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en-US" sz="36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used before a countable singular 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noun:</a:t>
            </a:r>
          </a:p>
          <a:p>
            <a:pPr indent="811213">
              <a:lnSpc>
                <a:spcPts val="3300"/>
              </a:lnSpc>
            </a:pPr>
            <a:r>
              <a:rPr lang="en-US" sz="28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Pao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</a:t>
            </a:r>
            <a:r>
              <a:rPr lang="en-US" sz="28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costume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festival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530225">
              <a:lnSpc>
                <a:spcPts val="3300"/>
              </a:lnSpc>
            </a:pP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used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mean ‘any, every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’:</a:t>
            </a:r>
          </a:p>
          <a:p>
            <a:pPr indent="811213">
              <a:lnSpc>
                <a:spcPts val="3300"/>
              </a:lnSpc>
            </a:pPr>
            <a:r>
              <a:rPr lang="en-US" sz="2800" b="1" i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lives in the 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jungle.</a:t>
            </a:r>
          </a:p>
          <a:p>
            <a:pPr marL="811213" indent="-811213">
              <a:lnSpc>
                <a:spcPts val="3300"/>
              </a:lnSpc>
            </a:pPr>
            <a:r>
              <a:rPr lang="en-US" sz="36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36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instead of </a:t>
            </a:r>
            <a:r>
              <a:rPr lang="en-US" sz="2800" b="1" i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a noun 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 with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vowel 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sound:</a:t>
            </a:r>
          </a:p>
          <a:p>
            <a:pPr indent="811213">
              <a:lnSpc>
                <a:spcPts val="3300"/>
              </a:lnSpc>
            </a:pP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exhibition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Cham arts in the 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city.</a:t>
            </a:r>
          </a:p>
          <a:p>
            <a:pPr marL="811213" indent="-811213">
              <a:lnSpc>
                <a:spcPts val="3300"/>
              </a:lnSpc>
            </a:pPr>
            <a:r>
              <a:rPr lang="en-US" sz="36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36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used before a noun that has already 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 mentioned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is easily 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understood:</a:t>
            </a:r>
          </a:p>
          <a:p>
            <a:pPr indent="811213">
              <a:lnSpc>
                <a:spcPts val="3300"/>
              </a:lnSpc>
            </a:pPr>
            <a:r>
              <a:rPr lang="en-US" sz="2800" b="1" i="1" spc="-16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</a:t>
            </a:r>
            <a:r>
              <a:rPr lang="en-US" sz="2800" b="1" i="1" u="sng" spc="-1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festival </a:t>
            </a:r>
            <a:r>
              <a:rPr lang="en-US" sz="2800" b="1" i="1" spc="-1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my village. </a:t>
            </a:r>
            <a:r>
              <a:rPr lang="en-US" sz="2800" b="1" i="1" u="sng" spc="-1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festival </a:t>
            </a:r>
            <a:r>
              <a:rPr lang="en-US" sz="2800" b="1" i="1" spc="-16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very </a:t>
            </a:r>
            <a:r>
              <a:rPr lang="en-US" sz="2800" b="1" i="1" spc="-16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en-US" sz="2800" b="1" i="1" spc="-16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00113" indent="87313">
              <a:lnSpc>
                <a:spcPts val="3300"/>
              </a:lnSpc>
            </a:pP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used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refer to a noun that is the 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only, or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obvious one of their 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kind:</a:t>
            </a:r>
          </a:p>
          <a:p>
            <a:pPr indent="811213">
              <a:lnSpc>
                <a:spcPts val="3300"/>
              </a:lnSpc>
            </a:pPr>
            <a:r>
              <a:rPr lang="en-US" sz="2800" b="1" i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speak Vietnamese</a:t>
            </a: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00113">
              <a:lnSpc>
                <a:spcPts val="3300"/>
              </a:lnSpc>
            </a:pP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spc="-1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sz="2800" b="1" spc="-1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superlative comparison </a:t>
            </a:r>
            <a:r>
              <a:rPr lang="en-US" sz="2800" b="1" spc="-1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adjectives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adverbs:</a:t>
            </a:r>
          </a:p>
          <a:p>
            <a:pPr indent="900113">
              <a:lnSpc>
                <a:spcPts val="3300"/>
              </a:lnSpc>
            </a:pPr>
            <a:r>
              <a:rPr lang="en-US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Odu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en-US" sz="28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smallest</a:t>
            </a:r>
            <a:r>
              <a:rPr lang="en-US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number of people.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64" y="1916832"/>
            <a:ext cx="91365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956376" y="44624"/>
            <a:ext cx="1152128" cy="720080"/>
          </a:xfrm>
          <a:prstGeom prst="ellipse">
            <a:avLst/>
          </a:prstGeom>
          <a:solidFill>
            <a:srgbClr val="38629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400" b="1" dirty="0" smtClean="0"/>
              <a:t>Notes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4772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99" y="555275"/>
            <a:ext cx="2128566" cy="232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42913" indent="-442913" algn="just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spc="-1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Underline </a:t>
            </a:r>
            <a:r>
              <a:rPr lang="en-US" sz="3000" b="1" spc="-1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correct article to finish </a:t>
            </a:r>
            <a:r>
              <a:rPr lang="en-US" sz="3000" b="1" spc="-14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sentences</a:t>
            </a:r>
            <a:r>
              <a:rPr lang="en-US" sz="3000" b="1" spc="-1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6027" y="811158"/>
            <a:ext cx="685247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Viet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is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/ an /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the) multicultural country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54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groups.</a:t>
            </a:r>
          </a:p>
          <a:p>
            <a:pPr marL="354013" indent="-3540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Among the ethnic minorities, (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/ an /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the)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largest population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884289"/>
            <a:ext cx="91440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/ An /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The) ethnic minority people in the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 are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friendly.</a:t>
            </a:r>
          </a:p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Lao are one of (</a:t>
            </a:r>
            <a:r>
              <a:rPr lang="en-US" sz="2800" b="1" spc="-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/ an / </a:t>
            </a:r>
            <a:r>
              <a:rPr lang="en-US" sz="28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the) many </a:t>
            </a:r>
            <a:r>
              <a:rPr lang="en-US" sz="2800" b="1" spc="-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Thai-speaking peoples.</a:t>
            </a:r>
          </a:p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Lolo women’s dress is among (</a:t>
            </a:r>
            <a:r>
              <a:rPr lang="en-US" sz="2800" b="1" spc="-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/ an / </a:t>
            </a:r>
            <a:r>
              <a:rPr lang="en-US" sz="2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the) </a:t>
            </a:r>
            <a:r>
              <a:rPr lang="en-US" sz="2800" b="1" spc="-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striking </a:t>
            </a:r>
            <a:r>
              <a:rPr lang="en-US" sz="28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of clothing worn by ethnic </a:t>
            </a:r>
            <a:r>
              <a:rPr lang="en-US" sz="2800" b="1" spc="-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peoples.</a:t>
            </a:r>
          </a:p>
          <a:p>
            <a:pPr marL="442913" indent="-442913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Yao have (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/ an /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the) rich culture of folk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and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art, with tales, songs, and poems.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860032" y="1268760"/>
            <a:ext cx="2880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99792" y="2695904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79484" y="3344468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93000" y="4365104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82800" y="5357976"/>
            <a:ext cx="576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75856" y="6366088"/>
            <a:ext cx="2880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90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764704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3363" algn="just"/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travel to a north-west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mountainous region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 want to have (1) </a:t>
            </a:r>
            <a:r>
              <a:rPr lang="en-US" sz="2800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great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you can go to (2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open-air market. (3) </a:t>
            </a:r>
            <a:r>
              <a:rPr lang="en-US" sz="2800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sight there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beautiful.</a:t>
            </a:r>
          </a:p>
          <a:p>
            <a:pPr algn="just"/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in </a:t>
            </a:r>
            <a:r>
              <a:rPr lang="en-US" sz="2800" b="1" spc="-3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colourful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clothing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smiling as they sell or buy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local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products. The goods there are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diverse. You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buy all kinds of fruit and vegetables,</a:t>
            </a:r>
            <a:b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are fresh and cheap. You can also buy</a:t>
            </a:r>
            <a:b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costume of (4) </a:t>
            </a:r>
            <a:r>
              <a:rPr lang="en-US" sz="2800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you like. If you don’t want to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anything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just go round and enjoy looking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You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also taste some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specialities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(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en-US" sz="2800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sold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there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market. I am sure you will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(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</a:t>
            </a:r>
            <a:r>
              <a:rPr lang="en-US" sz="2800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US" sz="28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unforgettable 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time.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"/>
            <a:ext cx="91440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42913" indent="-442913" algn="just">
              <a:lnSpc>
                <a:spcPts val="33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Insert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an or the in each gap to 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b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passage.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89" y="1021508"/>
            <a:ext cx="2539296" cy="175942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56760" y="1578499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000" dirty="0"/>
          </a:p>
        </p:txBody>
      </p:sp>
      <p:sp>
        <p:nvSpPr>
          <p:cNvPr id="8" name="Rectangle 7"/>
          <p:cNvSpPr/>
          <p:nvPr/>
        </p:nvSpPr>
        <p:spPr>
          <a:xfrm>
            <a:off x="4129228" y="2019504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000" dirty="0"/>
          </a:p>
        </p:txBody>
      </p:sp>
      <p:sp>
        <p:nvSpPr>
          <p:cNvPr id="9" name="Rectangle 8"/>
          <p:cNvSpPr/>
          <p:nvPr/>
        </p:nvSpPr>
        <p:spPr>
          <a:xfrm>
            <a:off x="2854856" y="2458060"/>
            <a:ext cx="761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n-US" sz="3000" dirty="0"/>
          </a:p>
        </p:txBody>
      </p:sp>
      <p:sp>
        <p:nvSpPr>
          <p:cNvPr id="10" name="Rectangle 9"/>
          <p:cNvSpPr/>
          <p:nvPr/>
        </p:nvSpPr>
        <p:spPr>
          <a:xfrm>
            <a:off x="3716412" y="4581550"/>
            <a:ext cx="13179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an/the</a:t>
            </a:r>
            <a:endParaRPr lang="en-US" sz="3000" dirty="0"/>
          </a:p>
        </p:txBody>
      </p:sp>
      <p:sp>
        <p:nvSpPr>
          <p:cNvPr id="11" name="Rectangle 10"/>
          <p:cNvSpPr/>
          <p:nvPr/>
        </p:nvSpPr>
        <p:spPr>
          <a:xfrm>
            <a:off x="755576" y="5877272"/>
            <a:ext cx="761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543960" y="6288762"/>
            <a:ext cx="6335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35631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5" r="6344"/>
          <a:stretch/>
        </p:blipFill>
        <p:spPr bwMode="auto">
          <a:xfrm>
            <a:off x="44244" y="44244"/>
            <a:ext cx="9036000" cy="6777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9528" y="980728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28575">
                  <a:solidFill>
                    <a:srgbClr val="C00000"/>
                  </a:solidFill>
                </a:ln>
                <a:solidFill>
                  <a:srgbClr val="FF33CC"/>
                </a:solidFill>
                <a:latin typeface="VNI-Helve-Condense" pitchFamily="2" charset="0"/>
                <a:cs typeface="Arial" pitchFamily="34" charset="0"/>
              </a:rPr>
              <a:t>New lessons</a:t>
            </a:r>
            <a:endParaRPr lang="en-US" sz="5400" dirty="0">
              <a:ln w="28575">
                <a:solidFill>
                  <a:srgbClr val="C00000"/>
                </a:solidFill>
              </a:ln>
              <a:solidFill>
                <a:srgbClr val="FF33CC"/>
              </a:solidFill>
              <a:latin typeface="VNI-Helve-Condense" pitchFamily="2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016" y="3933056"/>
            <a:ext cx="8820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-140" dirty="0" smtClean="0">
                <a:ln w="25400">
                  <a:solidFill>
                    <a:srgbClr val="0033CC"/>
                  </a:solidFill>
                </a:ln>
                <a:solidFill>
                  <a:schemeClr val="bg1"/>
                </a:solidFill>
                <a:latin typeface="VNI-Helve-Condense" pitchFamily="2" charset="0"/>
                <a:cs typeface="Arial" pitchFamily="34" charset="0"/>
              </a:rPr>
              <a:t>UNIT 3 </a:t>
            </a:r>
          </a:p>
          <a:p>
            <a:pPr algn="ctr"/>
            <a:r>
              <a:rPr lang="en-US" sz="5400" b="1" spc="-140" dirty="0" smtClean="0">
                <a:ln w="25400">
                  <a:solidFill>
                    <a:srgbClr val="0033CC"/>
                  </a:solidFill>
                </a:ln>
                <a:solidFill>
                  <a:schemeClr val="bg1"/>
                </a:solidFill>
                <a:latin typeface="VNI-Helve-Condense" pitchFamily="2" charset="0"/>
                <a:cs typeface="Arial" pitchFamily="34" charset="0"/>
              </a:rPr>
              <a:t>LESSON 3: A CLOSER LOOK 2</a:t>
            </a:r>
            <a:endParaRPr lang="en-US" sz="5400" spc="-140" dirty="0">
              <a:ln w="25400">
                <a:solidFill>
                  <a:srgbClr val="0033CC"/>
                </a:solidFill>
              </a:ln>
              <a:solidFill>
                <a:schemeClr val="bg1"/>
              </a:solidFill>
              <a:latin typeface="VNI-Helve-Condense" pitchFamily="2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505325" y="106772"/>
            <a:ext cx="3962400" cy="44685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66E7EB25-A9B4-47A9-A6E1-1D8455909915}" type="datetime2">
              <a:rPr 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pPr algn="ctr"/>
              <a:t>Wednesday, October 28, 2020</a:t>
            </a:fld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1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8964488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CONSOLIDATION: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a) Write 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for the underlined parts in the following </a:t>
            </a:r>
            <a:r>
              <a:rPr lang="en-US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sentences.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73343"/>
            <a:ext cx="9144000" cy="5740033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700" b="1" spc="-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7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the National Day of </a:t>
            </a:r>
            <a:r>
              <a:rPr lang="en-US" sz="2700" b="1" spc="-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 </a:t>
            </a:r>
            <a:r>
              <a:rPr lang="en-US" sz="2700" b="1" u="sng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1945</a:t>
            </a:r>
            <a:r>
              <a:rPr lang="en-US" sz="27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</a:pP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 lvl="0" indent="-442913">
              <a:spcBef>
                <a:spcPts val="600"/>
              </a:spcBef>
              <a:spcAft>
                <a:spcPts val="600"/>
              </a:spcAft>
            </a:pP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7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 </a:t>
            </a:r>
            <a:r>
              <a:rPr lang="en-US" sz="27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Kings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the founders of our nation and they became the first kings of our country.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</a:pP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7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sz="27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peoples in </a:t>
            </a:r>
            <a:r>
              <a:rPr lang="en-US" sz="2700" b="1" spc="-1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 </a:t>
            </a:r>
            <a:r>
              <a:rPr lang="en-US" sz="27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</a:t>
            </a:r>
            <a:r>
              <a:rPr lang="en-US" sz="2700" b="1" u="sng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own languages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</a:pP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 lvl="0" indent="-442913">
              <a:spcBef>
                <a:spcPts val="600"/>
              </a:spcBef>
              <a:spcAft>
                <a:spcPts val="600"/>
              </a:spcAft>
            </a:pP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The 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on display in the </a:t>
            </a: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 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of Ethnology are very </a:t>
            </a:r>
            <a:r>
              <a:rPr lang="en-US" sz="27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4013">
              <a:spcBef>
                <a:spcPts val="600"/>
              </a:spcBef>
              <a:spcAft>
                <a:spcPts val="600"/>
              </a:spcAft>
            </a:pPr>
            <a:r>
              <a:rPr lang="en-US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r>
              <a:rPr lang="en-US" sz="2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7048" y="1602479"/>
            <a:ext cx="8513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has it been the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Natinal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of Vietnam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23528" y="3186655"/>
            <a:ext cx="6858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 founders of our nation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23528" y="4309287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languages do most ethnic peoples in VN speak</a:t>
            </a:r>
            <a:endParaRPr lang="en-US" sz="2800" spc="-100" dirty="0"/>
          </a:p>
        </p:txBody>
      </p:sp>
      <p:sp>
        <p:nvSpPr>
          <p:cNvPr id="8" name="Rectangle 7"/>
          <p:cNvSpPr/>
          <p:nvPr/>
        </p:nvSpPr>
        <p:spPr>
          <a:xfrm>
            <a:off x="338276" y="5827603"/>
            <a:ext cx="88057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the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items on display in the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of Ethnology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8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3000" b="1" dirty="0" smtClean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CONSOLIDATION: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b)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in the blanks with a suitable article (a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an,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the)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article (Ø)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964367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Are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coming to </a:t>
            </a:r>
            <a:r>
              <a:rPr lang="en-US" sz="2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party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Saturday?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 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TV set yesterday.</a:t>
            </a:r>
          </a:p>
          <a:p>
            <a:pPr marL="442913" indent="-442913"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there is very ill. He can't stand on his feet.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 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had sent me.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900" b="1" spc="-1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sz="2900" b="1"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2900" b="1" spc="-1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wearing </a:t>
            </a:r>
            <a:r>
              <a:rPr lang="en-US" sz="2900"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900" b="1"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spc="-1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ugly </a:t>
            </a:r>
            <a:r>
              <a:rPr lang="en-US" sz="2900" b="1"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 when she met him.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crazy about 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She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girl.</a:t>
            </a:r>
          </a:p>
          <a:p>
            <a:pPr marL="442913" indent="-442913"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Do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want to go 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 first met?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He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10.He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thinks that </a:t>
            </a:r>
            <a:r>
              <a:rPr lang="en-US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 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what will save us all.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2997" y="934871"/>
            <a:ext cx="761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2229918" y="1444625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1667104" y="1931580"/>
            <a:ext cx="761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n-US" sz="3000" dirty="0"/>
          </a:p>
        </p:txBody>
      </p:sp>
      <p:sp>
        <p:nvSpPr>
          <p:cNvPr id="8" name="Rectangle 7"/>
          <p:cNvSpPr/>
          <p:nvPr/>
        </p:nvSpPr>
        <p:spPr>
          <a:xfrm>
            <a:off x="2288910" y="2880700"/>
            <a:ext cx="761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n-US" sz="3000" dirty="0"/>
          </a:p>
        </p:txBody>
      </p:sp>
      <p:sp>
        <p:nvSpPr>
          <p:cNvPr id="9" name="Rectangle 8"/>
          <p:cNvSpPr/>
          <p:nvPr/>
        </p:nvSpPr>
        <p:spPr>
          <a:xfrm>
            <a:off x="3400887" y="3374985"/>
            <a:ext cx="6335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3000" dirty="0"/>
          </a:p>
        </p:txBody>
      </p:sp>
      <p:sp>
        <p:nvSpPr>
          <p:cNvPr id="10" name="Rectangle 9"/>
          <p:cNvSpPr/>
          <p:nvPr/>
        </p:nvSpPr>
        <p:spPr>
          <a:xfrm>
            <a:off x="5076056" y="3855243"/>
            <a:ext cx="4844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</a:t>
            </a:r>
            <a:endParaRPr lang="en-US" sz="3000" dirty="0"/>
          </a:p>
        </p:txBody>
      </p:sp>
      <p:sp>
        <p:nvSpPr>
          <p:cNvPr id="11" name="Rectangle 10"/>
          <p:cNvSpPr/>
          <p:nvPr/>
        </p:nvSpPr>
        <p:spPr>
          <a:xfrm>
            <a:off x="1861548" y="4341978"/>
            <a:ext cx="3978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282862" y="4844572"/>
            <a:ext cx="761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endParaRPr lang="en-US" sz="3000" dirty="0"/>
          </a:p>
        </p:txBody>
      </p:sp>
      <p:sp>
        <p:nvSpPr>
          <p:cNvPr id="13" name="Rectangle 12"/>
          <p:cNvSpPr/>
          <p:nvPr/>
        </p:nvSpPr>
        <p:spPr>
          <a:xfrm>
            <a:off x="1596411" y="5774036"/>
            <a:ext cx="6335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endParaRPr lang="en-US" sz="3000" dirty="0"/>
          </a:p>
        </p:txBody>
      </p:sp>
      <p:sp>
        <p:nvSpPr>
          <p:cNvPr id="14" name="Rectangle 13"/>
          <p:cNvSpPr/>
          <p:nvPr/>
        </p:nvSpPr>
        <p:spPr>
          <a:xfrm>
            <a:off x="3314667" y="6283790"/>
            <a:ext cx="4844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34711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3"/>
            <a:ext cx="139999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74913" y="4973638"/>
            <a:ext cx="0" cy="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200400" y="25908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VNI-Revue" pitchFamily="2" charset="0"/>
              </a:rPr>
              <a:t>+</a:t>
            </a:r>
            <a:endParaRPr lang="en-US" sz="2000">
              <a:solidFill>
                <a:srgbClr val="FF0000"/>
              </a:solidFill>
              <a:latin typeface="VNI-Revue" pitchFamily="2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107504" y="116632"/>
            <a:ext cx="16764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2605844" y="767476"/>
            <a:ext cx="5130552" cy="78931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HOMEWORK </a:t>
            </a:r>
            <a:endParaRPr lang="en-US" sz="3600" kern="10" dirty="0"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1600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1600200" y="2510894"/>
            <a:ext cx="722027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</a:t>
            </a:r>
            <a:r>
              <a:rPr lang="en-US" sz="3200" b="1" spc="-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Review the grammar points: </a:t>
            </a: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WH-words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articles (a, an, the)</a:t>
            </a:r>
            <a:r>
              <a:rPr lang="en-US" sz="3200" b="1" spc="-5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Do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exercises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 1,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in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workbook (page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25)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for Unit 3: </a:t>
            </a: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Communication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9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71600" y="2276872"/>
            <a:ext cx="7488832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See you </a:t>
            </a:r>
            <a:r>
              <a:rPr lang="en-US" sz="6600" b="1" spc="400" dirty="0" smtClean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again!</a:t>
            </a:r>
            <a:endParaRPr lang="en-US" sz="6600" b="1" spc="400" dirty="0">
              <a:ln w="28575">
                <a:solidFill>
                  <a:schemeClr val="bg1"/>
                </a:solidFill>
              </a:ln>
              <a:solidFill>
                <a:srgbClr val="00FF00"/>
              </a:solidFill>
              <a:latin typeface=".VnAvantH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693236"/>
            <a:ext cx="7162800" cy="7307764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134828"/>
              </a:avLst>
            </a:prstTxWarp>
            <a:spAutoFit/>
          </a:bodyPr>
          <a:lstStyle/>
          <a:p>
            <a:pPr eaLnBrk="0" hangingPunct="0">
              <a:defRPr/>
            </a:pP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THANKS FOR YOUR ATTENTION!</a:t>
            </a:r>
            <a:endParaRPr lang="vi-VN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822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1560" y="1278920"/>
            <a:ext cx="799288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GRAMMAR</a:t>
            </a:r>
            <a:endParaRPr lang="en-US" sz="6600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3609598"/>
            <a:ext cx="8640960" cy="110799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Questions</a:t>
            </a:r>
            <a:r>
              <a:rPr 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66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review</a:t>
            </a:r>
            <a:r>
              <a:rPr 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505325" y="106772"/>
            <a:ext cx="3962400" cy="44685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59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6588224" y="3645812"/>
            <a:ext cx="2304000" cy="979433"/>
          </a:xfrm>
          <a:prstGeom prst="ellipse">
            <a:avLst/>
          </a:prstGeom>
          <a:solidFill>
            <a:srgbClr val="2C4D7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where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720080" y="16860"/>
            <a:ext cx="8100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There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 seven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-questions and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one H-question 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English: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148064" y="2721244"/>
            <a:ext cx="894828" cy="63574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30603" y="3789576"/>
            <a:ext cx="857621" cy="20220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25" idx="7"/>
          </p:cNvCxnSpPr>
          <p:nvPr/>
        </p:nvCxnSpPr>
        <p:spPr>
          <a:xfrm flipH="1">
            <a:off x="2875429" y="4551903"/>
            <a:ext cx="688459" cy="71529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6" idx="6"/>
          </p:cNvCxnSpPr>
          <p:nvPr/>
        </p:nvCxnSpPr>
        <p:spPr>
          <a:xfrm flipH="1">
            <a:off x="2348245" y="3933324"/>
            <a:ext cx="93281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24" idx="5"/>
          </p:cNvCxnSpPr>
          <p:nvPr/>
        </p:nvCxnSpPr>
        <p:spPr>
          <a:xfrm flipH="1" flipV="1">
            <a:off x="2638185" y="2864992"/>
            <a:ext cx="1213736" cy="49200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23" idx="0"/>
          </p:cNvCxnSpPr>
          <p:nvPr/>
        </p:nvCxnSpPr>
        <p:spPr>
          <a:xfrm flipH="1">
            <a:off x="4280138" y="4802472"/>
            <a:ext cx="236738" cy="92168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78413" y="4551903"/>
            <a:ext cx="893787" cy="72070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7" idx="6"/>
            <a:endCxn id="19" idx="4"/>
          </p:cNvCxnSpPr>
          <p:nvPr/>
        </p:nvCxnSpPr>
        <p:spPr>
          <a:xfrm flipH="1" flipV="1">
            <a:off x="4415004" y="2262127"/>
            <a:ext cx="84988" cy="45911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7-Point Star 16"/>
          <p:cNvSpPr/>
          <p:nvPr/>
        </p:nvSpPr>
        <p:spPr>
          <a:xfrm>
            <a:off x="2483768" y="2721244"/>
            <a:ext cx="4032448" cy="2542069"/>
          </a:xfrm>
          <a:prstGeom prst="star7">
            <a:avLst/>
          </a:prstGeom>
          <a:solidFill>
            <a:srgbClr val="0062A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US" sz="4400" b="1" dirty="0" smtClean="0">
                <a:ln w="1270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 Words</a:t>
            </a:r>
            <a:endParaRPr lang="en-US" sz="4000" b="1" dirty="0">
              <a:ln w="12700"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 rot="21600000">
            <a:off x="3406718" y="1243617"/>
            <a:ext cx="2016571" cy="1018510"/>
          </a:xfrm>
          <a:prstGeom prst="ellipse">
            <a:avLst/>
          </a:prstGeom>
          <a:solidFill>
            <a:srgbClr val="2C4D7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what</a:t>
            </a:r>
            <a:endParaRPr lang="en-US" sz="4400" dirty="0"/>
          </a:p>
        </p:txBody>
      </p:sp>
      <p:sp>
        <p:nvSpPr>
          <p:cNvPr id="20" name="Oval 19"/>
          <p:cNvSpPr/>
          <p:nvPr/>
        </p:nvSpPr>
        <p:spPr>
          <a:xfrm>
            <a:off x="5996944" y="2039940"/>
            <a:ext cx="2321262" cy="1115999"/>
          </a:xfrm>
          <a:prstGeom prst="ellipse">
            <a:avLst/>
          </a:prstGeom>
          <a:solidFill>
            <a:srgbClr val="2C4D7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which</a:t>
            </a:r>
            <a:endParaRPr lang="en-US" sz="4400" dirty="0"/>
          </a:p>
        </p:txBody>
      </p:sp>
      <p:sp>
        <p:nvSpPr>
          <p:cNvPr id="22" name="Oval 21"/>
          <p:cNvSpPr/>
          <p:nvPr/>
        </p:nvSpPr>
        <p:spPr>
          <a:xfrm>
            <a:off x="5802611" y="5267195"/>
            <a:ext cx="2132441" cy="1018510"/>
          </a:xfrm>
          <a:prstGeom prst="ellipse">
            <a:avLst/>
          </a:prstGeom>
          <a:solidFill>
            <a:srgbClr val="2C4D7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b="1" spc="-18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when</a:t>
            </a:r>
            <a:endParaRPr lang="en-US" sz="4400" spc="-180" dirty="0"/>
          </a:p>
        </p:txBody>
      </p:sp>
      <p:sp>
        <p:nvSpPr>
          <p:cNvPr id="23" name="Oval 22"/>
          <p:cNvSpPr/>
          <p:nvPr/>
        </p:nvSpPr>
        <p:spPr>
          <a:xfrm>
            <a:off x="3203200" y="5724154"/>
            <a:ext cx="2153875" cy="990097"/>
          </a:xfrm>
          <a:prstGeom prst="ellipse">
            <a:avLst/>
          </a:prstGeom>
          <a:solidFill>
            <a:srgbClr val="2C4D7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b="1" spc="-16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who</a:t>
            </a:r>
            <a:endParaRPr lang="en-US" sz="4400" spc="-160" dirty="0"/>
          </a:p>
        </p:txBody>
      </p:sp>
      <p:sp>
        <p:nvSpPr>
          <p:cNvPr id="24" name="Oval 23"/>
          <p:cNvSpPr/>
          <p:nvPr/>
        </p:nvSpPr>
        <p:spPr>
          <a:xfrm>
            <a:off x="1020030" y="2061116"/>
            <a:ext cx="1895786" cy="941799"/>
          </a:xfrm>
          <a:prstGeom prst="ellipse">
            <a:avLst/>
          </a:prstGeom>
          <a:solidFill>
            <a:srgbClr val="2C4D7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b="1" spc="-1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How</a:t>
            </a:r>
            <a:endParaRPr lang="en-US" sz="4400" spc="-100" dirty="0">
              <a:solidFill>
                <a:srgbClr val="00B0F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59484" y="5121313"/>
            <a:ext cx="2361826" cy="996142"/>
          </a:xfrm>
          <a:prstGeom prst="ellipse">
            <a:avLst/>
          </a:prstGeom>
          <a:solidFill>
            <a:srgbClr val="2C4D7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b="1" spc="-15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whose</a:t>
            </a:r>
            <a:endParaRPr lang="en-US" sz="4400" spc="-150" dirty="0"/>
          </a:p>
        </p:txBody>
      </p:sp>
      <p:sp>
        <p:nvSpPr>
          <p:cNvPr id="26" name="Oval 25"/>
          <p:cNvSpPr/>
          <p:nvPr/>
        </p:nvSpPr>
        <p:spPr>
          <a:xfrm>
            <a:off x="395536" y="3468478"/>
            <a:ext cx="1952709" cy="929691"/>
          </a:xfrm>
          <a:prstGeom prst="ellipse">
            <a:avLst/>
          </a:prstGeom>
          <a:solidFill>
            <a:srgbClr val="2C4D7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63245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17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31" y="1052736"/>
            <a:ext cx="1635873" cy="455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3536" y="44624"/>
            <a:ext cx="1442120" cy="1008112"/>
          </a:xfrm>
          <a:prstGeom prst="ellipse">
            <a:avLst/>
          </a:prstGeom>
          <a:solidFill>
            <a:srgbClr val="2846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who</a:t>
            </a:r>
            <a:endParaRPr lang="en-US" sz="1200" dirty="0"/>
          </a:p>
        </p:txBody>
      </p:sp>
      <p:sp>
        <p:nvSpPr>
          <p:cNvPr id="6" name="Oval 5"/>
          <p:cNvSpPr/>
          <p:nvPr/>
        </p:nvSpPr>
        <p:spPr>
          <a:xfrm>
            <a:off x="1100728" y="1412776"/>
            <a:ext cx="1527056" cy="1008112"/>
          </a:xfrm>
          <a:prstGeom prst="ellipse">
            <a:avLst/>
          </a:prstGeom>
          <a:solidFill>
            <a:srgbClr val="2846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why</a:t>
            </a:r>
            <a:endParaRPr lang="en-US" sz="1200" dirty="0"/>
          </a:p>
        </p:txBody>
      </p:sp>
      <p:sp>
        <p:nvSpPr>
          <p:cNvPr id="7" name="Oval 6"/>
          <p:cNvSpPr/>
          <p:nvPr/>
        </p:nvSpPr>
        <p:spPr>
          <a:xfrm>
            <a:off x="2051720" y="44624"/>
            <a:ext cx="1656184" cy="936104"/>
          </a:xfrm>
          <a:prstGeom prst="ellipse">
            <a:avLst/>
          </a:prstGeom>
          <a:solidFill>
            <a:srgbClr val="2846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which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3145864" y="1412776"/>
            <a:ext cx="1858184" cy="1008112"/>
          </a:xfrm>
          <a:prstGeom prst="ellipse">
            <a:avLst/>
          </a:prstGeom>
          <a:solidFill>
            <a:srgbClr val="2846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whose</a:t>
            </a:r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4139952" y="44624"/>
            <a:ext cx="1800200" cy="936104"/>
          </a:xfrm>
          <a:prstGeom prst="ellipse">
            <a:avLst/>
          </a:prstGeom>
          <a:solidFill>
            <a:srgbClr val="2846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what</a:t>
            </a:r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5364088" y="1305432"/>
            <a:ext cx="1656184" cy="1008112"/>
          </a:xfrm>
          <a:prstGeom prst="ellipse">
            <a:avLst/>
          </a:prstGeom>
          <a:solidFill>
            <a:srgbClr val="2846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when</a:t>
            </a:r>
            <a:endParaRPr lang="en-US" sz="1200" dirty="0"/>
          </a:p>
        </p:txBody>
      </p:sp>
      <p:sp>
        <p:nvSpPr>
          <p:cNvPr id="11" name="Oval 10"/>
          <p:cNvSpPr/>
          <p:nvPr/>
        </p:nvSpPr>
        <p:spPr>
          <a:xfrm>
            <a:off x="7380312" y="1288776"/>
            <a:ext cx="1656008" cy="1008113"/>
          </a:xfrm>
          <a:prstGeom prst="ellipse">
            <a:avLst/>
          </a:prstGeom>
          <a:solidFill>
            <a:srgbClr val="2846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how</a:t>
            </a:r>
            <a:endParaRPr lang="en-US" sz="1200" dirty="0"/>
          </a:p>
        </p:txBody>
      </p:sp>
      <p:sp>
        <p:nvSpPr>
          <p:cNvPr id="14" name="Oval 13"/>
          <p:cNvSpPr/>
          <p:nvPr/>
        </p:nvSpPr>
        <p:spPr>
          <a:xfrm>
            <a:off x="971600" y="5521572"/>
            <a:ext cx="1944216" cy="1253140"/>
          </a:xfrm>
          <a:prstGeom prst="ellipse">
            <a:avLst/>
          </a:prstGeom>
          <a:solidFill>
            <a:srgbClr val="28466A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asking about person</a:t>
            </a:r>
            <a:endParaRPr lang="en-US" sz="105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654072" y="3356992"/>
            <a:ext cx="2448272" cy="1779378"/>
          </a:xfrm>
          <a:prstGeom prst="ellipse">
            <a:avLst/>
          </a:prstGeom>
          <a:solidFill>
            <a:srgbClr val="28466A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asking for information about something</a:t>
            </a:r>
            <a:endParaRPr lang="en-US" sz="2400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43376" y="5519921"/>
            <a:ext cx="1816656" cy="1276883"/>
          </a:xfrm>
          <a:prstGeom prst="ellipse">
            <a:avLst/>
          </a:prstGeom>
          <a:solidFill>
            <a:srgbClr val="28466A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asking about reason</a:t>
            </a:r>
            <a:endParaRPr lang="en-US" sz="105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68044" y="5517232"/>
            <a:ext cx="1836204" cy="1315576"/>
          </a:xfrm>
          <a:prstGeom prst="ellipse">
            <a:avLst/>
          </a:prstGeom>
          <a:solidFill>
            <a:srgbClr val="28466A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asking about manner</a:t>
            </a:r>
            <a:endParaRPr lang="en-US" sz="2400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659168" y="3613051"/>
            <a:ext cx="1447604" cy="1328117"/>
          </a:xfrm>
          <a:prstGeom prst="ellipse">
            <a:avLst/>
          </a:prstGeom>
          <a:solidFill>
            <a:srgbClr val="28466A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asking about time</a:t>
            </a:r>
            <a:endParaRPr lang="en-US" sz="2400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948264" y="5517232"/>
            <a:ext cx="1872032" cy="1315576"/>
          </a:xfrm>
          <a:prstGeom prst="ellipse">
            <a:avLst/>
          </a:prstGeom>
          <a:solidFill>
            <a:srgbClr val="28466A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asking about place</a:t>
            </a:r>
            <a:endParaRPr lang="en-US" sz="2400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66609"/>
            <a:ext cx="2145456" cy="314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1944216" cy="263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Oval 27"/>
          <p:cNvSpPr/>
          <p:nvPr/>
        </p:nvSpPr>
        <p:spPr>
          <a:xfrm>
            <a:off x="6300192" y="49992"/>
            <a:ext cx="1800024" cy="1002744"/>
          </a:xfrm>
          <a:prstGeom prst="ellipse">
            <a:avLst/>
          </a:prstGeom>
          <a:solidFill>
            <a:srgbClr val="2846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where</a:t>
            </a:r>
            <a:endParaRPr lang="en-US" sz="1200" dirty="0"/>
          </a:p>
        </p:txBody>
      </p:sp>
      <p:cxnSp>
        <p:nvCxnSpPr>
          <p:cNvPr id="22" name="Straight Arrow Connector 21"/>
          <p:cNvCxnSpPr>
            <a:stCxn id="10" idx="4"/>
            <a:endCxn id="20" idx="0"/>
          </p:cNvCxnSpPr>
          <p:nvPr/>
        </p:nvCxnSpPr>
        <p:spPr>
          <a:xfrm>
            <a:off x="6192180" y="2313544"/>
            <a:ext cx="2190790" cy="129950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35496" y="3574980"/>
            <a:ext cx="2179104" cy="1566972"/>
          </a:xfrm>
          <a:prstGeom prst="ellipse">
            <a:avLst/>
          </a:prstGeom>
          <a:solidFill>
            <a:srgbClr val="28466A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4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asking about choice</a:t>
            </a:r>
            <a:endParaRPr lang="en-US" sz="2400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20072" y="3518212"/>
            <a:ext cx="2179104" cy="1566972"/>
          </a:xfrm>
          <a:prstGeom prst="ellipse">
            <a:avLst/>
          </a:prstGeom>
          <a:solidFill>
            <a:srgbClr val="28466A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asking about ownership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19592"/>
            <a:ext cx="1259582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>
            <a:off x="7236296" y="1062362"/>
            <a:ext cx="424604" cy="445487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5136" y="2296889"/>
            <a:ext cx="2375480" cy="331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8" idx="4"/>
          </p:cNvCxnSpPr>
          <p:nvPr/>
        </p:nvCxnSpPr>
        <p:spPr>
          <a:xfrm>
            <a:off x="4074956" y="2420888"/>
            <a:ext cx="2369252" cy="1107123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08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0" y="44624"/>
            <a:ext cx="4788024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passage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96" y="876301"/>
            <a:ext cx="9036000" cy="59249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7904" y="6250805"/>
            <a:ext cx="51845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stilt house of the</a:t>
            </a:r>
            <a:r>
              <a:rPr lang="vi-VN" sz="32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32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32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904680" y="139700"/>
            <a:ext cx="3962400" cy="44685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fld id="{66E7EB25-A9B4-47A9-A6E1-1D8455909915}" type="datetime2">
              <a:rPr 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pPr algn="ctr"/>
              <a:t>Wednesday, October 28, 2020</a:t>
            </a:fld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54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35"/>
            <a:ext cx="9144000" cy="7004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small village in the north, there is a stilt house. In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house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are living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together: the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 called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called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 and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three children called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Pao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Every day the grandparents stay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home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look after the house.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 and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They grow rice and other plants.</a:t>
            </a:r>
          </a:p>
          <a:p>
            <a:pPr algn="just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goes to the market twice a week to buy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for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family.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 sometimes goes hunting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cutting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in the forests.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Pao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 to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primary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in the village, but </a:t>
            </a:r>
            <a:r>
              <a:rPr lang="en-US" sz="2700" b="1" dirty="0" err="1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 at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boarding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in the town about 15 </a:t>
            </a:r>
            <a:r>
              <a:rPr lang="en-US" sz="2700" b="1" dirty="0" err="1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away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He goes home at the weekend.</a:t>
            </a:r>
          </a:p>
          <a:p>
            <a:pPr algn="just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family live simply and they enjoy their way of life. There are a few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difficulties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course.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they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they live more happily in their stilt house </a:t>
            </a:r>
            <a:r>
              <a:rPr lang="en-US" sz="2700" b="1" dirty="0" smtClean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in </a:t>
            </a:r>
            <a:r>
              <a:rPr lang="en-US" sz="2700" b="1" dirty="0">
                <a:solidFill>
                  <a:srgbClr val="3862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modern ﬂat in the city.</a:t>
            </a:r>
          </a:p>
        </p:txBody>
      </p:sp>
      <p:pic>
        <p:nvPicPr>
          <p:cNvPr id="4" name="CL2 Reading (Harry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34400" y="6347044"/>
            <a:ext cx="510956" cy="51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183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spc="-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Now </a:t>
            </a:r>
            <a:r>
              <a:rPr lang="en-US" sz="36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questions for these answers.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032" y="2276873"/>
            <a:ext cx="233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tabLst>
                <a:tab pos="2595563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	</a:t>
            </a:r>
          </a:p>
          <a:p>
            <a:pPr>
              <a:spcBef>
                <a:spcPts val="1200"/>
              </a:spcBef>
              <a:spcAft>
                <a:spcPts val="1200"/>
              </a:spcAft>
              <a:tabLst>
                <a:tab pos="2595563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12262"/>
            <a:ext cx="2121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2276872"/>
            <a:ext cx="3384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  <a:tabLst>
                <a:tab pos="2595563" algn="l"/>
              </a:tabLst>
            </a:pPr>
            <a:r>
              <a:rPr lang="en-US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In the north.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5702" y="3077093"/>
            <a:ext cx="6156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Where is the small village? 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39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Unit 03 Peoples of Viet Nam Lesson 3 A Closer Look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Unit 03 Peoples of Viet Nam Lesson 3 A Closer Look 2</Template>
  <TotalTime>34</TotalTime>
  <Words>1644</Words>
  <Application>Microsoft Office PowerPoint</Application>
  <PresentationFormat>On-screen Show (4:3)</PresentationFormat>
  <Paragraphs>289</Paragraphs>
  <Slides>33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Unit 03 Peoples of Viet Nam Lesson 3 A Closer Look 2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GameRoom</cp:lastModifiedBy>
  <cp:revision>8</cp:revision>
  <dcterms:created xsi:type="dcterms:W3CDTF">2018-09-09T13:19:09Z</dcterms:created>
  <dcterms:modified xsi:type="dcterms:W3CDTF">2020-10-28T13:15:04Z</dcterms:modified>
</cp:coreProperties>
</file>