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81" r:id="rId2"/>
    <p:sldId id="292" r:id="rId3"/>
    <p:sldId id="257" r:id="rId4"/>
    <p:sldId id="259" r:id="rId5"/>
    <p:sldId id="284" r:id="rId6"/>
    <p:sldId id="291" r:id="rId7"/>
    <p:sldId id="285" r:id="rId8"/>
    <p:sldId id="311" r:id="rId9"/>
    <p:sldId id="312" r:id="rId10"/>
    <p:sldId id="286" r:id="rId11"/>
    <p:sldId id="272" r:id="rId12"/>
    <p:sldId id="313" r:id="rId13"/>
    <p:sldId id="314" r:id="rId14"/>
    <p:sldId id="315" r:id="rId15"/>
    <p:sldId id="316" r:id="rId16"/>
    <p:sldId id="317" r:id="rId17"/>
    <p:sldId id="318" r:id="rId18"/>
    <p:sldId id="264" r:id="rId19"/>
    <p:sldId id="319" r:id="rId20"/>
    <p:sldId id="320" r:id="rId21"/>
    <p:sldId id="321" r:id="rId22"/>
    <p:sldId id="322" r:id="rId23"/>
    <p:sldId id="323" r:id="rId24"/>
    <p:sldId id="288" r:id="rId25"/>
    <p:sldId id="287" r:id="rId26"/>
    <p:sldId id="266" r:id="rId27"/>
    <p:sldId id="267" r:id="rId28"/>
    <p:sldId id="268" r:id="rId29"/>
    <p:sldId id="289" r:id="rId30"/>
    <p:sldId id="269" r:id="rId31"/>
    <p:sldId id="270" r:id="rId32"/>
    <p:sldId id="290" r:id="rId33"/>
    <p:sldId id="271" r:id="rId34"/>
    <p:sldId id="273" r:id="rId35"/>
    <p:sldId id="275" r:id="rId36"/>
    <p:sldId id="276" r:id="rId37"/>
    <p:sldId id="277" r:id="rId38"/>
    <p:sldId id="278" r:id="rId39"/>
    <p:sldId id="279" r:id="rId4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85D1"/>
    <a:srgbClr val="EA93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05"/>
    <p:restoredTop sz="95728"/>
  </p:normalViewPr>
  <p:slideViewPr>
    <p:cSldViewPr snapToGrid="0" snapToObjects="1">
      <p:cViewPr>
        <p:scale>
          <a:sx n="78" d="100"/>
          <a:sy n="78" d="100"/>
        </p:scale>
        <p:origin x="-714"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7BDAE-C654-3546-BF78-C8CAF58AC687}" type="datetimeFigureOut">
              <a:rPr lang="x-none" smtClean="0"/>
              <a:t>08/09/2021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283A3-6F15-0A41-9FCA-72B8494034C3}" type="slidenum">
              <a:rPr lang="x-none" smtClean="0"/>
              <a:t>‹#›</a:t>
            </a:fld>
            <a:endParaRPr lang="x-none"/>
          </a:p>
        </p:txBody>
      </p:sp>
    </p:spTree>
    <p:extLst>
      <p:ext uri="{BB962C8B-B14F-4D97-AF65-F5344CB8AC3E}">
        <p14:creationId xmlns:p14="http://schemas.microsoft.com/office/powerpoint/2010/main" val="381548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t>1</a:t>
            </a:fld>
            <a:endParaRPr lang="zh-CN" altLang="en-US"/>
          </a:p>
        </p:txBody>
      </p:sp>
    </p:spTree>
    <p:extLst>
      <p:ext uri="{BB962C8B-B14F-4D97-AF65-F5344CB8AC3E}">
        <p14:creationId xmlns:p14="http://schemas.microsoft.com/office/powerpoint/2010/main" val="60204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t>3</a:t>
            </a:fld>
            <a:endParaRPr lang="zh-CN" altLang="en-US"/>
          </a:p>
        </p:txBody>
      </p:sp>
    </p:spTree>
    <p:extLst>
      <p:ext uri="{BB962C8B-B14F-4D97-AF65-F5344CB8AC3E}">
        <p14:creationId xmlns:p14="http://schemas.microsoft.com/office/powerpoint/2010/main" val="101167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https://www.facebook.com/baokefb</a:t>
            </a:r>
            <a:r>
              <a:rPr lang="en-US" sz="1200" kern="1200" dirty="0">
                <a:solidFill>
                  <a:schemeClr val="tx1"/>
                </a:solidFill>
                <a:effectLst/>
                <a:latin typeface="+mn-lt"/>
                <a:ea typeface="+mn-ea"/>
                <a:cs typeface="+mn-cs"/>
              </a:rPr>
              <a:t>  - fb </a:t>
            </a:r>
            <a:r>
              <a:rPr lang="en-US" sz="1200" kern="1200" dirty="0" err="1">
                <a:solidFill>
                  <a:schemeClr val="tx1"/>
                </a:solidFill>
                <a:effectLst/>
                <a:latin typeface="+mn-lt"/>
                <a:ea typeface="+mn-ea"/>
                <a:cs typeface="+mn-cs"/>
              </a:rPr>
              <a:t>Nguyễn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0981.713.891</a:t>
            </a:r>
            <a:endParaRPr lang="en-US"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C8F199E-2EE8-43CB-8FF0-8CE490DAE21E}" type="slidenum">
              <a:rPr lang="zh-CN" altLang="en-US" smtClean="0"/>
              <a:t>5</a:t>
            </a:fld>
            <a:endParaRPr lang="zh-CN" altLang="en-US"/>
          </a:p>
        </p:txBody>
      </p:sp>
    </p:spTree>
    <p:extLst>
      <p:ext uri="{BB962C8B-B14F-4D97-AF65-F5344CB8AC3E}">
        <p14:creationId xmlns:p14="http://schemas.microsoft.com/office/powerpoint/2010/main" val="1984020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t>7</a:t>
            </a:fld>
            <a:endParaRPr lang="zh-CN" altLang="en-US"/>
          </a:p>
        </p:txBody>
      </p:sp>
    </p:spTree>
    <p:extLst>
      <p:ext uri="{BB962C8B-B14F-4D97-AF65-F5344CB8AC3E}">
        <p14:creationId xmlns:p14="http://schemas.microsoft.com/office/powerpoint/2010/main" val="25025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t>10</a:t>
            </a:fld>
            <a:endParaRPr lang="zh-CN" altLang="en-US"/>
          </a:p>
        </p:txBody>
      </p:sp>
    </p:spTree>
    <p:extLst>
      <p:ext uri="{BB962C8B-B14F-4D97-AF65-F5344CB8AC3E}">
        <p14:creationId xmlns:p14="http://schemas.microsoft.com/office/powerpoint/2010/main" val="1871476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https://www.facebook.com/baokefb</a:t>
            </a:r>
            <a:r>
              <a:rPr lang="en-US" sz="1200" kern="1200" dirty="0">
                <a:solidFill>
                  <a:schemeClr val="tx1"/>
                </a:solidFill>
                <a:effectLst/>
                <a:latin typeface="+mn-lt"/>
                <a:ea typeface="+mn-ea"/>
                <a:cs typeface="+mn-cs"/>
              </a:rPr>
              <a:t>  - fb </a:t>
            </a:r>
            <a:r>
              <a:rPr lang="en-US" sz="1200" kern="1200" dirty="0" err="1">
                <a:solidFill>
                  <a:schemeClr val="tx1"/>
                </a:solidFill>
                <a:effectLst/>
                <a:latin typeface="+mn-lt"/>
                <a:ea typeface="+mn-ea"/>
                <a:cs typeface="+mn-cs"/>
              </a:rPr>
              <a:t>Nguyễn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0981.713.891</a:t>
            </a:r>
            <a:endParaRPr lang="en-US"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C8F199E-2EE8-43CB-8FF0-8CE490DAE21E}" type="slidenum">
              <a:rPr lang="zh-CN" altLang="en-US" smtClean="0"/>
              <a:t>25</a:t>
            </a:fld>
            <a:endParaRPr lang="zh-CN" altLang="en-US"/>
          </a:p>
        </p:txBody>
      </p:sp>
    </p:spTree>
    <p:extLst>
      <p:ext uri="{BB962C8B-B14F-4D97-AF65-F5344CB8AC3E}">
        <p14:creationId xmlns:p14="http://schemas.microsoft.com/office/powerpoint/2010/main" val="3568784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https://www.facebook.com/baokefb</a:t>
            </a:r>
            <a:r>
              <a:rPr lang="en-US" sz="1200" kern="1200" dirty="0">
                <a:solidFill>
                  <a:schemeClr val="tx1"/>
                </a:solidFill>
                <a:effectLst/>
                <a:latin typeface="+mn-lt"/>
                <a:ea typeface="+mn-ea"/>
                <a:cs typeface="+mn-cs"/>
              </a:rPr>
              <a:t>  - fb </a:t>
            </a:r>
            <a:r>
              <a:rPr lang="en-US" sz="1200" kern="1200" dirty="0" err="1">
                <a:solidFill>
                  <a:schemeClr val="tx1"/>
                </a:solidFill>
                <a:effectLst/>
                <a:latin typeface="+mn-lt"/>
                <a:ea typeface="+mn-ea"/>
                <a:cs typeface="+mn-cs"/>
              </a:rPr>
              <a:t>Nguyễn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0981.713.891</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60283A3-6F15-0A41-9FCA-72B8494034C3}" type="slidenum">
              <a:rPr lang="x-none" smtClean="0"/>
              <a:t>26</a:t>
            </a:fld>
            <a:endParaRPr lang="x-none"/>
          </a:p>
        </p:txBody>
      </p:sp>
    </p:spTree>
    <p:extLst>
      <p:ext uri="{BB962C8B-B14F-4D97-AF65-F5344CB8AC3E}">
        <p14:creationId xmlns:p14="http://schemas.microsoft.com/office/powerpoint/2010/main" val="2480810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Giáo</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án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đã</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được</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đăng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ký</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bản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quyền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Nguyễn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Nhâm</a:t>
            </a:r>
            <a:r>
              <a:rPr lang="en-US" sz="1200" b="1" kern="1200" dirty="0">
                <a:solidFill>
                  <a:schemeClr val="tx1"/>
                </a:solidFill>
                <a:effectLst/>
                <a:latin typeface="+mn-lt"/>
                <a:ea typeface="+mn-ea"/>
                <a:cs typeface="+mn-cs"/>
              </a:rPr>
              <a:t>- 0981.713.891</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60283A3-6F15-0A41-9FCA-72B8494034C3}" type="slidenum">
              <a:rPr lang="x-none" smtClean="0"/>
              <a:t>37</a:t>
            </a:fld>
            <a:endParaRPr lang="x-none"/>
          </a:p>
        </p:txBody>
      </p:sp>
    </p:spTree>
    <p:extLst>
      <p:ext uri="{BB962C8B-B14F-4D97-AF65-F5344CB8AC3E}">
        <p14:creationId xmlns:p14="http://schemas.microsoft.com/office/powerpoint/2010/main" val="86053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Giáo</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án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đã</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được</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đăng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ký</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bản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quyền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Nguyễn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Nhâm</a:t>
            </a:r>
            <a:r>
              <a:rPr lang="en-US" sz="1200" b="1" kern="1200">
                <a:solidFill>
                  <a:schemeClr val="tx1"/>
                </a:solidFill>
                <a:effectLst/>
                <a:latin typeface="+mn-lt"/>
                <a:ea typeface="+mn-ea"/>
                <a:cs typeface="+mn-cs"/>
              </a:rPr>
              <a:t>- 0981.713.891</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60283A3-6F15-0A41-9FCA-72B8494034C3}" type="slidenum">
              <a:rPr lang="x-none" smtClean="0"/>
              <a:t>39</a:t>
            </a:fld>
            <a:endParaRPr lang="x-none"/>
          </a:p>
        </p:txBody>
      </p:sp>
    </p:spTree>
    <p:extLst>
      <p:ext uri="{BB962C8B-B14F-4D97-AF65-F5344CB8AC3E}">
        <p14:creationId xmlns:p14="http://schemas.microsoft.com/office/powerpoint/2010/main" val="650349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E0E8F4-BCF2-054A-B7C4-FA91B74EF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 xmlns:a16="http://schemas.microsoft.com/office/drawing/2014/main" id="{C2749074-F423-2A41-9240-2ADD58948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 xmlns:a16="http://schemas.microsoft.com/office/drawing/2014/main" id="{59460B4F-0161-F64C-AF94-E8CBF00D0B61}"/>
              </a:ext>
            </a:extLst>
          </p:cNvPr>
          <p:cNvSpPr>
            <a:spLocks noGrp="1"/>
          </p:cNvSpPr>
          <p:nvPr>
            <p:ph type="dt" sz="half" idx="10"/>
          </p:nvPr>
        </p:nvSpPr>
        <p:spPr/>
        <p:txBody>
          <a:bodyPr/>
          <a:lstStyle/>
          <a:p>
            <a:fld id="{88FBF123-A2AA-0F40-A405-FC0FC6B66A4C}" type="datetimeFigureOut">
              <a:rPr lang="x-none" smtClean="0"/>
              <a:t>08/09/2021</a:t>
            </a:fld>
            <a:endParaRPr lang="x-none"/>
          </a:p>
        </p:txBody>
      </p:sp>
      <p:sp>
        <p:nvSpPr>
          <p:cNvPr id="5" name="Footer Placeholder 4">
            <a:extLst>
              <a:ext uri="{FF2B5EF4-FFF2-40B4-BE49-F238E27FC236}">
                <a16:creationId xmlns="" xmlns:a16="http://schemas.microsoft.com/office/drawing/2014/main" id="{33792574-6AD7-9844-BA48-5263A25504F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D21F1C33-1416-024A-905D-CA37D5054E90}"/>
              </a:ext>
            </a:extLst>
          </p:cNvPr>
          <p:cNvSpPr>
            <a:spLocks noGrp="1"/>
          </p:cNvSpPr>
          <p:nvPr>
            <p:ph type="sldNum" sz="quarter" idx="12"/>
          </p:nvPr>
        </p:nvSpPr>
        <p:spPr/>
        <p:txBody>
          <a:bodyPr/>
          <a:lstStyle/>
          <a:p>
            <a:fld id="{8D196A32-10A5-5A4A-9314-CDFD85E1A5E3}" type="slidenum">
              <a:rPr lang="x-none" smtClean="0"/>
              <a:t>‹#›</a:t>
            </a:fld>
            <a:endParaRPr lang="x-none"/>
          </a:p>
        </p:txBody>
      </p:sp>
    </p:spTree>
    <p:extLst>
      <p:ext uri="{BB962C8B-B14F-4D97-AF65-F5344CB8AC3E}">
        <p14:creationId xmlns:p14="http://schemas.microsoft.com/office/powerpoint/2010/main" val="136120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3A56BA-82C2-B84F-BDBB-28470C2ECE25}"/>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A8103825-7B00-E547-B8A6-5FDD8C851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5432B0C8-2719-654A-9043-4EFCC5FBEB5E}"/>
              </a:ext>
            </a:extLst>
          </p:cNvPr>
          <p:cNvSpPr>
            <a:spLocks noGrp="1"/>
          </p:cNvSpPr>
          <p:nvPr>
            <p:ph type="dt" sz="half" idx="10"/>
          </p:nvPr>
        </p:nvSpPr>
        <p:spPr/>
        <p:txBody>
          <a:bodyPr/>
          <a:lstStyle/>
          <a:p>
            <a:fld id="{88FBF123-A2AA-0F40-A405-FC0FC6B66A4C}" type="datetimeFigureOut">
              <a:rPr lang="x-none" smtClean="0"/>
              <a:t>08/09/2021</a:t>
            </a:fld>
            <a:endParaRPr lang="x-none"/>
          </a:p>
        </p:txBody>
      </p:sp>
      <p:sp>
        <p:nvSpPr>
          <p:cNvPr id="5" name="Footer Placeholder 4">
            <a:extLst>
              <a:ext uri="{FF2B5EF4-FFF2-40B4-BE49-F238E27FC236}">
                <a16:creationId xmlns="" xmlns:a16="http://schemas.microsoft.com/office/drawing/2014/main" id="{D9E98D71-311D-8745-8C32-07098C956A3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5F4F2709-CBAB-564B-B5EE-7E07DB5DBE75}"/>
              </a:ext>
            </a:extLst>
          </p:cNvPr>
          <p:cNvSpPr>
            <a:spLocks noGrp="1"/>
          </p:cNvSpPr>
          <p:nvPr>
            <p:ph type="sldNum" sz="quarter" idx="12"/>
          </p:nvPr>
        </p:nvSpPr>
        <p:spPr/>
        <p:txBody>
          <a:bodyPr/>
          <a:lstStyle/>
          <a:p>
            <a:fld id="{8D196A32-10A5-5A4A-9314-CDFD85E1A5E3}" type="slidenum">
              <a:rPr lang="x-none" smtClean="0"/>
              <a:t>‹#›</a:t>
            </a:fld>
            <a:endParaRPr lang="x-none"/>
          </a:p>
        </p:txBody>
      </p:sp>
    </p:spTree>
    <p:extLst>
      <p:ext uri="{BB962C8B-B14F-4D97-AF65-F5344CB8AC3E}">
        <p14:creationId xmlns:p14="http://schemas.microsoft.com/office/powerpoint/2010/main" val="331945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55A028B-1424-F248-9118-825041FB07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00B1A855-598B-B440-8731-EFFF225608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48887FA7-36F2-1749-81CD-B03A06CEDACB}"/>
              </a:ext>
            </a:extLst>
          </p:cNvPr>
          <p:cNvSpPr>
            <a:spLocks noGrp="1"/>
          </p:cNvSpPr>
          <p:nvPr>
            <p:ph type="dt" sz="half" idx="10"/>
          </p:nvPr>
        </p:nvSpPr>
        <p:spPr/>
        <p:txBody>
          <a:bodyPr/>
          <a:lstStyle/>
          <a:p>
            <a:fld id="{88FBF123-A2AA-0F40-A405-FC0FC6B66A4C}" type="datetimeFigureOut">
              <a:rPr lang="x-none" smtClean="0"/>
              <a:t>08/09/2021</a:t>
            </a:fld>
            <a:endParaRPr lang="x-none"/>
          </a:p>
        </p:txBody>
      </p:sp>
      <p:sp>
        <p:nvSpPr>
          <p:cNvPr id="5" name="Footer Placeholder 4">
            <a:extLst>
              <a:ext uri="{FF2B5EF4-FFF2-40B4-BE49-F238E27FC236}">
                <a16:creationId xmlns="" xmlns:a16="http://schemas.microsoft.com/office/drawing/2014/main" id="{C501E46C-214E-144D-881B-0B9E669A674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8062A0DF-5130-6B43-94D2-62D960E36FFC}"/>
              </a:ext>
            </a:extLst>
          </p:cNvPr>
          <p:cNvSpPr>
            <a:spLocks noGrp="1"/>
          </p:cNvSpPr>
          <p:nvPr>
            <p:ph type="sldNum" sz="quarter" idx="12"/>
          </p:nvPr>
        </p:nvSpPr>
        <p:spPr/>
        <p:txBody>
          <a:bodyPr/>
          <a:lstStyle/>
          <a:p>
            <a:fld id="{8D196A32-10A5-5A4A-9314-CDFD85E1A5E3}" type="slidenum">
              <a:rPr lang="x-none" smtClean="0"/>
              <a:t>‹#›</a:t>
            </a:fld>
            <a:endParaRPr lang="x-none"/>
          </a:p>
        </p:txBody>
      </p:sp>
    </p:spTree>
    <p:extLst>
      <p:ext uri="{BB962C8B-B14F-4D97-AF65-F5344CB8AC3E}">
        <p14:creationId xmlns:p14="http://schemas.microsoft.com/office/powerpoint/2010/main" val="274128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74F1E7-8F03-8E4E-8E25-04814E4AAF7F}"/>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4AEC41D5-76CC-3445-AF0A-AA34EBCCC0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D8FEA118-D6FE-D04E-A9FA-959D02502A4F}"/>
              </a:ext>
            </a:extLst>
          </p:cNvPr>
          <p:cNvSpPr>
            <a:spLocks noGrp="1"/>
          </p:cNvSpPr>
          <p:nvPr>
            <p:ph type="dt" sz="half" idx="10"/>
          </p:nvPr>
        </p:nvSpPr>
        <p:spPr/>
        <p:txBody>
          <a:bodyPr/>
          <a:lstStyle/>
          <a:p>
            <a:fld id="{88FBF123-A2AA-0F40-A405-FC0FC6B66A4C}" type="datetimeFigureOut">
              <a:rPr lang="x-none" smtClean="0"/>
              <a:t>08/09/2021</a:t>
            </a:fld>
            <a:endParaRPr lang="x-none"/>
          </a:p>
        </p:txBody>
      </p:sp>
      <p:sp>
        <p:nvSpPr>
          <p:cNvPr id="5" name="Footer Placeholder 4">
            <a:extLst>
              <a:ext uri="{FF2B5EF4-FFF2-40B4-BE49-F238E27FC236}">
                <a16:creationId xmlns="" xmlns:a16="http://schemas.microsoft.com/office/drawing/2014/main" id="{6DA32561-0B5E-2D4A-97CF-BB77E9BC033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942C5BAC-0B07-6248-B884-A7EB11A3757E}"/>
              </a:ext>
            </a:extLst>
          </p:cNvPr>
          <p:cNvSpPr>
            <a:spLocks noGrp="1"/>
          </p:cNvSpPr>
          <p:nvPr>
            <p:ph type="sldNum" sz="quarter" idx="12"/>
          </p:nvPr>
        </p:nvSpPr>
        <p:spPr/>
        <p:txBody>
          <a:bodyPr/>
          <a:lstStyle/>
          <a:p>
            <a:fld id="{8D196A32-10A5-5A4A-9314-CDFD85E1A5E3}" type="slidenum">
              <a:rPr lang="x-none" smtClean="0"/>
              <a:t>‹#›</a:t>
            </a:fld>
            <a:endParaRPr lang="x-none"/>
          </a:p>
        </p:txBody>
      </p:sp>
    </p:spTree>
    <p:extLst>
      <p:ext uri="{BB962C8B-B14F-4D97-AF65-F5344CB8AC3E}">
        <p14:creationId xmlns:p14="http://schemas.microsoft.com/office/powerpoint/2010/main" val="118488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86A48C-D199-E944-9BCE-AA5B7FDEC3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F0F678A3-7368-144A-A934-7B328FF7D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E11F131-CE8E-544E-87CE-1E1F4CEEB794}"/>
              </a:ext>
            </a:extLst>
          </p:cNvPr>
          <p:cNvSpPr>
            <a:spLocks noGrp="1"/>
          </p:cNvSpPr>
          <p:nvPr>
            <p:ph type="dt" sz="half" idx="10"/>
          </p:nvPr>
        </p:nvSpPr>
        <p:spPr/>
        <p:txBody>
          <a:bodyPr/>
          <a:lstStyle/>
          <a:p>
            <a:fld id="{88FBF123-A2AA-0F40-A405-FC0FC6B66A4C}" type="datetimeFigureOut">
              <a:rPr lang="x-none" smtClean="0"/>
              <a:t>08/09/2021</a:t>
            </a:fld>
            <a:endParaRPr lang="x-none"/>
          </a:p>
        </p:txBody>
      </p:sp>
      <p:sp>
        <p:nvSpPr>
          <p:cNvPr id="5" name="Footer Placeholder 4">
            <a:extLst>
              <a:ext uri="{FF2B5EF4-FFF2-40B4-BE49-F238E27FC236}">
                <a16:creationId xmlns="" xmlns:a16="http://schemas.microsoft.com/office/drawing/2014/main" id="{49336E98-0721-DA40-B908-05FB74E478A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16FFD6E1-E133-DC47-B0FB-7C361B3CCA90}"/>
              </a:ext>
            </a:extLst>
          </p:cNvPr>
          <p:cNvSpPr>
            <a:spLocks noGrp="1"/>
          </p:cNvSpPr>
          <p:nvPr>
            <p:ph type="sldNum" sz="quarter" idx="12"/>
          </p:nvPr>
        </p:nvSpPr>
        <p:spPr/>
        <p:txBody>
          <a:bodyPr/>
          <a:lstStyle/>
          <a:p>
            <a:fld id="{8D196A32-10A5-5A4A-9314-CDFD85E1A5E3}" type="slidenum">
              <a:rPr lang="x-none" smtClean="0"/>
              <a:t>‹#›</a:t>
            </a:fld>
            <a:endParaRPr lang="x-none"/>
          </a:p>
        </p:txBody>
      </p:sp>
    </p:spTree>
    <p:extLst>
      <p:ext uri="{BB962C8B-B14F-4D97-AF65-F5344CB8AC3E}">
        <p14:creationId xmlns:p14="http://schemas.microsoft.com/office/powerpoint/2010/main" val="155285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8773DE-6853-9543-AFAF-B891A266F612}"/>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9B8695D5-06CC-3244-A15D-F949CAE3F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 xmlns:a16="http://schemas.microsoft.com/office/drawing/2014/main" id="{218A8308-BD29-274D-9951-D7BCB51DC1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 xmlns:a16="http://schemas.microsoft.com/office/drawing/2014/main" id="{02E75C2C-8238-CE4B-B08A-0E80CE98A54A}"/>
              </a:ext>
            </a:extLst>
          </p:cNvPr>
          <p:cNvSpPr>
            <a:spLocks noGrp="1"/>
          </p:cNvSpPr>
          <p:nvPr>
            <p:ph type="dt" sz="half" idx="10"/>
          </p:nvPr>
        </p:nvSpPr>
        <p:spPr/>
        <p:txBody>
          <a:bodyPr/>
          <a:lstStyle/>
          <a:p>
            <a:fld id="{88FBF123-A2AA-0F40-A405-FC0FC6B66A4C}" type="datetimeFigureOut">
              <a:rPr lang="x-none" smtClean="0"/>
              <a:t>08/09/2021</a:t>
            </a:fld>
            <a:endParaRPr lang="x-none"/>
          </a:p>
        </p:txBody>
      </p:sp>
      <p:sp>
        <p:nvSpPr>
          <p:cNvPr id="6" name="Footer Placeholder 5">
            <a:extLst>
              <a:ext uri="{FF2B5EF4-FFF2-40B4-BE49-F238E27FC236}">
                <a16:creationId xmlns="" xmlns:a16="http://schemas.microsoft.com/office/drawing/2014/main" id="{17A2AAC2-92A5-E942-B6DB-88AAD2C8343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3AECFA1F-F1B8-9740-A538-C75499EE4773}"/>
              </a:ext>
            </a:extLst>
          </p:cNvPr>
          <p:cNvSpPr>
            <a:spLocks noGrp="1"/>
          </p:cNvSpPr>
          <p:nvPr>
            <p:ph type="sldNum" sz="quarter" idx="12"/>
          </p:nvPr>
        </p:nvSpPr>
        <p:spPr/>
        <p:txBody>
          <a:bodyPr/>
          <a:lstStyle/>
          <a:p>
            <a:fld id="{8D196A32-10A5-5A4A-9314-CDFD85E1A5E3}" type="slidenum">
              <a:rPr lang="x-none" smtClean="0"/>
              <a:t>‹#›</a:t>
            </a:fld>
            <a:endParaRPr lang="x-none"/>
          </a:p>
        </p:txBody>
      </p:sp>
    </p:spTree>
    <p:extLst>
      <p:ext uri="{BB962C8B-B14F-4D97-AF65-F5344CB8AC3E}">
        <p14:creationId xmlns:p14="http://schemas.microsoft.com/office/powerpoint/2010/main" val="390906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337C50-C344-1F40-A54F-E7170D03FF84}"/>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323861AE-AEC5-C14D-9668-795C1ACA54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BCEEB9D-CBEF-0748-BF45-2D21278B58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 xmlns:a16="http://schemas.microsoft.com/office/drawing/2014/main" id="{731446F2-B73C-A942-BA5A-DA6BC72988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3F8ADF-806B-8C4F-AC4B-12DE614F5C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 xmlns:a16="http://schemas.microsoft.com/office/drawing/2014/main" id="{F245BF19-1C57-3044-8A18-F9BDEE23B2C9}"/>
              </a:ext>
            </a:extLst>
          </p:cNvPr>
          <p:cNvSpPr>
            <a:spLocks noGrp="1"/>
          </p:cNvSpPr>
          <p:nvPr>
            <p:ph type="dt" sz="half" idx="10"/>
          </p:nvPr>
        </p:nvSpPr>
        <p:spPr/>
        <p:txBody>
          <a:bodyPr/>
          <a:lstStyle/>
          <a:p>
            <a:fld id="{88FBF123-A2AA-0F40-A405-FC0FC6B66A4C}" type="datetimeFigureOut">
              <a:rPr lang="x-none" smtClean="0"/>
              <a:t>08/09/2021</a:t>
            </a:fld>
            <a:endParaRPr lang="x-none"/>
          </a:p>
        </p:txBody>
      </p:sp>
      <p:sp>
        <p:nvSpPr>
          <p:cNvPr id="8" name="Footer Placeholder 7">
            <a:extLst>
              <a:ext uri="{FF2B5EF4-FFF2-40B4-BE49-F238E27FC236}">
                <a16:creationId xmlns="" xmlns:a16="http://schemas.microsoft.com/office/drawing/2014/main" id="{C96E5C7D-63BC-964C-951D-068E31292056}"/>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 xmlns:a16="http://schemas.microsoft.com/office/drawing/2014/main" id="{34C90422-38ED-CE44-9980-6C0255834F1E}"/>
              </a:ext>
            </a:extLst>
          </p:cNvPr>
          <p:cNvSpPr>
            <a:spLocks noGrp="1"/>
          </p:cNvSpPr>
          <p:nvPr>
            <p:ph type="sldNum" sz="quarter" idx="12"/>
          </p:nvPr>
        </p:nvSpPr>
        <p:spPr/>
        <p:txBody>
          <a:bodyPr/>
          <a:lstStyle/>
          <a:p>
            <a:fld id="{8D196A32-10A5-5A4A-9314-CDFD85E1A5E3}" type="slidenum">
              <a:rPr lang="x-none" smtClean="0"/>
              <a:t>‹#›</a:t>
            </a:fld>
            <a:endParaRPr lang="x-none"/>
          </a:p>
        </p:txBody>
      </p:sp>
    </p:spTree>
    <p:extLst>
      <p:ext uri="{BB962C8B-B14F-4D97-AF65-F5344CB8AC3E}">
        <p14:creationId xmlns:p14="http://schemas.microsoft.com/office/powerpoint/2010/main" val="335287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E44871-6BA3-014E-9706-1028293A36DC}"/>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FFB2F45E-54D0-0240-9D88-768EF2D614E1}"/>
              </a:ext>
            </a:extLst>
          </p:cNvPr>
          <p:cNvSpPr>
            <a:spLocks noGrp="1"/>
          </p:cNvSpPr>
          <p:nvPr>
            <p:ph type="dt" sz="half" idx="10"/>
          </p:nvPr>
        </p:nvSpPr>
        <p:spPr/>
        <p:txBody>
          <a:bodyPr/>
          <a:lstStyle/>
          <a:p>
            <a:fld id="{88FBF123-A2AA-0F40-A405-FC0FC6B66A4C}" type="datetimeFigureOut">
              <a:rPr lang="x-none" smtClean="0"/>
              <a:t>08/09/2021</a:t>
            </a:fld>
            <a:endParaRPr lang="x-none"/>
          </a:p>
        </p:txBody>
      </p:sp>
      <p:sp>
        <p:nvSpPr>
          <p:cNvPr id="4" name="Footer Placeholder 3">
            <a:extLst>
              <a:ext uri="{FF2B5EF4-FFF2-40B4-BE49-F238E27FC236}">
                <a16:creationId xmlns="" xmlns:a16="http://schemas.microsoft.com/office/drawing/2014/main" id="{6C5A883E-15E9-9744-A7C8-F308A9174DB1}"/>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34229B8B-D0C3-3741-A130-CB469A1550CD}"/>
              </a:ext>
            </a:extLst>
          </p:cNvPr>
          <p:cNvSpPr>
            <a:spLocks noGrp="1"/>
          </p:cNvSpPr>
          <p:nvPr>
            <p:ph type="sldNum" sz="quarter" idx="12"/>
          </p:nvPr>
        </p:nvSpPr>
        <p:spPr/>
        <p:txBody>
          <a:bodyPr/>
          <a:lstStyle/>
          <a:p>
            <a:fld id="{8D196A32-10A5-5A4A-9314-CDFD85E1A5E3}" type="slidenum">
              <a:rPr lang="x-none" smtClean="0"/>
              <a:t>‹#›</a:t>
            </a:fld>
            <a:endParaRPr lang="x-none"/>
          </a:p>
        </p:txBody>
      </p:sp>
    </p:spTree>
    <p:extLst>
      <p:ext uri="{BB962C8B-B14F-4D97-AF65-F5344CB8AC3E}">
        <p14:creationId xmlns:p14="http://schemas.microsoft.com/office/powerpoint/2010/main" val="93267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B250FE2-E73B-5C49-983A-69A894204A34}"/>
              </a:ext>
            </a:extLst>
          </p:cNvPr>
          <p:cNvSpPr>
            <a:spLocks noGrp="1"/>
          </p:cNvSpPr>
          <p:nvPr>
            <p:ph type="dt" sz="half" idx="10"/>
          </p:nvPr>
        </p:nvSpPr>
        <p:spPr/>
        <p:txBody>
          <a:bodyPr/>
          <a:lstStyle/>
          <a:p>
            <a:fld id="{88FBF123-A2AA-0F40-A405-FC0FC6B66A4C}" type="datetimeFigureOut">
              <a:rPr lang="x-none" smtClean="0"/>
              <a:t>08/09/2021</a:t>
            </a:fld>
            <a:endParaRPr lang="x-none"/>
          </a:p>
        </p:txBody>
      </p:sp>
      <p:sp>
        <p:nvSpPr>
          <p:cNvPr id="3" name="Footer Placeholder 2">
            <a:extLst>
              <a:ext uri="{FF2B5EF4-FFF2-40B4-BE49-F238E27FC236}">
                <a16:creationId xmlns="" xmlns:a16="http://schemas.microsoft.com/office/drawing/2014/main" id="{80257355-EE2F-8241-B19B-8E173DBDB79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 xmlns:a16="http://schemas.microsoft.com/office/drawing/2014/main" id="{03D57267-3354-EE41-9234-28CF8C5C8077}"/>
              </a:ext>
            </a:extLst>
          </p:cNvPr>
          <p:cNvSpPr>
            <a:spLocks noGrp="1"/>
          </p:cNvSpPr>
          <p:nvPr>
            <p:ph type="sldNum" sz="quarter" idx="12"/>
          </p:nvPr>
        </p:nvSpPr>
        <p:spPr/>
        <p:txBody>
          <a:bodyPr/>
          <a:lstStyle/>
          <a:p>
            <a:fld id="{8D196A32-10A5-5A4A-9314-CDFD85E1A5E3}" type="slidenum">
              <a:rPr lang="x-none" smtClean="0"/>
              <a:t>‹#›</a:t>
            </a:fld>
            <a:endParaRPr lang="x-none"/>
          </a:p>
        </p:txBody>
      </p:sp>
    </p:spTree>
    <p:extLst>
      <p:ext uri="{BB962C8B-B14F-4D97-AF65-F5344CB8AC3E}">
        <p14:creationId xmlns:p14="http://schemas.microsoft.com/office/powerpoint/2010/main" val="49129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71EB04-F16D-F04A-957A-6DFA0AFEA8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337B5872-C71E-1444-A2C2-4334F7FC4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 xmlns:a16="http://schemas.microsoft.com/office/drawing/2014/main" id="{1C9701A3-A66E-9F42-B01E-41A7A9B56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E280D57-D7C6-8D45-B8C4-7D7415C41936}"/>
              </a:ext>
            </a:extLst>
          </p:cNvPr>
          <p:cNvSpPr>
            <a:spLocks noGrp="1"/>
          </p:cNvSpPr>
          <p:nvPr>
            <p:ph type="dt" sz="half" idx="10"/>
          </p:nvPr>
        </p:nvSpPr>
        <p:spPr/>
        <p:txBody>
          <a:bodyPr/>
          <a:lstStyle/>
          <a:p>
            <a:fld id="{88FBF123-A2AA-0F40-A405-FC0FC6B66A4C}" type="datetimeFigureOut">
              <a:rPr lang="x-none" smtClean="0"/>
              <a:t>08/09/2021</a:t>
            </a:fld>
            <a:endParaRPr lang="x-none"/>
          </a:p>
        </p:txBody>
      </p:sp>
      <p:sp>
        <p:nvSpPr>
          <p:cNvPr id="6" name="Footer Placeholder 5">
            <a:extLst>
              <a:ext uri="{FF2B5EF4-FFF2-40B4-BE49-F238E27FC236}">
                <a16:creationId xmlns="" xmlns:a16="http://schemas.microsoft.com/office/drawing/2014/main" id="{AAB5DB6F-2D70-C543-85CD-CB107B1068E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DAC9DDB6-50F6-E249-A996-F10A0545F870}"/>
              </a:ext>
            </a:extLst>
          </p:cNvPr>
          <p:cNvSpPr>
            <a:spLocks noGrp="1"/>
          </p:cNvSpPr>
          <p:nvPr>
            <p:ph type="sldNum" sz="quarter" idx="12"/>
          </p:nvPr>
        </p:nvSpPr>
        <p:spPr/>
        <p:txBody>
          <a:bodyPr/>
          <a:lstStyle/>
          <a:p>
            <a:fld id="{8D196A32-10A5-5A4A-9314-CDFD85E1A5E3}" type="slidenum">
              <a:rPr lang="x-none" smtClean="0"/>
              <a:t>‹#›</a:t>
            </a:fld>
            <a:endParaRPr lang="x-none"/>
          </a:p>
        </p:txBody>
      </p:sp>
    </p:spTree>
    <p:extLst>
      <p:ext uri="{BB962C8B-B14F-4D97-AF65-F5344CB8AC3E}">
        <p14:creationId xmlns:p14="http://schemas.microsoft.com/office/powerpoint/2010/main" val="410707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2F5238-7E57-1141-86A8-C00697BFCE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 xmlns:a16="http://schemas.microsoft.com/office/drawing/2014/main" id="{6E1FCE4C-E898-AE4E-A4A0-BAA6DB728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20B20CB3-09F3-BA48-B87E-437B838A2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AEE4CF6-312D-604A-85F2-1DAA53C35BA6}"/>
              </a:ext>
            </a:extLst>
          </p:cNvPr>
          <p:cNvSpPr>
            <a:spLocks noGrp="1"/>
          </p:cNvSpPr>
          <p:nvPr>
            <p:ph type="dt" sz="half" idx="10"/>
          </p:nvPr>
        </p:nvSpPr>
        <p:spPr/>
        <p:txBody>
          <a:bodyPr/>
          <a:lstStyle/>
          <a:p>
            <a:fld id="{88FBF123-A2AA-0F40-A405-FC0FC6B66A4C}" type="datetimeFigureOut">
              <a:rPr lang="x-none" smtClean="0"/>
              <a:t>08/09/2021</a:t>
            </a:fld>
            <a:endParaRPr lang="x-none"/>
          </a:p>
        </p:txBody>
      </p:sp>
      <p:sp>
        <p:nvSpPr>
          <p:cNvPr id="6" name="Footer Placeholder 5">
            <a:extLst>
              <a:ext uri="{FF2B5EF4-FFF2-40B4-BE49-F238E27FC236}">
                <a16:creationId xmlns="" xmlns:a16="http://schemas.microsoft.com/office/drawing/2014/main" id="{7E1D5EEE-2CD1-F84E-8A27-AE5806C10E4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FD212BA5-CFCC-F84B-ADF1-A4DEE8225C46}"/>
              </a:ext>
            </a:extLst>
          </p:cNvPr>
          <p:cNvSpPr>
            <a:spLocks noGrp="1"/>
          </p:cNvSpPr>
          <p:nvPr>
            <p:ph type="sldNum" sz="quarter" idx="12"/>
          </p:nvPr>
        </p:nvSpPr>
        <p:spPr/>
        <p:txBody>
          <a:bodyPr/>
          <a:lstStyle/>
          <a:p>
            <a:fld id="{8D196A32-10A5-5A4A-9314-CDFD85E1A5E3}" type="slidenum">
              <a:rPr lang="x-none" smtClean="0"/>
              <a:t>‹#›</a:t>
            </a:fld>
            <a:endParaRPr lang="x-none"/>
          </a:p>
        </p:txBody>
      </p:sp>
    </p:spTree>
    <p:extLst>
      <p:ext uri="{BB962C8B-B14F-4D97-AF65-F5344CB8AC3E}">
        <p14:creationId xmlns:p14="http://schemas.microsoft.com/office/powerpoint/2010/main" val="313903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1EC5241-11AF-8841-BD0B-7A0345281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307B9E80-5397-F74C-8465-2407274AD8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F7E52141-30AE-8D4A-98D2-C2E5AFA3DA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BF123-A2AA-0F40-A405-FC0FC6B66A4C}" type="datetimeFigureOut">
              <a:rPr lang="x-none" smtClean="0"/>
              <a:t>08/09/2021</a:t>
            </a:fld>
            <a:endParaRPr lang="x-none"/>
          </a:p>
        </p:txBody>
      </p:sp>
      <p:sp>
        <p:nvSpPr>
          <p:cNvPr id="5" name="Footer Placeholder 4">
            <a:extLst>
              <a:ext uri="{FF2B5EF4-FFF2-40B4-BE49-F238E27FC236}">
                <a16:creationId xmlns="" xmlns:a16="http://schemas.microsoft.com/office/drawing/2014/main" id="{34886856-9195-F143-80C5-FE7D2EFF1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 xmlns:a16="http://schemas.microsoft.com/office/drawing/2014/main" id="{B97EDD78-C09D-C645-B7C9-2C9456CCA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96A32-10A5-5A4A-9314-CDFD85E1A5E3}" type="slidenum">
              <a:rPr lang="x-none" smtClean="0"/>
              <a:t>‹#›</a:t>
            </a:fld>
            <a:endParaRPr lang="x-none"/>
          </a:p>
        </p:txBody>
      </p:sp>
    </p:spTree>
    <p:extLst>
      <p:ext uri="{BB962C8B-B14F-4D97-AF65-F5344CB8AC3E}">
        <p14:creationId xmlns:p14="http://schemas.microsoft.com/office/powerpoint/2010/main" val="239791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3" Type="http://schemas.openxmlformats.org/officeDocument/2006/relationships/image" Target="../media/image1.emf"/><Relationship Id="rId7" Type="http://schemas.openxmlformats.org/officeDocument/2006/relationships/image" Target="../media/image5.emf"/><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5" Type="http://schemas.openxmlformats.org/officeDocument/2006/relationships/image" Target="../media/image1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 Id="rId14" Type="http://schemas.openxmlformats.org/officeDocument/2006/relationships/image" Target="../media/image12.emf"/></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emf"/><Relationship Id="rId7"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2.emf"/><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54.png"/><Relationship Id="rId4" Type="http://schemas.openxmlformats.org/officeDocument/2006/relationships/image" Target="../media/image3.emf"/></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2.emf"/><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emf"/><Relationship Id="rId7"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5" name="图片 4"/>
          <p:cNvPicPr>
            <a:picLocks noChangeAspect="1"/>
          </p:cNvPicPr>
          <p:nvPr/>
        </p:nvPicPr>
        <p:blipFill>
          <a:blip r:embed="rId5"/>
          <a:stretch>
            <a:fillRect/>
          </a:stretch>
        </p:blipFill>
        <p:spPr>
          <a:xfrm>
            <a:off x="0" y="4125971"/>
            <a:ext cx="12163928" cy="1888463"/>
          </a:xfrm>
          <a:prstGeom prst="rect">
            <a:avLst/>
          </a:prstGeom>
        </p:spPr>
      </p:pic>
      <p:pic>
        <p:nvPicPr>
          <p:cNvPr id="11" name="图片 10"/>
          <p:cNvPicPr>
            <a:picLocks noChangeAspect="1"/>
          </p:cNvPicPr>
          <p:nvPr/>
        </p:nvPicPr>
        <p:blipFill>
          <a:blip r:embed="rId6"/>
          <a:stretch>
            <a:fillRect/>
          </a:stretch>
        </p:blipFill>
        <p:spPr>
          <a:xfrm>
            <a:off x="5437129" y="6136783"/>
            <a:ext cx="663750" cy="247500"/>
          </a:xfrm>
          <a:prstGeom prst="rect">
            <a:avLst/>
          </a:prstGeom>
        </p:spPr>
      </p:pic>
      <p:pic>
        <p:nvPicPr>
          <p:cNvPr id="13" name="图片 12"/>
          <p:cNvPicPr>
            <a:picLocks noChangeAspect="1"/>
          </p:cNvPicPr>
          <p:nvPr/>
        </p:nvPicPr>
        <p:blipFill>
          <a:blip r:embed="rId7"/>
          <a:stretch>
            <a:fillRect/>
          </a:stretch>
        </p:blipFill>
        <p:spPr>
          <a:xfrm>
            <a:off x="6638369" y="6278717"/>
            <a:ext cx="416250" cy="157500"/>
          </a:xfrm>
          <a:prstGeom prst="rect">
            <a:avLst/>
          </a:prstGeom>
        </p:spPr>
      </p:pic>
      <p:pic>
        <p:nvPicPr>
          <p:cNvPr id="15" name="图片 14"/>
          <p:cNvPicPr>
            <a:picLocks noChangeAspect="1"/>
          </p:cNvPicPr>
          <p:nvPr/>
        </p:nvPicPr>
        <p:blipFill>
          <a:blip r:embed="rId8"/>
          <a:stretch>
            <a:fillRect/>
          </a:stretch>
        </p:blipFill>
        <p:spPr>
          <a:xfrm>
            <a:off x="10238285" y="1835555"/>
            <a:ext cx="1048307" cy="1483454"/>
          </a:xfrm>
          <a:prstGeom prst="rect">
            <a:avLst/>
          </a:prstGeom>
        </p:spPr>
      </p:pic>
      <p:pic>
        <p:nvPicPr>
          <p:cNvPr id="17" name="图片 16"/>
          <p:cNvPicPr>
            <a:picLocks noChangeAspect="1"/>
          </p:cNvPicPr>
          <p:nvPr/>
        </p:nvPicPr>
        <p:blipFill>
          <a:blip r:embed="rId9"/>
          <a:stretch>
            <a:fillRect/>
          </a:stretch>
        </p:blipFill>
        <p:spPr>
          <a:xfrm>
            <a:off x="4500467" y="1639613"/>
            <a:ext cx="540000" cy="371250"/>
          </a:xfrm>
          <a:prstGeom prst="rect">
            <a:avLst/>
          </a:prstGeom>
        </p:spPr>
      </p:pic>
      <p:pic>
        <p:nvPicPr>
          <p:cNvPr id="18" name="图片 17"/>
          <p:cNvPicPr>
            <a:picLocks noChangeAspect="1"/>
          </p:cNvPicPr>
          <p:nvPr/>
        </p:nvPicPr>
        <p:blipFill>
          <a:blip r:embed="rId10"/>
          <a:stretch>
            <a:fillRect/>
          </a:stretch>
        </p:blipFill>
        <p:spPr>
          <a:xfrm>
            <a:off x="592427" y="253170"/>
            <a:ext cx="795054" cy="419612"/>
          </a:xfrm>
          <a:prstGeom prst="rect">
            <a:avLst/>
          </a:prstGeom>
        </p:spPr>
      </p:pic>
      <p:pic>
        <p:nvPicPr>
          <p:cNvPr id="19" name="图片 18"/>
          <p:cNvPicPr>
            <a:picLocks noChangeAspect="1"/>
          </p:cNvPicPr>
          <p:nvPr/>
        </p:nvPicPr>
        <p:blipFill>
          <a:blip r:embed="rId11"/>
          <a:stretch>
            <a:fillRect/>
          </a:stretch>
        </p:blipFill>
        <p:spPr>
          <a:xfrm>
            <a:off x="10739068" y="117517"/>
            <a:ext cx="1289800" cy="954787"/>
          </a:xfrm>
          <a:prstGeom prst="rect">
            <a:avLst/>
          </a:prstGeom>
        </p:spPr>
      </p:pic>
      <p:pic>
        <p:nvPicPr>
          <p:cNvPr id="21" name="图片 20"/>
          <p:cNvPicPr>
            <a:picLocks noChangeAspect="1"/>
          </p:cNvPicPr>
          <p:nvPr/>
        </p:nvPicPr>
        <p:blipFill>
          <a:blip r:embed="rId12"/>
          <a:stretch>
            <a:fillRect/>
          </a:stretch>
        </p:blipFill>
        <p:spPr>
          <a:xfrm>
            <a:off x="1277256" y="5987792"/>
            <a:ext cx="2674144" cy="657577"/>
          </a:xfrm>
          <a:prstGeom prst="rect">
            <a:avLst/>
          </a:prstGeom>
        </p:spPr>
      </p:pic>
      <p:pic>
        <p:nvPicPr>
          <p:cNvPr id="10" name="图片 9"/>
          <p:cNvPicPr>
            <a:picLocks noChangeAspect="1"/>
          </p:cNvPicPr>
          <p:nvPr/>
        </p:nvPicPr>
        <p:blipFill>
          <a:blip r:embed="rId13"/>
          <a:stretch>
            <a:fillRect/>
          </a:stretch>
        </p:blipFill>
        <p:spPr>
          <a:xfrm>
            <a:off x="5410216" y="5518558"/>
            <a:ext cx="358788" cy="780892"/>
          </a:xfrm>
          <a:prstGeom prst="rect">
            <a:avLst/>
          </a:prstGeom>
        </p:spPr>
      </p:pic>
      <p:pic>
        <p:nvPicPr>
          <p:cNvPr id="9" name="图片 8"/>
          <p:cNvPicPr>
            <a:picLocks noChangeAspect="1"/>
          </p:cNvPicPr>
          <p:nvPr/>
        </p:nvPicPr>
        <p:blipFill>
          <a:blip r:embed="rId14"/>
          <a:stretch>
            <a:fillRect/>
          </a:stretch>
        </p:blipFill>
        <p:spPr>
          <a:xfrm>
            <a:off x="5734443" y="5486400"/>
            <a:ext cx="400998" cy="865311"/>
          </a:xfrm>
          <a:prstGeom prst="rect">
            <a:avLst/>
          </a:prstGeom>
        </p:spPr>
      </p:pic>
      <p:pic>
        <p:nvPicPr>
          <p:cNvPr id="12" name="图片 11"/>
          <p:cNvPicPr>
            <a:picLocks noChangeAspect="1"/>
          </p:cNvPicPr>
          <p:nvPr/>
        </p:nvPicPr>
        <p:blipFill>
          <a:blip r:embed="rId15"/>
          <a:stretch>
            <a:fillRect/>
          </a:stretch>
        </p:blipFill>
        <p:spPr>
          <a:xfrm>
            <a:off x="6582679" y="5613436"/>
            <a:ext cx="527629" cy="801996"/>
          </a:xfrm>
          <a:prstGeom prst="rect">
            <a:avLst/>
          </a:prstGeom>
        </p:spPr>
      </p:pic>
      <p:pic>
        <p:nvPicPr>
          <p:cNvPr id="8" name="图片 7"/>
          <p:cNvPicPr>
            <a:picLocks noChangeAspect="1"/>
          </p:cNvPicPr>
          <p:nvPr/>
        </p:nvPicPr>
        <p:blipFill>
          <a:blip r:embed="rId16"/>
          <a:stretch>
            <a:fillRect/>
          </a:stretch>
        </p:blipFill>
        <p:spPr>
          <a:xfrm>
            <a:off x="1144771" y="5788547"/>
            <a:ext cx="485419" cy="696471"/>
          </a:xfrm>
          <a:prstGeom prst="rect">
            <a:avLst/>
          </a:prstGeom>
        </p:spPr>
      </p:pic>
      <p:pic>
        <p:nvPicPr>
          <p:cNvPr id="6" name="图片 5"/>
          <p:cNvPicPr>
            <a:picLocks noChangeAspect="1"/>
          </p:cNvPicPr>
          <p:nvPr/>
        </p:nvPicPr>
        <p:blipFill>
          <a:blip r:embed="rId17"/>
          <a:stretch>
            <a:fillRect/>
          </a:stretch>
        </p:blipFill>
        <p:spPr>
          <a:xfrm>
            <a:off x="489889" y="1306542"/>
            <a:ext cx="4056353" cy="4707892"/>
          </a:xfrm>
          <a:prstGeom prst="rect">
            <a:avLst/>
          </a:prstGeom>
        </p:spPr>
      </p:pic>
      <p:sp>
        <p:nvSpPr>
          <p:cNvPr id="22" name="文本框 21"/>
          <p:cNvSpPr txBox="1"/>
          <p:nvPr/>
        </p:nvSpPr>
        <p:spPr>
          <a:xfrm>
            <a:off x="4449368" y="2811848"/>
            <a:ext cx="5151713" cy="1446550"/>
          </a:xfrm>
          <a:prstGeom prst="rect">
            <a:avLst/>
          </a:prstGeom>
          <a:noFill/>
        </p:spPr>
        <p:txBody>
          <a:bodyPr wrap="square" rtlCol="0">
            <a:spAutoFit/>
          </a:bodyPr>
          <a:lstStyle/>
          <a:p>
            <a:pPr algn="ctr"/>
            <a:r>
              <a:rPr lang="vi-VN" altLang="zh-CN" sz="4400" b="1" dirty="0">
                <a:solidFill>
                  <a:srgbClr val="000033"/>
                </a:solidFill>
                <a:latin typeface="+mj-lt"/>
                <a:ea typeface="幼圆" panose="02010509060101010101" pitchFamily="49" charset="-122"/>
              </a:rPr>
              <a:t>Chào mừng các em học sinh </a:t>
            </a:r>
            <a:r>
              <a:rPr lang="vi-VN" altLang="zh-CN" sz="4400" b="1">
                <a:solidFill>
                  <a:srgbClr val="000033"/>
                </a:solidFill>
                <a:latin typeface="+mj-lt"/>
                <a:ea typeface="幼圆" panose="02010509060101010101" pitchFamily="49" charset="-122"/>
              </a:rPr>
              <a:t>lớp 6</a:t>
            </a:r>
            <a:endParaRPr lang="zh-CN" altLang="en-US" sz="4400" b="1" dirty="0">
              <a:solidFill>
                <a:srgbClr val="000033"/>
              </a:solidFill>
              <a:latin typeface="+mj-lt"/>
              <a:ea typeface="幼圆" panose="02010509060101010101" pitchFamily="49" charset="-122"/>
            </a:endParaRPr>
          </a:p>
        </p:txBody>
      </p:sp>
      <p:cxnSp>
        <p:nvCxnSpPr>
          <p:cNvPr id="28" name="直接连接符 27"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7567028" y="-9916"/>
            <a:ext cx="0" cy="468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文本框 21">
            <a:extLst>
              <a:ext uri="{FF2B5EF4-FFF2-40B4-BE49-F238E27FC236}">
                <a16:creationId xmlns="" xmlns:a16="http://schemas.microsoft.com/office/drawing/2014/main" id="{02B85181-1BA3-E14B-8337-B920D358850A}"/>
              </a:ext>
            </a:extLst>
          </p:cNvPr>
          <p:cNvSpPr txBox="1"/>
          <p:nvPr/>
        </p:nvSpPr>
        <p:spPr>
          <a:xfrm>
            <a:off x="4357396" y="1545471"/>
            <a:ext cx="6208245" cy="769441"/>
          </a:xfrm>
          <a:prstGeom prst="rect">
            <a:avLst/>
          </a:prstGeom>
          <a:noFill/>
        </p:spPr>
        <p:txBody>
          <a:bodyPr wrap="square" rtlCol="0">
            <a:spAutoFit/>
          </a:bodyPr>
          <a:lstStyle/>
          <a:p>
            <a:r>
              <a:rPr lang="vi-VN" altLang="zh-CN" sz="4400" b="1">
                <a:solidFill>
                  <a:srgbClr val="000033"/>
                </a:solidFill>
                <a:latin typeface="+mj-lt"/>
                <a:ea typeface="幼圆" panose="02010509060101010101" pitchFamily="49" charset="-122"/>
              </a:rPr>
              <a:t>Trường THCS Bảo Khê</a:t>
            </a:r>
            <a:endParaRPr lang="zh-CN" altLang="en-US" sz="4400" b="1" dirty="0">
              <a:solidFill>
                <a:srgbClr val="000033"/>
              </a:solidFill>
              <a:latin typeface="+mj-lt"/>
              <a:ea typeface="幼圆" panose="02010509060101010101" pitchFamily="49" charset="-122"/>
            </a:endParaRPr>
          </a:p>
        </p:txBody>
      </p:sp>
    </p:spTree>
    <p:extLst>
      <p:ext uri="{BB962C8B-B14F-4D97-AF65-F5344CB8AC3E}">
        <p14:creationId xmlns:p14="http://schemas.microsoft.com/office/powerpoint/2010/main" val="2451589710"/>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5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10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125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4250"/>
                            </p:stCondLst>
                            <p:childTnLst>
                              <p:par>
                                <p:cTn id="51" presetID="42"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525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par>
                          <p:cTn id="66" fill="hold">
                            <p:stCondLst>
                              <p:cond delay="5750"/>
                            </p:stCondLst>
                            <p:childTnLst>
                              <p:par>
                                <p:cTn id="67" presetID="38" presetClass="entr" presetSubtype="0" accel="50000" fill="hold" grpId="0" nodeType="afterEffect">
                                  <p:stCondLst>
                                    <p:cond delay="0"/>
                                  </p:stCondLst>
                                  <p:iterate type="lt">
                                    <p:tmPct val="50000"/>
                                  </p:iterate>
                                  <p:childTnLst>
                                    <p:set>
                                      <p:cBhvr>
                                        <p:cTn id="68" dur="1" fill="hold">
                                          <p:stCondLst>
                                            <p:cond delay="0"/>
                                          </p:stCondLst>
                                        </p:cTn>
                                        <p:tgtEl>
                                          <p:spTgt spid="22"/>
                                        </p:tgtEl>
                                        <p:attrNameLst>
                                          <p:attrName>style.visibility</p:attrName>
                                        </p:attrNameLst>
                                      </p:cBhvr>
                                      <p:to>
                                        <p:strVal val="visible"/>
                                      </p:to>
                                    </p:set>
                                    <p:set>
                                      <p:cBhvr>
                                        <p:cTn id="69" dur="341" fill="hold">
                                          <p:stCondLst>
                                            <p:cond delay="0"/>
                                          </p:stCondLst>
                                        </p:cTn>
                                        <p:tgtEl>
                                          <p:spTgt spid="22"/>
                                        </p:tgtEl>
                                        <p:attrNameLst>
                                          <p:attrName>style.rotation</p:attrName>
                                        </p:attrNameLst>
                                      </p:cBhvr>
                                      <p:to>
                                        <p:strVal val="-45.0"/>
                                      </p:to>
                                    </p:set>
                                    <p:anim calcmode="lin" valueType="num">
                                      <p:cBhvr>
                                        <p:cTn id="70" dur="341" fill="hold">
                                          <p:stCondLst>
                                            <p:cond delay="341"/>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71" dur="341"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72" dur="117" decel="50000" autoRev="1" fill="hold">
                                          <p:stCondLst>
                                            <p:cond delay="341"/>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73" dur="102" fill="hold">
                                          <p:stCondLst>
                                            <p:cond delay="648"/>
                                          </p:stCondLst>
                                        </p:cTn>
                                        <p:tgtEl>
                                          <p:spTgt spid="22"/>
                                        </p:tgtEl>
                                        <p:attrNameLst>
                                          <p:attrName>ppt_y</p:attrName>
                                        </p:attrNameLst>
                                      </p:cBhvr>
                                      <p:tavLst>
                                        <p:tav tm="0">
                                          <p:val>
                                            <p:strVal val="#ppt_y-(0.354*#ppt_w-0.172*#ppt_h)"/>
                                          </p:val>
                                        </p:tav>
                                        <p:tav tm="100000">
                                          <p:val>
                                            <p:strVal val="#ppt_y"/>
                                          </p:val>
                                        </p:tav>
                                      </p:tavLst>
                                    </p:anim>
                                  </p:childTnLst>
                                </p:cTn>
                              </p:par>
                            </p:childTnLst>
                          </p:cTn>
                        </p:par>
                        <p:par>
                          <p:cTn id="74" fill="hold">
                            <p:stCondLst>
                              <p:cond delay="15125"/>
                            </p:stCondLst>
                            <p:childTnLst>
                              <p:par>
                                <p:cTn id="75" presetID="16" presetClass="entr" presetSubtype="37" fill="hold"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arn(outVertical)">
                                      <p:cBhvr>
                                        <p:cTn id="77" dur="500"/>
                                        <p:tgtEl>
                                          <p:spTgt spid="28"/>
                                        </p:tgtEl>
                                      </p:cBhvr>
                                    </p:animEffect>
                                  </p:childTnLst>
                                </p:cTn>
                              </p:par>
                            </p:childTnLst>
                          </p:cTn>
                        </p:par>
                        <p:par>
                          <p:cTn id="78" fill="hold">
                            <p:stCondLst>
                              <p:cond delay="15625"/>
                            </p:stCondLst>
                            <p:childTnLst>
                              <p:par>
                                <p:cTn id="79" presetID="38" presetClass="entr" presetSubtype="0" accel="50000" fill="hold" grpId="0" nodeType="afterEffect">
                                  <p:stCondLst>
                                    <p:cond delay="0"/>
                                  </p:stCondLst>
                                  <p:iterate type="lt">
                                    <p:tmPct val="50000"/>
                                  </p:iterate>
                                  <p:childTnLst>
                                    <p:set>
                                      <p:cBhvr>
                                        <p:cTn id="80" dur="1" fill="hold">
                                          <p:stCondLst>
                                            <p:cond delay="0"/>
                                          </p:stCondLst>
                                        </p:cTn>
                                        <p:tgtEl>
                                          <p:spTgt spid="30"/>
                                        </p:tgtEl>
                                        <p:attrNameLst>
                                          <p:attrName>style.visibility</p:attrName>
                                        </p:attrNameLst>
                                      </p:cBhvr>
                                      <p:to>
                                        <p:strVal val="visible"/>
                                      </p:to>
                                    </p:set>
                                    <p:set>
                                      <p:cBhvr>
                                        <p:cTn id="81" dur="341" fill="hold">
                                          <p:stCondLst>
                                            <p:cond delay="0"/>
                                          </p:stCondLst>
                                        </p:cTn>
                                        <p:tgtEl>
                                          <p:spTgt spid="30"/>
                                        </p:tgtEl>
                                        <p:attrNameLst>
                                          <p:attrName>style.rotation</p:attrName>
                                        </p:attrNameLst>
                                      </p:cBhvr>
                                      <p:to>
                                        <p:strVal val="-45.0"/>
                                      </p:to>
                                    </p:set>
                                    <p:anim calcmode="lin" valueType="num">
                                      <p:cBhvr>
                                        <p:cTn id="82" dur="341" fill="hold">
                                          <p:stCondLst>
                                            <p:cond delay="341"/>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83" dur="341"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84" dur="117" decel="50000" autoRev="1" fill="hold">
                                          <p:stCondLst>
                                            <p:cond delay="341"/>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85" dur="102" fill="hold">
                                          <p:stCondLst>
                                            <p:cond delay="648"/>
                                          </p:stCondLst>
                                        </p:cTn>
                                        <p:tgtEl>
                                          <p:spTgt spid="3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2032439" y="1105739"/>
            <a:ext cx="7721070" cy="2479581"/>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1193619" y="-22359"/>
            <a:ext cx="2091119" cy="1547971"/>
          </a:xfrm>
          <a:prstGeom prst="rect">
            <a:avLst/>
          </a:prstGeom>
        </p:spPr>
      </p:pic>
      <p:pic>
        <p:nvPicPr>
          <p:cNvPr id="38" name="图片 37"/>
          <p:cNvPicPr>
            <a:picLocks noChangeAspect="1"/>
          </p:cNvPicPr>
          <p:nvPr/>
        </p:nvPicPr>
        <p:blipFill>
          <a:blip r:embed="rId5"/>
          <a:stretch>
            <a:fillRect/>
          </a:stretch>
        </p:blipFill>
        <p:spPr>
          <a:xfrm>
            <a:off x="11322649" y="125278"/>
            <a:ext cx="540000" cy="371250"/>
          </a:xfrm>
          <a:prstGeom prst="rect">
            <a:avLst/>
          </a:prstGeom>
        </p:spPr>
      </p:pic>
      <p:sp>
        <p:nvSpPr>
          <p:cNvPr id="110" name="Title 3">
            <a:extLst>
              <a:ext uri="{FF2B5EF4-FFF2-40B4-BE49-F238E27FC236}">
                <a16:creationId xmlns="" xmlns:a16="http://schemas.microsoft.com/office/drawing/2014/main" id="{52EFB1AC-B096-FD44-A2B0-DAFFCF9394B0}"/>
              </a:ext>
            </a:extLst>
          </p:cNvPr>
          <p:cNvSpPr txBox="1">
            <a:spLocks/>
          </p:cNvSpPr>
          <p:nvPr/>
        </p:nvSpPr>
        <p:spPr>
          <a:xfrm>
            <a:off x="3162594" y="1763568"/>
            <a:ext cx="5139530" cy="111541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000" b="1">
                <a:effectLst/>
                <a:latin typeface="Times New Roman" panose="02020603050405020304" pitchFamily="18" charset="0"/>
                <a:ea typeface="Calibri" panose="020F0502020204030204" pitchFamily="34" charset="0"/>
              </a:rPr>
              <a:t>Đọc, giải thích từ khó, tóm tắt, bố cục</a:t>
            </a:r>
            <a:endParaRPr lang="en-US" sz="11500" b="1" dirty="0">
              <a:latin typeface="Times New Roman" panose="02020603050405020304" pitchFamily="18" charset="0"/>
              <a:cs typeface="Times New Roman" panose="02020603050405020304" pitchFamily="18" charset="0"/>
            </a:endParaRPr>
          </a:p>
        </p:txBody>
      </p:sp>
      <p:pic>
        <p:nvPicPr>
          <p:cNvPr id="112" name="Picture 111">
            <a:extLst>
              <a:ext uri="{FF2B5EF4-FFF2-40B4-BE49-F238E27FC236}">
                <a16:creationId xmlns="" xmlns:a16="http://schemas.microsoft.com/office/drawing/2014/main" id="{DA9B299B-B31D-104C-B43C-93F039FADAC7}"/>
              </a:ext>
            </a:extLst>
          </p:cNvPr>
          <p:cNvPicPr>
            <a:picLocks noChangeAspect="1"/>
          </p:cNvPicPr>
          <p:nvPr/>
        </p:nvPicPr>
        <p:blipFill>
          <a:blip r:embed="rId8"/>
          <a:stretch>
            <a:fillRect/>
          </a:stretch>
        </p:blipFill>
        <p:spPr>
          <a:xfrm>
            <a:off x="1725696" y="3429000"/>
            <a:ext cx="5722263" cy="2918353"/>
          </a:xfrm>
          <a:prstGeom prst="rect">
            <a:avLst/>
          </a:prstGeom>
        </p:spPr>
      </p:pic>
      <p:pic>
        <p:nvPicPr>
          <p:cNvPr id="113" name="图片 32">
            <a:extLst>
              <a:ext uri="{FF2B5EF4-FFF2-40B4-BE49-F238E27FC236}">
                <a16:creationId xmlns="" xmlns:a16="http://schemas.microsoft.com/office/drawing/2014/main" id="{EADA6F0F-D66C-5D4E-8AD0-F518BA6A318B}"/>
              </a:ext>
            </a:extLst>
          </p:cNvPr>
          <p:cNvPicPr>
            <a:picLocks noChangeAspect="1"/>
          </p:cNvPicPr>
          <p:nvPr/>
        </p:nvPicPr>
        <p:blipFill>
          <a:blip r:embed="rId4"/>
          <a:stretch>
            <a:fillRect/>
          </a:stretch>
        </p:blipFill>
        <p:spPr>
          <a:xfrm>
            <a:off x="8264276" y="2598661"/>
            <a:ext cx="2637795" cy="3732730"/>
          </a:xfrm>
          <a:prstGeom prst="rect">
            <a:avLst/>
          </a:prstGeom>
        </p:spPr>
      </p:pic>
      <p:pic>
        <p:nvPicPr>
          <p:cNvPr id="114" name="图片 33">
            <a:extLst>
              <a:ext uri="{FF2B5EF4-FFF2-40B4-BE49-F238E27FC236}">
                <a16:creationId xmlns="" xmlns:a16="http://schemas.microsoft.com/office/drawing/2014/main" id="{D3C8E265-62CA-DF4A-A894-ADD73685187C}"/>
              </a:ext>
            </a:extLst>
          </p:cNvPr>
          <p:cNvPicPr>
            <a:picLocks noChangeAspect="1"/>
          </p:cNvPicPr>
          <p:nvPr/>
        </p:nvPicPr>
        <p:blipFill>
          <a:blip r:embed="rId5"/>
          <a:stretch>
            <a:fillRect/>
          </a:stretch>
        </p:blipFill>
        <p:spPr>
          <a:xfrm>
            <a:off x="265242" y="1680406"/>
            <a:ext cx="540000" cy="371250"/>
          </a:xfrm>
          <a:prstGeom prst="rect">
            <a:avLst/>
          </a:prstGeom>
        </p:spPr>
      </p:pic>
      <p:pic>
        <p:nvPicPr>
          <p:cNvPr id="115" name="图片 34">
            <a:extLst>
              <a:ext uri="{FF2B5EF4-FFF2-40B4-BE49-F238E27FC236}">
                <a16:creationId xmlns="" xmlns:a16="http://schemas.microsoft.com/office/drawing/2014/main" id="{49C1EE92-EFAF-B84F-ABB9-91A6B2526DA8}"/>
              </a:ext>
            </a:extLst>
          </p:cNvPr>
          <p:cNvPicPr>
            <a:picLocks noChangeAspect="1"/>
          </p:cNvPicPr>
          <p:nvPr/>
        </p:nvPicPr>
        <p:blipFill>
          <a:blip r:embed="rId6"/>
          <a:stretch>
            <a:fillRect/>
          </a:stretch>
        </p:blipFill>
        <p:spPr>
          <a:xfrm>
            <a:off x="9583174" y="1761939"/>
            <a:ext cx="795054" cy="419612"/>
          </a:xfrm>
          <a:prstGeom prst="rect">
            <a:avLst/>
          </a:prstGeom>
        </p:spPr>
      </p:pic>
      <p:pic>
        <p:nvPicPr>
          <p:cNvPr id="116" name="图片 37">
            <a:extLst>
              <a:ext uri="{FF2B5EF4-FFF2-40B4-BE49-F238E27FC236}">
                <a16:creationId xmlns="" xmlns:a16="http://schemas.microsoft.com/office/drawing/2014/main" id="{715EA231-A8E5-774E-9C6B-6DE5DB1B12B2}"/>
              </a:ext>
            </a:extLst>
          </p:cNvPr>
          <p:cNvPicPr>
            <a:picLocks noChangeAspect="1"/>
          </p:cNvPicPr>
          <p:nvPr/>
        </p:nvPicPr>
        <p:blipFill>
          <a:blip r:embed="rId5"/>
          <a:stretch>
            <a:fillRect/>
          </a:stretch>
        </p:blipFill>
        <p:spPr>
          <a:xfrm>
            <a:off x="10864672" y="1376234"/>
            <a:ext cx="540000" cy="371250"/>
          </a:xfrm>
          <a:prstGeom prst="rect">
            <a:avLst/>
          </a:prstGeom>
        </p:spPr>
      </p:pic>
    </p:spTree>
    <p:extLst>
      <p:ext uri="{BB962C8B-B14F-4D97-AF65-F5344CB8AC3E}">
        <p14:creationId xmlns:p14="http://schemas.microsoft.com/office/powerpoint/2010/main" val="2837172041"/>
      </p:ext>
    </p:extLst>
  </p:cSld>
  <p:clrMapOvr>
    <a:masterClrMapping/>
  </p:clrMapOvr>
  <p:transition spd="slow" advTm="3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053CBF8-76AE-C140-A5BC-419E9F33AD2F}"/>
              </a:ext>
            </a:extLst>
          </p:cNvPr>
          <p:cNvSpPr txBox="1"/>
          <p:nvPr/>
        </p:nvSpPr>
        <p:spPr>
          <a:xfrm>
            <a:off x="0" y="0"/>
            <a:ext cx="12125241" cy="966148"/>
          </a:xfrm>
          <a:prstGeom prst="rect">
            <a:avLst/>
          </a:prstGeom>
        </p:spPr>
        <p:txBody>
          <a:bodyPr vert="horz" lIns="91440" tIns="45720" rIns="91440" bIns="45720" rtlCol="0" anchor="ctr">
            <a:normAutofit/>
          </a:bodyPr>
          <a:lstStyle/>
          <a:p>
            <a:pPr algn="ctr">
              <a:lnSpc>
                <a:spcPct val="90000"/>
              </a:lnSpc>
              <a:spcAft>
                <a:spcPts val="600"/>
              </a:spcAft>
            </a:pPr>
            <a:r>
              <a:rPr lang="en-US" sz="2800" b="1" i="1" dirty="0" err="1">
                <a:latin typeface="Times New Roman" panose="02020603050405020304" pitchFamily="18" charset="0"/>
                <a:cs typeface="Times New Roman" panose="02020603050405020304" pitchFamily="18" charset="0"/>
              </a:rPr>
              <a:t>Sắp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xếp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sau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theo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trình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xuất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trong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văn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Gióng</a:t>
            </a:r>
            <a:r>
              <a:rPr lang="en-US" sz="2800" b="1" i="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 xmlns:a16="http://schemas.microsoft.com/office/drawing/2014/main" id="{911857DB-E527-F34C-A43D-6D844B1DE40B}"/>
              </a:ext>
            </a:extLst>
          </p:cNvPr>
          <p:cNvSpPr txBox="1"/>
          <p:nvPr/>
        </p:nvSpPr>
        <p:spPr>
          <a:xfrm>
            <a:off x="770021" y="747768"/>
            <a:ext cx="11044989" cy="5362463"/>
          </a:xfrm>
          <a:prstGeom prst="rect">
            <a:avLst/>
          </a:prstGeom>
        </p:spPr>
        <p:txBody>
          <a:bodyPr vert="horz" lIns="91440" tIns="45720" rIns="91440" bIns="45720" rtlCol="0" anchor="t">
            <a:noAutofit/>
          </a:bodyPr>
          <a:lstStyle/>
          <a:p>
            <a:r>
              <a:rPr lang="en-US" sz="280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Gióng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endParaRPr lang="x-none" sz="2800" dirty="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(b) </a:t>
            </a:r>
            <a:r>
              <a:rPr lang="en-US" sz="2800" dirty="0">
                <a:latin typeface="Times New Roman" panose="02020603050405020304" pitchFamily="18" charset="0"/>
                <a:cs typeface="Times New Roman" panose="02020603050405020304" pitchFamily="18" charset="0"/>
              </a:rPr>
              <a:t>Hai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con</a:t>
            </a:r>
            <a:endParaRPr lang="x-none" sz="2800" dirty="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endParaRPr lang="x-none" sz="2800" dirty="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Gióng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endParaRPr lang="x-none" sz="2800" dirty="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(e)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endParaRPr lang="x-none" sz="2800" dirty="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(f) </a:t>
            </a:r>
            <a:r>
              <a:rPr lang="en-US" sz="2800" dirty="0">
                <a:latin typeface="Times New Roman" panose="02020603050405020304" pitchFamily="18" charset="0"/>
                <a:cs typeface="Times New Roman" panose="02020603050405020304" pitchFamily="18" charset="0"/>
              </a:rPr>
              <a:t>Nghe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endParaRPr lang="x-none" sz="2800" dirty="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(g) </a:t>
            </a:r>
            <a:r>
              <a:rPr lang="en-US" sz="2800" dirty="0" err="1">
                <a:latin typeface="Times New Roman" panose="02020603050405020304" pitchFamily="18" charset="0"/>
                <a:cs typeface="Times New Roman" panose="02020603050405020304" pitchFamily="18" charset="0"/>
              </a:rPr>
              <a:t>Gióng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x-none" sz="2800" dirty="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(h)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ướm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thử</a:t>
            </a:r>
            <a:endParaRPr lang="x-none" sz="2800" dirty="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i) </a:t>
            </a:r>
            <a:r>
              <a:rPr lang="en-US" sz="2800" dirty="0" err="1">
                <a:latin typeface="Times New Roman" panose="02020603050405020304" pitchFamily="18" charset="0"/>
                <a:cs typeface="Times New Roman" panose="02020603050405020304" pitchFamily="18" charset="0"/>
              </a:rPr>
              <a:t>Vua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a:t>
            </a:r>
            <a:endParaRPr lang="x-none" sz="2800" dirty="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(k) </a:t>
            </a:r>
            <a:r>
              <a:rPr lang="en-US" sz="2800" dirty="0" err="1">
                <a:latin typeface="Times New Roman" panose="02020603050405020304" pitchFamily="18" charset="0"/>
                <a:cs typeface="Times New Roman" panose="02020603050405020304" pitchFamily="18" charset="0"/>
              </a:rPr>
              <a:t>Vua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trượng</a:t>
            </a:r>
            <a:r>
              <a:rPr lang="en-US" sz="2800" dirty="0">
                <a:latin typeface="Times New Roman" panose="02020603050405020304" pitchFamily="18" charset="0"/>
                <a:cs typeface="Times New Roman" panose="02020603050405020304" pitchFamily="18" charset="0"/>
              </a:rPr>
              <a:t>, phi </a:t>
            </a:r>
            <a:r>
              <a:rPr lang="en-US" sz="2800" dirty="0" err="1">
                <a:latin typeface="Times New Roman" panose="02020603050405020304" pitchFamily="18" charset="0"/>
                <a:cs typeface="Times New Roman" panose="02020603050405020304" pitchFamily="18" charset="0"/>
              </a:rPr>
              <a:t>ngựa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tan.</a:t>
            </a:r>
            <a:endParaRPr lang="x-none"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73378536-57B9-4C47-B7E0-6DD71C041A41}"/>
              </a:ext>
            </a:extLst>
          </p:cNvPr>
          <p:cNvSpPr txBox="1"/>
          <p:nvPr/>
        </p:nvSpPr>
        <p:spPr>
          <a:xfrm>
            <a:off x="288758" y="5975106"/>
            <a:ext cx="11526252" cy="784830"/>
          </a:xfrm>
          <a:prstGeom prst="rect">
            <a:avLst/>
          </a:prstGeom>
          <a:noFill/>
        </p:spPr>
        <p:txBody>
          <a:bodyPr wrap="square" rtlCol="0">
            <a:spAutoFit/>
          </a:bodyPr>
          <a:lstStyle/>
          <a:p>
            <a:pPr algn="ctr"/>
            <a:r>
              <a:rPr lang="en-US" sz="4500" b="1">
                <a:solidFill>
                  <a:srgbClr val="C00000"/>
                </a:solidFill>
                <a:latin typeface="Times New Roman" panose="02020603050405020304" pitchFamily="18" charset="0"/>
                <a:cs typeface="Times New Roman" panose="02020603050405020304" pitchFamily="18" charset="0"/>
              </a:rPr>
              <a:t>b </a:t>
            </a:r>
            <a:r>
              <a:rPr lang="en-US" sz="4500" b="1" dirty="0">
                <a:solidFill>
                  <a:srgbClr val="C00000"/>
                </a:solidFill>
                <a:latin typeface="Times New Roman" panose="02020603050405020304" pitchFamily="18" charset="0"/>
                <a:cs typeface="Times New Roman" panose="02020603050405020304" pitchFamily="18" charset="0"/>
              </a:rPr>
              <a:t>→ h → a → c → f → d → k → g → </a:t>
            </a:r>
            <a:r>
              <a:rPr lang="en-US" sz="4500" b="1" dirty="0" err="1">
                <a:solidFill>
                  <a:srgbClr val="C00000"/>
                </a:solidFill>
                <a:latin typeface="Times New Roman" panose="02020603050405020304" pitchFamily="18" charset="0"/>
                <a:cs typeface="Times New Roman" panose="02020603050405020304" pitchFamily="18" charset="0"/>
              </a:rPr>
              <a:t>i</a:t>
            </a:r>
            <a:r>
              <a:rPr lang="en-US" sz="4500" b="1" dirty="0">
                <a:solidFill>
                  <a:srgbClr val="C00000"/>
                </a:solidFill>
                <a:latin typeface="Times New Roman" panose="02020603050405020304" pitchFamily="18" charset="0"/>
                <a:cs typeface="Times New Roman" panose="02020603050405020304" pitchFamily="18" charset="0"/>
              </a:rPr>
              <a:t> → e</a:t>
            </a:r>
            <a:endParaRPr lang="x-none" sz="45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80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 xmlns:a16="http://schemas.microsoft.com/office/drawing/2014/main" id="{4C78A0E4-8515-40A1-8130-041437D0EADD}"/>
              </a:ext>
            </a:extLst>
          </p:cNvPr>
          <p:cNvSpPr>
            <a:spLocks noGrp="1"/>
          </p:cNvSpPr>
          <p:nvPr>
            <p:ph idx="1"/>
          </p:nvPr>
        </p:nvSpPr>
        <p:spPr>
          <a:xfrm>
            <a:off x="0" y="0"/>
            <a:ext cx="12192000" cy="6857999"/>
          </a:xfrm>
        </p:spPr>
        <p:txBody>
          <a:bodyPr/>
          <a:lstStyle/>
          <a:p>
            <a:pPr algn="ctr"/>
            <a:r>
              <a:rPr lang="en-US" sz="2800">
                <a:latin typeface="Times New Roman" panose="02020603050405020304" pitchFamily="18" charset="0"/>
                <a:cs typeface="Times New Roman" panose="02020603050405020304" pitchFamily="18" charset="0"/>
              </a:rPr>
              <a:t>TÓM TẮT VB THÁNH GIÓNG:</a:t>
            </a:r>
          </a:p>
          <a:p>
            <a:r>
              <a:rPr lang="en-US" sz="2800">
                <a:latin typeface="Times New Roman" panose="02020603050405020304" pitchFamily="18" charset="0"/>
                <a:cs typeface="Times New Roman" panose="02020603050405020304" pitchFamily="18" charset="0"/>
              </a:rPr>
              <a:t>(b) Hai vợ chồng ông lão ao ước có một đứa con</a:t>
            </a:r>
            <a:endParaRPr lang="x-none"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(h) Bà ra đồng thấy một vết chân to ướm thử</a:t>
            </a:r>
            <a:endParaRPr lang="x-none"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 Bà sinh ra Gióng, lên ba vẫn không biết nói</a:t>
            </a:r>
            <a:endParaRPr lang="x-none"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 Giặc Ân xâm lược, vua sai sứ giả rao tìm người tài cứu nước</a:t>
            </a:r>
            <a:endParaRPr lang="x-none"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(f) Nghe tiếng rao, Gióng liền nói được ngỏ lời xin đi đánh giặc</a:t>
            </a:r>
            <a:endParaRPr lang="x-none"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(d) Gióng lớn nhanh như thổi, bà con làng xóm phải góp gạo nuôi</a:t>
            </a:r>
            <a:endParaRPr lang="x-none"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(k) Vua cho mang ngựa sắt, roi sắt, giáp sắt đến, Gióng vươn vai cao hơn trượng, phi ngựa xông vào trận, giặc tan.</a:t>
            </a:r>
            <a:endParaRPr lang="x-none"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(g) Gióng cùng ngựa sắt lên núi Sóc Sơn và bay lên trời</a:t>
            </a:r>
            <a:endParaRPr lang="x-none"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i) Vua nhớ công ơn, lập đền thờ</a:t>
            </a:r>
            <a:endParaRPr lang="x-none"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(e) Ngày nay, vẫn còn đền thờ ở làng Gióng, mở hội hàng năm, còn lưu lại nhiều dấu tích</a:t>
            </a:r>
            <a:endParaRPr lang="x-none" sz="2800">
              <a:latin typeface="Times New Roman" panose="02020603050405020304" pitchFamily="18" charset="0"/>
              <a:cs typeface="Times New Roman" panose="02020603050405020304" pitchFamily="18" charset="0"/>
            </a:endParaRPr>
          </a:p>
          <a:p>
            <a:endParaRPr lang="vi-VN"/>
          </a:p>
        </p:txBody>
      </p:sp>
    </p:spTree>
    <p:extLst>
      <p:ext uri="{BB962C8B-B14F-4D97-AF65-F5344CB8AC3E}">
        <p14:creationId xmlns:p14="http://schemas.microsoft.com/office/powerpoint/2010/main" val="3602680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06F8ADE-D15E-4C94-8FA2-4D78CF432CDF}"/>
              </a:ext>
            </a:extLst>
          </p:cNvPr>
          <p:cNvSpPr>
            <a:spLocks noGrp="1"/>
          </p:cNvSpPr>
          <p:nvPr>
            <p:ph type="title"/>
          </p:nvPr>
        </p:nvSpPr>
        <p:spPr>
          <a:xfrm>
            <a:off x="838200" y="159753"/>
            <a:ext cx="10515600" cy="1780915"/>
          </a:xfrm>
        </p:spPr>
        <p:txBody>
          <a:bodyPr>
            <a:normAutofit fontScale="90000"/>
          </a:bodyPr>
          <a:lstStyle/>
          <a:p>
            <a:r>
              <a:rPr lang="vi-VN" sz="2800" b="1">
                <a:solidFill>
                  <a:schemeClr val="accent1"/>
                </a:solidFill>
                <a:effectLst/>
                <a:latin typeface="Times New Roman" panose="02020603050405020304" pitchFamily="18" charset="0"/>
                <a:ea typeface="Times New Roman" panose="02020603050405020304" pitchFamily="18" charset="0"/>
              </a:rPr>
              <a:t>? Ai là nhân vật chính? Truyện sử dụng ngôi kể nào? Dựa vào đâu em nhận ra ngôi kể đó? Lời kể của ai?</a:t>
            </a:r>
            <a:br>
              <a:rPr lang="vi-VN" sz="2800" b="1">
                <a:solidFill>
                  <a:schemeClr val="accent1"/>
                </a:solidFill>
                <a:effectLst/>
                <a:latin typeface="Times New Roman" panose="02020603050405020304" pitchFamily="18" charset="0"/>
                <a:ea typeface="Times New Roman" panose="02020603050405020304" pitchFamily="18" charset="0"/>
              </a:rPr>
            </a:br>
            <a:r>
              <a:rPr lang="vi-VN" sz="2800" b="1">
                <a:solidFill>
                  <a:schemeClr val="accent1"/>
                </a:solidFill>
                <a:effectLst/>
                <a:latin typeface="Times New Roman" panose="02020603050405020304" pitchFamily="18" charset="0"/>
                <a:ea typeface="Times New Roman" panose="02020603050405020304" pitchFamily="18" charset="0"/>
              </a:rPr>
              <a:t>? Văn bản chia làm mấy phần? Nêu nội dung của từng phần?</a:t>
            </a:r>
            <a:br>
              <a:rPr lang="vi-VN" sz="2800" b="1">
                <a:solidFill>
                  <a:schemeClr val="accent1"/>
                </a:solidFill>
                <a:effectLst/>
                <a:latin typeface="Times New Roman" panose="02020603050405020304" pitchFamily="18" charset="0"/>
                <a:ea typeface="Times New Roman" panose="02020603050405020304" pitchFamily="18" charset="0"/>
              </a:rPr>
            </a:br>
            <a:endParaRPr lang="vi-VN" sz="5400" b="1">
              <a:solidFill>
                <a:schemeClr val="accent1"/>
              </a:solidFill>
            </a:endParaRPr>
          </a:p>
        </p:txBody>
      </p:sp>
      <p:sp>
        <p:nvSpPr>
          <p:cNvPr id="3" name="Chỗ dành sẵn cho Nội dung 2">
            <a:extLst>
              <a:ext uri="{FF2B5EF4-FFF2-40B4-BE49-F238E27FC236}">
                <a16:creationId xmlns="" xmlns:a16="http://schemas.microsoft.com/office/drawing/2014/main" id="{DC4D5591-7B50-4FDF-A34E-CBDD6E04834E}"/>
              </a:ext>
            </a:extLst>
          </p:cNvPr>
          <p:cNvSpPr>
            <a:spLocks noGrp="1"/>
          </p:cNvSpPr>
          <p:nvPr>
            <p:ph idx="1"/>
          </p:nvPr>
        </p:nvSpPr>
        <p:spPr>
          <a:xfrm>
            <a:off x="838200" y="1315616"/>
            <a:ext cx="10515600" cy="5542384"/>
          </a:xfrm>
        </p:spPr>
        <p:txBody>
          <a:bodyPr>
            <a:normAutofit/>
          </a:bodyPr>
          <a:lstStyle/>
          <a:p>
            <a:pPr marL="342900" lvl="0" indent="-342900" algn="just">
              <a:buSzPts val="1400"/>
              <a:buFont typeface="Times New Roman" panose="02020603050405020304" pitchFamily="18" charset="0"/>
              <a:buChar char="-"/>
            </a:pPr>
            <a:r>
              <a:rPr lang="en-US" sz="2400" dirty="0" err="1">
                <a:solidFill>
                  <a:srgbClr val="FF0000"/>
                </a:solidFill>
                <a:effectLst/>
                <a:latin typeface="Times New Roman" panose="02020603050405020304" pitchFamily="18" charset="0"/>
                <a:ea typeface="Times New Roman" panose="02020603050405020304" pitchFamily="18" charset="0"/>
              </a:rPr>
              <a:t>Nhân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vật</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chính:Gióng</a:t>
            </a:r>
            <a:r>
              <a:rPr lang="en-US" sz="2400" dirty="0">
                <a:solidFill>
                  <a:srgbClr val="FF0000"/>
                </a:solidFill>
                <a:effectLst/>
                <a:latin typeface="Times New Roman" panose="02020603050405020304" pitchFamily="18" charset="0"/>
                <a:ea typeface="Times New Roman" panose="02020603050405020304" pitchFamily="18" charset="0"/>
              </a:rPr>
              <a:t>.</a:t>
            </a:r>
            <a:endParaRPr lang="vi-VN" sz="24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buSzPts val="1400"/>
              <a:buFont typeface="Times New Roman" panose="02020603050405020304" pitchFamily="18" charset="0"/>
              <a:buChar char="-"/>
            </a:pPr>
            <a:r>
              <a:rPr lang="en-US" sz="2400" dirty="0" err="1">
                <a:solidFill>
                  <a:srgbClr val="FF0000"/>
                </a:solidFill>
                <a:effectLst/>
                <a:latin typeface="Times New Roman" panose="02020603050405020304" pitchFamily="18" charset="0"/>
                <a:ea typeface="Times New Roman" panose="02020603050405020304" pitchFamily="18" charset="0"/>
              </a:rPr>
              <a:t>Ngôi</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kể</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ngôi</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thứ</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ba</a:t>
            </a:r>
            <a:endParaRPr lang="vi-VN" sz="24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buSzPts val="1400"/>
              <a:buFont typeface="Times New Roman" panose="02020603050405020304" pitchFamily="18" charset="0"/>
              <a:buChar char="-"/>
            </a:pPr>
            <a:r>
              <a:rPr lang="en-US" sz="2400" dirty="0">
                <a:solidFill>
                  <a:srgbClr val="FF0000"/>
                </a:solidFill>
                <a:effectLst/>
                <a:latin typeface="Times New Roman" panose="02020603050405020304" pitchFamily="18" charset="0"/>
                <a:ea typeface="Times New Roman" panose="02020603050405020304" pitchFamily="18" charset="0"/>
              </a:rPr>
              <a:t>PTBĐ: </a:t>
            </a:r>
            <a:r>
              <a:rPr lang="en-US" sz="2400" dirty="0" err="1">
                <a:solidFill>
                  <a:srgbClr val="FF0000"/>
                </a:solidFill>
                <a:effectLst/>
                <a:latin typeface="Times New Roman" panose="02020603050405020304" pitchFamily="18" charset="0"/>
                <a:ea typeface="Times New Roman" panose="02020603050405020304" pitchFamily="18" charset="0"/>
              </a:rPr>
              <a:t>tự</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sự</a:t>
            </a:r>
            <a:endParaRPr lang="en-US" sz="2400" dirty="0">
              <a:solidFill>
                <a:srgbClr val="FF0000"/>
              </a:solidFill>
              <a:effectLst/>
              <a:latin typeface="Times New Roman" panose="02020603050405020304" pitchFamily="18" charset="0"/>
              <a:ea typeface="Times New Roman" panose="02020603050405020304" pitchFamily="18" charset="0"/>
            </a:endParaRPr>
          </a:p>
          <a:p>
            <a:pPr algn="just"/>
            <a:r>
              <a:rPr lang="en-US" sz="2400" b="1" dirty="0" err="1">
                <a:solidFill>
                  <a:srgbClr val="FF0000"/>
                </a:solidFill>
                <a:effectLst/>
                <a:latin typeface="Times New Roman" panose="02020603050405020304" pitchFamily="18" charset="0"/>
                <a:ea typeface="Times New Roman" panose="02020603050405020304" pitchFamily="18" charset="0"/>
              </a:rPr>
              <a:t>Bố</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cục</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dirty="0">
                <a:solidFill>
                  <a:srgbClr val="FF0000"/>
                </a:solidFill>
                <a:effectLst/>
                <a:latin typeface="Times New Roman" panose="02020603050405020304" pitchFamily="18" charset="0"/>
                <a:ea typeface="Times New Roman" panose="02020603050405020304" pitchFamily="18" charset="0"/>
              </a:rPr>
              <a:t>4phần</a:t>
            </a:r>
            <a:endParaRPr lang="vi-VN" sz="2400" dirty="0">
              <a:solidFill>
                <a:srgbClr val="FF0000"/>
              </a:solidFill>
              <a:effectLst/>
              <a:latin typeface="Times New Roman" panose="02020603050405020304" pitchFamily="18" charset="0"/>
              <a:ea typeface="Times New Roman" panose="02020603050405020304" pitchFamily="18" charset="0"/>
            </a:endParaRPr>
          </a:p>
          <a:p>
            <a:pPr algn="just"/>
            <a:r>
              <a:rPr lang="en-US" sz="2400" dirty="0">
                <a:solidFill>
                  <a:srgbClr val="FF0000"/>
                </a:solidFill>
                <a:effectLst/>
                <a:latin typeface="Times New Roman" panose="02020603050405020304" pitchFamily="18" charset="0"/>
                <a:ea typeface="Times New Roman" panose="02020603050405020304" pitchFamily="18" charset="0"/>
              </a:rPr>
              <a:t>P1: </a:t>
            </a:r>
            <a:r>
              <a:rPr lang="en-US" sz="2400" dirty="0" err="1">
                <a:solidFill>
                  <a:srgbClr val="FF0000"/>
                </a:solidFill>
                <a:effectLst/>
                <a:latin typeface="Times New Roman" panose="02020603050405020304" pitchFamily="18" charset="0"/>
                <a:ea typeface="Times New Roman" panose="02020603050405020304" pitchFamily="18" charset="0"/>
              </a:rPr>
              <a:t>từ</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đầu</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rPr>
              <a:t>nằm</a:t>
            </a:r>
            <a:r>
              <a:rPr lang="en-US" sz="2400" i="1" dirty="0">
                <a:solidFill>
                  <a:srgbClr val="FF0000"/>
                </a:solidFill>
                <a:effectLst/>
                <a:latin typeface="Times New Roman" panose="02020603050405020304" pitchFamily="18" charset="0"/>
                <a:ea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rPr>
              <a:t>đấy</a:t>
            </a:r>
            <a:r>
              <a:rPr lang="en-US" sz="2400" i="1" dirty="0">
                <a:solidFill>
                  <a:srgbClr val="FF0000"/>
                </a:solidFill>
                <a:effectLst/>
                <a:latin typeface="Times New Roman" panose="02020603050405020304" pitchFamily="18" charset="0"/>
                <a:ea typeface="Times New Roman" panose="02020603050405020304" pitchFamily="18" charset="0"/>
              </a:rPr>
              <a:t> </a:t>
            </a:r>
            <a:endParaRPr lang="vi-VN" sz="2400" dirty="0">
              <a:solidFill>
                <a:srgbClr val="FF0000"/>
              </a:solidFill>
              <a:effectLst/>
              <a:latin typeface="Times New Roman" panose="02020603050405020304" pitchFamily="18" charset="0"/>
              <a:ea typeface="Times New Roman" panose="02020603050405020304" pitchFamily="18" charset="0"/>
            </a:endParaRPr>
          </a:p>
          <a:p>
            <a:pPr algn="just"/>
            <a:r>
              <a:rPr lang="vi-VN" sz="2400" dirty="0">
                <a:solidFill>
                  <a:srgbClr val="FF0000"/>
                </a:solidFill>
                <a:effectLst/>
                <a:latin typeface="Times New Roman" panose="02020603050405020304" pitchFamily="18" charset="0"/>
                <a:ea typeface="Times New Roman" panose="02020603050405020304" pitchFamily="18" charset="0"/>
              </a:rPr>
              <a:t>=&gt;</a:t>
            </a:r>
            <a:r>
              <a:rPr lang="en-US" sz="2400" dirty="0" err="1">
                <a:solidFill>
                  <a:srgbClr val="FF0000"/>
                </a:solidFill>
                <a:effectLst/>
                <a:latin typeface="Times New Roman" panose="02020603050405020304" pitchFamily="18" charset="0"/>
                <a:ea typeface="Times New Roman" panose="02020603050405020304" pitchFamily="18" charset="0"/>
              </a:rPr>
              <a:t>Sự</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ra</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đời</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rPr>
              <a:t>của</a:t>
            </a:r>
            <a:r>
              <a:rPr lang="en-US" sz="2400" dirty="0" smtClean="0">
                <a:solidFill>
                  <a:srgbClr val="FF0000"/>
                </a:solidFill>
                <a:effectLst/>
                <a:latin typeface="Times New Roman" panose="02020603050405020304" pitchFamily="18" charset="0"/>
                <a:ea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rPr>
              <a:t>Gióng</a:t>
            </a:r>
            <a:endParaRPr lang="vi-VN" sz="2400" dirty="0">
              <a:solidFill>
                <a:srgbClr val="FF0000"/>
              </a:solidFill>
              <a:effectLst/>
              <a:latin typeface="Times New Roman" panose="02020603050405020304" pitchFamily="18" charset="0"/>
              <a:ea typeface="Times New Roman" panose="02020603050405020304" pitchFamily="18" charset="0"/>
            </a:endParaRPr>
          </a:p>
          <a:p>
            <a:pPr algn="just"/>
            <a:r>
              <a:rPr lang="en-US" sz="2400" dirty="0">
                <a:solidFill>
                  <a:srgbClr val="FF0000"/>
                </a:solidFill>
                <a:effectLst/>
                <a:latin typeface="Times New Roman" panose="02020603050405020304" pitchFamily="18" charset="0"/>
                <a:ea typeface="Times New Roman" panose="02020603050405020304" pitchFamily="18" charset="0"/>
              </a:rPr>
              <a:t>P2: </a:t>
            </a:r>
            <a:r>
              <a:rPr lang="en-US" sz="2400" dirty="0" err="1">
                <a:solidFill>
                  <a:srgbClr val="FF0000"/>
                </a:solidFill>
                <a:effectLst/>
                <a:latin typeface="Times New Roman" panose="02020603050405020304" pitchFamily="18" charset="0"/>
                <a:ea typeface="Times New Roman" panose="02020603050405020304" pitchFamily="18" charset="0"/>
              </a:rPr>
              <a:t>Tiếp</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rPr>
              <a:t>cứu</a:t>
            </a:r>
            <a:r>
              <a:rPr lang="en-US" sz="2400" i="1" dirty="0">
                <a:solidFill>
                  <a:srgbClr val="FF0000"/>
                </a:solidFill>
                <a:effectLst/>
                <a:latin typeface="Times New Roman" panose="02020603050405020304" pitchFamily="18" charset="0"/>
                <a:ea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rPr>
              <a:t>nước</a:t>
            </a:r>
            <a:endParaRPr lang="vi-VN" sz="2400" dirty="0">
              <a:solidFill>
                <a:srgbClr val="FF0000"/>
              </a:solidFill>
              <a:effectLst/>
              <a:latin typeface="Times New Roman" panose="02020603050405020304" pitchFamily="18" charset="0"/>
              <a:ea typeface="Times New Roman" panose="02020603050405020304" pitchFamily="18" charset="0"/>
            </a:endParaRPr>
          </a:p>
          <a:p>
            <a:pPr algn="just"/>
            <a:r>
              <a:rPr lang="vi-VN" sz="2400" dirty="0">
                <a:solidFill>
                  <a:srgbClr val="FF0000"/>
                </a:solidFill>
                <a:effectLst/>
                <a:latin typeface="Times New Roman" panose="02020603050405020304" pitchFamily="18" charset="0"/>
                <a:ea typeface="Times New Roman" panose="02020603050405020304" pitchFamily="18" charset="0"/>
              </a:rPr>
              <a:t>=&gt;</a:t>
            </a:r>
            <a:r>
              <a:rPr lang="en-US" sz="2400" dirty="0" err="1">
                <a:solidFill>
                  <a:srgbClr val="FF0000"/>
                </a:solidFill>
                <a:effectLst/>
                <a:latin typeface="Times New Roman" panose="02020603050405020304" pitchFamily="18" charset="0"/>
                <a:ea typeface="Times New Roman" panose="02020603050405020304" pitchFamily="18" charset="0"/>
              </a:rPr>
              <a:t>Sựtrưởng</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thành</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của</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Gióng</a:t>
            </a:r>
            <a:endParaRPr lang="vi-VN" sz="2400" dirty="0">
              <a:solidFill>
                <a:srgbClr val="FF0000"/>
              </a:solidFill>
              <a:effectLst/>
              <a:latin typeface="Times New Roman" panose="02020603050405020304" pitchFamily="18" charset="0"/>
              <a:ea typeface="Times New Roman" panose="02020603050405020304" pitchFamily="18" charset="0"/>
            </a:endParaRPr>
          </a:p>
          <a:p>
            <a:r>
              <a:rPr lang="en-US" sz="2400" dirty="0">
                <a:solidFill>
                  <a:srgbClr val="FF0000"/>
                </a:solidFill>
                <a:effectLst/>
                <a:latin typeface="Times New Roman" panose="02020603050405020304" pitchFamily="18" charset="0"/>
                <a:ea typeface="Times New Roman" panose="02020603050405020304" pitchFamily="18" charset="0"/>
              </a:rPr>
              <a:t>P3: </a:t>
            </a:r>
            <a:r>
              <a:rPr lang="en-US" sz="2400" dirty="0" err="1">
                <a:solidFill>
                  <a:srgbClr val="FF0000"/>
                </a:solidFill>
                <a:effectLst/>
                <a:latin typeface="Times New Roman" panose="02020603050405020304" pitchFamily="18" charset="0"/>
                <a:ea typeface="Times New Roman" panose="02020603050405020304" pitchFamily="18" charset="0"/>
              </a:rPr>
              <a:t>Tiếp</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rPr>
              <a:t>lên</a:t>
            </a:r>
            <a:r>
              <a:rPr lang="en-US" sz="2400" i="1" dirty="0">
                <a:solidFill>
                  <a:srgbClr val="FF0000"/>
                </a:solidFill>
                <a:effectLst/>
                <a:latin typeface="Times New Roman" panose="02020603050405020304" pitchFamily="18" charset="0"/>
                <a:ea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rPr>
              <a:t>trời</a:t>
            </a:r>
            <a:endParaRPr lang="vi-VN" sz="2400" dirty="0">
              <a:solidFill>
                <a:srgbClr val="FF0000"/>
              </a:solidFill>
              <a:effectLst/>
              <a:latin typeface="Times New Roman" panose="02020603050405020304" pitchFamily="18" charset="0"/>
              <a:ea typeface="Times New Roman" panose="02020603050405020304" pitchFamily="18" charset="0"/>
            </a:endParaRPr>
          </a:p>
          <a:p>
            <a:r>
              <a:rPr lang="vi-VN" sz="2400" dirty="0">
                <a:solidFill>
                  <a:srgbClr val="FF0000"/>
                </a:solidFill>
                <a:effectLst/>
                <a:latin typeface="Times New Roman" panose="02020603050405020304" pitchFamily="18" charset="0"/>
                <a:ea typeface="Times New Roman" panose="02020603050405020304" pitchFamily="18" charset="0"/>
              </a:rPr>
              <a:t>=&gt;Gióng đánh tan giặc và bay vềtrời</a:t>
            </a:r>
          </a:p>
          <a:p>
            <a:r>
              <a:rPr lang="vi-VN" sz="2400" dirty="0">
                <a:solidFill>
                  <a:srgbClr val="FF0000"/>
                </a:solidFill>
                <a:effectLst/>
                <a:latin typeface="Times New Roman" panose="02020603050405020304" pitchFamily="18" charset="0"/>
                <a:ea typeface="Times New Roman" panose="02020603050405020304" pitchFamily="18" charset="0"/>
              </a:rPr>
              <a:t>P4: Còn lại</a:t>
            </a:r>
          </a:p>
          <a:p>
            <a:r>
              <a:rPr lang="vi-VN" sz="2400" dirty="0">
                <a:solidFill>
                  <a:srgbClr val="FF0000"/>
                </a:solidFill>
                <a:effectLst/>
                <a:latin typeface="Times New Roman" panose="02020603050405020304" pitchFamily="18" charset="0"/>
                <a:ea typeface="Calibri" panose="020F0502020204030204" pitchFamily="34" charset="0"/>
              </a:rPr>
              <a:t>=&gt;Những vết tích còn lại </a:t>
            </a:r>
            <a:r>
              <a:rPr lang="vi-VN" sz="2400" dirty="0" smtClean="0">
                <a:solidFill>
                  <a:srgbClr val="FF0000"/>
                </a:solidFill>
                <a:effectLst/>
                <a:latin typeface="Times New Roman" panose="02020603050405020304" pitchFamily="18" charset="0"/>
                <a:ea typeface="Calibri" panose="020F0502020204030204" pitchFamily="34" charset="0"/>
              </a:rPr>
              <a:t>của Gióng</a:t>
            </a:r>
            <a:r>
              <a:rPr lang="vi-VN" sz="2400" dirty="0">
                <a:solidFill>
                  <a:srgbClr val="FF0000"/>
                </a:solidFill>
                <a:effectLst/>
                <a:latin typeface="Times New Roman" panose="02020603050405020304" pitchFamily="18" charset="0"/>
                <a:ea typeface="Calibri" panose="020F0502020204030204" pitchFamily="34" charset="0"/>
              </a:rPr>
              <a:t>.</a:t>
            </a:r>
            <a:endParaRPr lang="vi-VN" sz="4000" dirty="0">
              <a:solidFill>
                <a:srgbClr val="FF0000"/>
              </a:solidFill>
            </a:endParaRPr>
          </a:p>
        </p:txBody>
      </p:sp>
    </p:spTree>
    <p:extLst>
      <p:ext uri="{BB962C8B-B14F-4D97-AF65-F5344CB8AC3E}">
        <p14:creationId xmlns:p14="http://schemas.microsoft.com/office/powerpoint/2010/main" val="103947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solidFill>
                  <a:srgbClr val="FF0000"/>
                </a:solidFill>
              </a:rPr>
              <a:t>II. TÌM HIỂU CHI </a:t>
            </a:r>
            <a:r>
              <a:rPr lang="vi-VN" b="1" smtClean="0">
                <a:solidFill>
                  <a:srgbClr val="FF0000"/>
                </a:solidFill>
              </a:rPr>
              <a:t>TIẾT</a:t>
            </a:r>
            <a:r>
              <a:rPr lang="en-US" b="1" smtClean="0"/>
              <a:t/>
            </a:r>
            <a:br>
              <a:rPr lang="en-US" b="1" smtClean="0"/>
            </a:br>
            <a:r>
              <a:rPr lang="vi-VN" sz="3600" b="1"/>
              <a:t>1. Sự ra đời của Gióng</a:t>
            </a:r>
            <a:endParaRPr lang="en-US" sz="3600"/>
          </a:p>
        </p:txBody>
      </p:sp>
      <p:sp>
        <p:nvSpPr>
          <p:cNvPr id="4" name="Bevel 3"/>
          <p:cNvSpPr/>
          <p:nvPr/>
        </p:nvSpPr>
        <p:spPr>
          <a:xfrm>
            <a:off x="550164" y="1971929"/>
            <a:ext cx="10646664" cy="277977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2506662"/>
            <a:ext cx="10515600" cy="4351338"/>
          </a:xfrm>
        </p:spPr>
        <p:txBody>
          <a:bodyPr/>
          <a:lstStyle/>
          <a:p>
            <a:r>
              <a:rPr lang="vi-VN" b="1" smtClean="0"/>
              <a:t> </a:t>
            </a:r>
            <a:r>
              <a:rPr lang="vi-VN" b="1">
                <a:solidFill>
                  <a:schemeClr val="bg1"/>
                </a:solidFill>
              </a:rPr>
              <a:t>Tìm và liệt kê các chi tiết kì ảo về sự ra đời của Gióng ? </a:t>
            </a:r>
            <a:endParaRPr lang="en-US" b="1" smtClean="0">
              <a:solidFill>
                <a:schemeClr val="bg1"/>
              </a:solidFill>
            </a:endParaRPr>
          </a:p>
          <a:p>
            <a:r>
              <a:rPr lang="vi-VN" b="1" smtClean="0">
                <a:solidFill>
                  <a:schemeClr val="bg1"/>
                </a:solidFill>
              </a:rPr>
              <a:t>Sự </a:t>
            </a:r>
            <a:r>
              <a:rPr lang="vi-VN" b="1">
                <a:solidFill>
                  <a:schemeClr val="bg1"/>
                </a:solidFill>
              </a:rPr>
              <a:t>ra đời và những biểu hiện khác thường của Gióng dự báo sự việc sắp xảy ra như thế nào?</a:t>
            </a:r>
            <a:endParaRPr lang="en-US" b="1">
              <a:solidFill>
                <a:schemeClr val="bg1"/>
              </a:solidFill>
            </a:endParaRPr>
          </a:p>
          <a:p>
            <a:endParaRPr lang="en-US"/>
          </a:p>
        </p:txBody>
      </p:sp>
    </p:spTree>
    <p:extLst>
      <p:ext uri="{BB962C8B-B14F-4D97-AF65-F5344CB8AC3E}">
        <p14:creationId xmlns:p14="http://schemas.microsoft.com/office/powerpoint/2010/main" val="24111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49374816"/>
              </p:ext>
            </p:extLst>
          </p:nvPr>
        </p:nvGraphicFramePr>
        <p:xfrm>
          <a:off x="2791968" y="719328"/>
          <a:ext cx="7107936" cy="3515297"/>
        </p:xfrm>
        <a:graphic>
          <a:graphicData uri="http://schemas.openxmlformats.org/drawingml/2006/table">
            <a:tbl>
              <a:tblPr firstRow="1" firstCol="1" bandRow="1">
                <a:tableStyleId>{5C22544A-7EE6-4342-B048-85BDC9FD1C3A}</a:tableStyleId>
              </a:tblPr>
              <a:tblGrid>
                <a:gridCol w="2019940"/>
                <a:gridCol w="5087996"/>
              </a:tblGrid>
              <a:tr h="341662">
                <a:tc>
                  <a:txBody>
                    <a:bodyPr/>
                    <a:lstStyle/>
                    <a:p>
                      <a:pPr>
                        <a:spcAft>
                          <a:spcPts val="0"/>
                        </a:spcAft>
                      </a:pPr>
                      <a:r>
                        <a:rPr lang="vi-VN" sz="1400">
                          <a:effectLst/>
                        </a:rPr>
                        <a:t> </a:t>
                      </a:r>
                      <a:endParaRPr lang="en-US" sz="1200">
                        <a:effectLst/>
                        <a:latin typeface="Times New Roman"/>
                        <a:ea typeface="Times New Roman"/>
                        <a:cs typeface="Times New Roman"/>
                      </a:endParaRPr>
                    </a:p>
                  </a:txBody>
                  <a:tcPr marL="68580" marR="68580" marT="0" marB="0"/>
                </a:tc>
                <a:tc>
                  <a:txBody>
                    <a:bodyPr/>
                    <a:lstStyle/>
                    <a:p>
                      <a:pPr algn="ctr">
                        <a:spcAft>
                          <a:spcPts val="0"/>
                        </a:spcAft>
                      </a:pPr>
                      <a:r>
                        <a:rPr lang="vi-VN" sz="1800">
                          <a:effectLst/>
                        </a:rPr>
                        <a:t>Sự ra đời của Gióng</a:t>
                      </a:r>
                      <a:endParaRPr lang="en-US" sz="1600">
                        <a:effectLst/>
                        <a:latin typeface="Times New Roman"/>
                        <a:ea typeface="Times New Roman"/>
                        <a:cs typeface="Times New Roman"/>
                      </a:endParaRPr>
                    </a:p>
                  </a:txBody>
                  <a:tcPr marL="68580" marR="68580" marT="0" marB="0"/>
                </a:tc>
              </a:tr>
              <a:tr h="1953006">
                <a:tc>
                  <a:txBody>
                    <a:bodyPr/>
                    <a:lstStyle/>
                    <a:p>
                      <a:pPr>
                        <a:spcAft>
                          <a:spcPts val="0"/>
                        </a:spcAft>
                      </a:pPr>
                      <a:r>
                        <a:rPr lang="en-US" sz="2400">
                          <a:effectLst/>
                        </a:rPr>
                        <a:t>Chi tiết kì lạ</a:t>
                      </a:r>
                      <a:endParaRPr lang="en-US" sz="2000">
                        <a:effectLst/>
                        <a:latin typeface="Times New Roman"/>
                        <a:ea typeface="Times New Roman"/>
                        <a:cs typeface="Times New Roman"/>
                      </a:endParaRPr>
                    </a:p>
                  </a:txBody>
                  <a:tcPr marL="68580" marR="68580" marT="0" marB="0"/>
                </a:tc>
                <a:tc>
                  <a:txBody>
                    <a:bodyPr/>
                    <a:lstStyle/>
                    <a:p>
                      <a:pPr algn="just">
                        <a:spcAft>
                          <a:spcPts val="0"/>
                        </a:spcAft>
                      </a:pPr>
                      <a:r>
                        <a:rPr lang="en-US" sz="2000">
                          <a:effectLst/>
                        </a:rPr>
                        <a:t>- Người mẹ ướm chân mình vào vết chân lạ và thụ thai.</a:t>
                      </a:r>
                      <a:endParaRPr lang="en-US" sz="1800">
                        <a:effectLst/>
                      </a:endParaRPr>
                    </a:p>
                    <a:p>
                      <a:pPr marL="342900" lvl="0" indent="-342900" algn="just">
                        <a:spcAft>
                          <a:spcPts val="0"/>
                        </a:spcAft>
                        <a:buSzPts val="1400"/>
                        <a:buFont typeface="Times New Roman"/>
                        <a:buChar char="-"/>
                      </a:pPr>
                      <a:r>
                        <a:rPr lang="en-US" sz="2000">
                          <a:effectLst/>
                        </a:rPr>
                        <a:t>Mười hai tháng sau sinh ra một cậu bé.</a:t>
                      </a:r>
                      <a:endParaRPr lang="en-US" sz="1800">
                        <a:effectLst/>
                      </a:endParaRPr>
                    </a:p>
                    <a:p>
                      <a:pPr marL="342900" lvl="0" indent="-342900" algn="just">
                        <a:spcAft>
                          <a:spcPts val="0"/>
                        </a:spcAft>
                        <a:buSzPts val="1400"/>
                        <a:buFont typeface="Times New Roman"/>
                        <a:buChar char="-"/>
                      </a:pPr>
                      <a:r>
                        <a:rPr lang="en-US" sz="2000">
                          <a:effectLst/>
                        </a:rPr>
                        <a:t>Lên ba: không biết nói, biết cười, chẳng biết đi</a:t>
                      </a:r>
                      <a:endParaRPr lang="en-US" sz="1800">
                        <a:effectLst/>
                        <a:latin typeface="Times New Roman"/>
                        <a:ea typeface="Times New Roman"/>
                        <a:cs typeface="Times New Roman"/>
                      </a:endParaRPr>
                    </a:p>
                  </a:txBody>
                  <a:tcPr marL="68580" marR="68580" marT="0" marB="0"/>
                </a:tc>
              </a:tr>
              <a:tr h="1220629">
                <a:tc>
                  <a:txBody>
                    <a:bodyPr/>
                    <a:lstStyle/>
                    <a:p>
                      <a:pPr>
                        <a:spcAft>
                          <a:spcPts val="0"/>
                        </a:spcAft>
                      </a:pPr>
                      <a:r>
                        <a:rPr lang="en-US" sz="2000">
                          <a:effectLst/>
                        </a:rPr>
                        <a:t>Dự đoán sự việc sắp xảy ra</a:t>
                      </a:r>
                      <a:endParaRPr lang="en-US" sz="1800">
                        <a:effectLst/>
                        <a:latin typeface="Times New Roman"/>
                        <a:ea typeface="Times New Roman"/>
                        <a:cs typeface="Times New Roman"/>
                      </a:endParaRPr>
                    </a:p>
                  </a:txBody>
                  <a:tcPr marL="68580" marR="68580" marT="0" marB="0"/>
                </a:tc>
                <a:tc>
                  <a:txBody>
                    <a:bodyPr/>
                    <a:lstStyle/>
                    <a:p>
                      <a:pPr algn="just">
                        <a:spcAft>
                          <a:spcPts val="0"/>
                        </a:spcAft>
                      </a:pPr>
                      <a:r>
                        <a:rPr lang="en-US" sz="2000">
                          <a:effectLst/>
                        </a:rPr>
                        <a:t>Sự ra đời và những biểu hiện khác thường của cậu bé dự báo đây là một con người phi thường</a:t>
                      </a:r>
                      <a:endParaRPr lang="en-US" sz="1800">
                        <a:effectLst/>
                        <a:latin typeface="Times New Roman"/>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2852928" y="4688044"/>
            <a:ext cx="55018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vi-VN" sz="3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Sự ra đời k</a:t>
            </a:r>
            <a:r>
              <a:rPr kumimoji="0" lang="vi-VN" sz="3200" b="1" i="0" u="none" strike="noStrike" cap="none" normalizeH="0" baseline="0" smtClean="0">
                <a:ln>
                  <a:noFill/>
                </a:ln>
                <a:solidFill>
                  <a:schemeClr val="tx1"/>
                </a:solidFill>
                <a:effectLst/>
                <a:latin typeface="Calibri"/>
                <a:ea typeface="Calibri" pitchFamily="34" charset="0"/>
                <a:cs typeface="Times New Roman" pitchFamily="18" charset="0"/>
              </a:rPr>
              <a:t>ì</a:t>
            </a:r>
            <a:r>
              <a:rPr kumimoji="0" lang="vi-VN" sz="3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lạ</a:t>
            </a:r>
            <a:r>
              <a:rPr kumimoji="0" lang="en-US" sz="3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(hoang đường)</a:t>
            </a:r>
            <a:endParaRPr kumimoji="0" lang="vi-VN" sz="4000" b="0" i="0" u="none" strike="noStrike" cap="none" normalizeH="0" baseline="0" smtClean="0">
              <a:ln>
                <a:noFill/>
              </a:ln>
              <a:solidFill>
                <a:schemeClr val="tx1"/>
              </a:solidFill>
              <a:effectLst/>
              <a:latin typeface="Arial" pitchFamily="34" charset="0"/>
              <a:cs typeface="Arial" pitchFamily="34" charset="0"/>
            </a:endParaRPr>
          </a:p>
        </p:txBody>
      </p:sp>
      <p:sp>
        <p:nvSpPr>
          <p:cNvPr id="7" name="Right Arrow 6"/>
          <p:cNvSpPr/>
          <p:nvPr/>
        </p:nvSpPr>
        <p:spPr>
          <a:xfrm>
            <a:off x="670560" y="536448"/>
            <a:ext cx="1243584" cy="70713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ight Arrow 7"/>
          <p:cNvSpPr/>
          <p:nvPr/>
        </p:nvSpPr>
        <p:spPr>
          <a:xfrm>
            <a:off x="2657856" y="4864608"/>
            <a:ext cx="390144" cy="2316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81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49"/>
            <a:ext cx="10515600" cy="1325563"/>
          </a:xfrm>
        </p:spPr>
        <p:txBody>
          <a:bodyPr/>
          <a:lstStyle/>
          <a:p>
            <a:r>
              <a:rPr lang="vi-VN" b="1">
                <a:solidFill>
                  <a:srgbClr val="FF0000"/>
                </a:solidFill>
              </a:rPr>
              <a:t>2. Sự trưởng thành của Gióng</a:t>
            </a:r>
            <a:endParaRPr lang="en-US">
              <a:solidFill>
                <a:srgbClr val="FF0000"/>
              </a:solidFill>
            </a:endParaRPr>
          </a:p>
        </p:txBody>
      </p:sp>
      <p:sp>
        <p:nvSpPr>
          <p:cNvPr id="4" name="Cloud 3"/>
          <p:cNvSpPr/>
          <p:nvPr/>
        </p:nvSpPr>
        <p:spPr>
          <a:xfrm>
            <a:off x="548640" y="1216025"/>
            <a:ext cx="10387584" cy="3075559"/>
          </a:xfrm>
          <a:prstGeom prst="cloud">
            <a:avLst/>
          </a:prstGeom>
          <a:solidFill>
            <a:srgbClr val="CA8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Content Placeholder 2"/>
          <p:cNvSpPr>
            <a:spLocks noGrp="1"/>
          </p:cNvSpPr>
          <p:nvPr>
            <p:ph idx="1"/>
          </p:nvPr>
        </p:nvSpPr>
        <p:spPr>
          <a:xfrm>
            <a:off x="1676400" y="2115058"/>
            <a:ext cx="10515600" cy="4351338"/>
          </a:xfrm>
        </p:spPr>
        <p:txBody>
          <a:bodyPr/>
          <a:lstStyle/>
          <a:p>
            <a:pPr marL="514350" indent="-514350">
              <a:buAutoNum type="arabicPeriod"/>
            </a:pPr>
            <a:r>
              <a:rPr lang="vi-VN" b="1" smtClean="0">
                <a:solidFill>
                  <a:schemeClr val="bg1"/>
                </a:solidFill>
                <a:latin typeface="+mj-lt"/>
              </a:rPr>
              <a:t>Tìm </a:t>
            </a:r>
            <a:r>
              <a:rPr lang="vi-VN" b="1">
                <a:solidFill>
                  <a:schemeClr val="bg1"/>
                </a:solidFill>
                <a:latin typeface="+mj-lt"/>
              </a:rPr>
              <a:t>và liệt kê những chi tiết kì lạ về sự trưởng </a:t>
            </a:r>
            <a:r>
              <a:rPr lang="vi-VN" b="1" smtClean="0">
                <a:solidFill>
                  <a:schemeClr val="bg1"/>
                </a:solidFill>
                <a:latin typeface="+mj-lt"/>
              </a:rPr>
              <a:t>thành</a:t>
            </a:r>
            <a:endParaRPr lang="en-US" b="1" smtClean="0">
              <a:solidFill>
                <a:schemeClr val="bg1"/>
              </a:solidFill>
              <a:latin typeface="+mj-lt"/>
            </a:endParaRPr>
          </a:p>
          <a:p>
            <a:pPr marL="0" indent="0">
              <a:buNone/>
            </a:pPr>
            <a:r>
              <a:rPr lang="vi-VN" b="1" smtClean="0">
                <a:solidFill>
                  <a:schemeClr val="bg1"/>
                </a:solidFill>
                <a:latin typeface="+mj-lt"/>
              </a:rPr>
              <a:t> </a:t>
            </a:r>
            <a:r>
              <a:rPr lang="vi-VN" b="1">
                <a:solidFill>
                  <a:schemeClr val="bg1"/>
                </a:solidFill>
                <a:latin typeface="+mj-lt"/>
              </a:rPr>
              <a:t>của Gióng?</a:t>
            </a:r>
            <a:endParaRPr lang="en-US" b="1">
              <a:solidFill>
                <a:schemeClr val="bg1"/>
              </a:solidFill>
              <a:latin typeface="+mj-lt"/>
            </a:endParaRPr>
          </a:p>
          <a:p>
            <a:pPr marL="0" indent="0">
              <a:buNone/>
            </a:pPr>
            <a:r>
              <a:rPr lang="en-US" b="1" smtClean="0">
                <a:solidFill>
                  <a:schemeClr val="bg1"/>
                </a:solidFill>
                <a:latin typeface="+mj-lt"/>
              </a:rPr>
              <a:t>2. </a:t>
            </a:r>
            <a:r>
              <a:rPr lang="vi-VN" b="1" smtClean="0">
                <a:solidFill>
                  <a:schemeClr val="bg1"/>
                </a:solidFill>
                <a:latin typeface="+mj-lt"/>
              </a:rPr>
              <a:t> </a:t>
            </a:r>
            <a:r>
              <a:rPr lang="vi-VN" b="1">
                <a:solidFill>
                  <a:schemeClr val="bg1"/>
                </a:solidFill>
                <a:latin typeface="+mj-lt"/>
              </a:rPr>
              <a:t>Chi tiết kì ảo đó có ý nghĩa gì?</a:t>
            </a:r>
            <a:endParaRPr lang="en-US" b="1">
              <a:solidFill>
                <a:schemeClr val="bg1"/>
              </a:solidFill>
              <a:latin typeface="+mj-lt"/>
            </a:endParaRPr>
          </a:p>
          <a:p>
            <a:endParaRPr lang="en-US" b="1">
              <a:solidFill>
                <a:schemeClr val="bg1"/>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1615637238"/>
              </p:ext>
            </p:extLst>
          </p:nvPr>
        </p:nvGraphicFramePr>
        <p:xfrm>
          <a:off x="387952" y="1831720"/>
          <a:ext cx="11017664" cy="3922904"/>
        </p:xfrm>
        <a:graphic>
          <a:graphicData uri="http://schemas.openxmlformats.org/drawingml/2006/table">
            <a:tbl>
              <a:tblPr firstRow="1" firstCol="1" bandRow="1">
                <a:tableStyleId>{5C22544A-7EE6-4342-B048-85BDC9FD1C3A}</a:tableStyleId>
              </a:tblPr>
              <a:tblGrid>
                <a:gridCol w="2261892"/>
                <a:gridCol w="8755772"/>
              </a:tblGrid>
              <a:tr h="446913">
                <a:tc>
                  <a:txBody>
                    <a:bodyPr/>
                    <a:lstStyle/>
                    <a:p>
                      <a:pPr>
                        <a:spcAft>
                          <a:spcPts val="0"/>
                        </a:spcAft>
                      </a:pPr>
                      <a:r>
                        <a:rPr lang="vi-VN" sz="1400">
                          <a:effectLst/>
                        </a:rPr>
                        <a:t> </a:t>
                      </a:r>
                      <a:endParaRPr lang="en-US" sz="1200">
                        <a:effectLst/>
                        <a:latin typeface="Times New Roman"/>
                        <a:ea typeface="Times New Roman"/>
                        <a:cs typeface="Times New Roman"/>
                      </a:endParaRPr>
                    </a:p>
                  </a:txBody>
                  <a:tcPr marL="68580" marR="68580" marT="0" marB="0">
                    <a:solidFill>
                      <a:schemeClr val="accent1"/>
                    </a:solidFill>
                  </a:tcPr>
                </a:tc>
                <a:tc>
                  <a:txBody>
                    <a:bodyPr/>
                    <a:lstStyle/>
                    <a:p>
                      <a:pPr algn="ctr">
                        <a:spcAft>
                          <a:spcPts val="0"/>
                        </a:spcAft>
                      </a:pPr>
                      <a:r>
                        <a:rPr lang="vi-VN" sz="2800">
                          <a:effectLst/>
                          <a:latin typeface="+mj-lt"/>
                        </a:rPr>
                        <a:t>Sự trưởng thành của Gióng</a:t>
                      </a:r>
                      <a:endParaRPr lang="en-US" sz="2400">
                        <a:effectLst/>
                        <a:latin typeface="+mj-lt"/>
                        <a:ea typeface="Times New Roman"/>
                        <a:cs typeface="Times New Roman"/>
                      </a:endParaRPr>
                    </a:p>
                  </a:txBody>
                  <a:tcPr marL="68580" marR="68580" marT="0" marB="0">
                    <a:solidFill>
                      <a:schemeClr val="accent1"/>
                    </a:solidFill>
                  </a:tcPr>
                </a:tc>
              </a:tr>
              <a:tr h="3475991">
                <a:tc>
                  <a:txBody>
                    <a:bodyPr/>
                    <a:lstStyle/>
                    <a:p>
                      <a:pPr>
                        <a:spcAft>
                          <a:spcPts val="0"/>
                        </a:spcAft>
                      </a:pPr>
                      <a:r>
                        <a:rPr lang="en-US" sz="2800" b="1">
                          <a:solidFill>
                            <a:schemeClr val="bg1"/>
                          </a:solidFill>
                          <a:effectLst/>
                          <a:latin typeface="Times New Roman" pitchFamily="18" charset="0"/>
                          <a:cs typeface="Times New Roman" pitchFamily="18" charset="0"/>
                        </a:rPr>
                        <a:t>Chi tiết kì lạ</a:t>
                      </a:r>
                      <a:endParaRPr lang="en-US" sz="2400" b="1">
                        <a:solidFill>
                          <a:schemeClr val="bg1"/>
                        </a:solidFill>
                        <a:effectLst/>
                        <a:latin typeface="Times New Roman" pitchFamily="18" charset="0"/>
                        <a:ea typeface="Times New Roman"/>
                        <a:cs typeface="Times New Roman" pitchFamily="18" charset="0"/>
                      </a:endParaRPr>
                    </a:p>
                  </a:txBody>
                  <a:tcPr marL="68580" marR="68580" marT="0" marB="0">
                    <a:solidFill>
                      <a:srgbClr val="CA85D1"/>
                    </a:solidFill>
                  </a:tcPr>
                </a:tc>
                <a:tc>
                  <a:txBody>
                    <a:bodyPr/>
                    <a:lstStyle/>
                    <a:p>
                      <a:pPr algn="just">
                        <a:spcAft>
                          <a:spcPts val="0"/>
                        </a:spcAft>
                      </a:pPr>
                      <a:r>
                        <a:rPr lang="en-US" sz="2800" b="1">
                          <a:solidFill>
                            <a:schemeClr val="bg1"/>
                          </a:solidFill>
                          <a:effectLst/>
                          <a:latin typeface="Times New Roman" pitchFamily="18" charset="0"/>
                          <a:cs typeface="Times New Roman" pitchFamily="18" charset="0"/>
                        </a:rPr>
                        <a:t>- Tiếng nói đầu tiên: </a:t>
                      </a:r>
                      <a:endParaRPr lang="en-US" sz="2400" b="1">
                        <a:solidFill>
                          <a:schemeClr val="bg1"/>
                        </a:solidFill>
                        <a:effectLst/>
                        <a:latin typeface="Times New Roman" pitchFamily="18" charset="0"/>
                        <a:cs typeface="Times New Roman" pitchFamily="18" charset="0"/>
                      </a:endParaRPr>
                    </a:p>
                    <a:p>
                      <a:pPr algn="just">
                        <a:spcAft>
                          <a:spcPts val="0"/>
                        </a:spcAft>
                      </a:pPr>
                      <a:r>
                        <a:rPr lang="en-US" sz="2800" b="1">
                          <a:solidFill>
                            <a:schemeClr val="bg1"/>
                          </a:solidFill>
                          <a:effectLst/>
                          <a:latin typeface="Times New Roman" pitchFamily="18" charset="0"/>
                          <a:cs typeface="Times New Roman" pitchFamily="18" charset="0"/>
                        </a:rPr>
                        <a:t>+ Mẹ ra mời sứ giả vào đây</a:t>
                      </a:r>
                      <a:endParaRPr lang="en-US" sz="2400" b="1">
                        <a:solidFill>
                          <a:schemeClr val="bg1"/>
                        </a:solidFill>
                        <a:effectLst/>
                        <a:latin typeface="Times New Roman" pitchFamily="18" charset="0"/>
                        <a:cs typeface="Times New Roman" pitchFamily="18" charset="0"/>
                      </a:endParaRPr>
                    </a:p>
                    <a:p>
                      <a:pPr algn="just">
                        <a:spcAft>
                          <a:spcPts val="0"/>
                        </a:spcAft>
                      </a:pPr>
                      <a:r>
                        <a:rPr lang="en-US" sz="2800" b="1">
                          <a:solidFill>
                            <a:schemeClr val="bg1"/>
                          </a:solidFill>
                          <a:effectLst/>
                          <a:latin typeface="Times New Roman" pitchFamily="18" charset="0"/>
                          <a:cs typeface="Times New Roman" pitchFamily="18" charset="0"/>
                        </a:rPr>
                        <a:t>+ Đòi ngựa sắt, roi sắt, áo giáp sắt để đánh giặc</a:t>
                      </a:r>
                      <a:endParaRPr lang="en-US" sz="2400" b="1">
                        <a:solidFill>
                          <a:schemeClr val="bg1"/>
                        </a:solidFill>
                        <a:effectLst/>
                        <a:latin typeface="Times New Roman" pitchFamily="18" charset="0"/>
                        <a:cs typeface="Times New Roman" pitchFamily="18" charset="0"/>
                      </a:endParaRPr>
                    </a:p>
                    <a:p>
                      <a:pPr algn="just">
                        <a:spcAft>
                          <a:spcPts val="0"/>
                        </a:spcAft>
                      </a:pPr>
                      <a:r>
                        <a:rPr lang="en-US" sz="2800" b="1">
                          <a:solidFill>
                            <a:schemeClr val="bg1"/>
                          </a:solidFill>
                          <a:effectLst/>
                          <a:latin typeface="Times New Roman" pitchFamily="18" charset="0"/>
                          <a:cs typeface="Times New Roman" pitchFamily="18" charset="0"/>
                        </a:rPr>
                        <a:t>- Gióng lớn nhanh như thổi:</a:t>
                      </a:r>
                      <a:endParaRPr lang="en-US" sz="2400" b="1">
                        <a:solidFill>
                          <a:schemeClr val="bg1"/>
                        </a:solidFill>
                        <a:effectLst/>
                        <a:latin typeface="Times New Roman" pitchFamily="18" charset="0"/>
                        <a:cs typeface="Times New Roman" pitchFamily="18" charset="0"/>
                      </a:endParaRPr>
                    </a:p>
                    <a:p>
                      <a:pPr algn="just">
                        <a:spcAft>
                          <a:spcPts val="0"/>
                        </a:spcAft>
                      </a:pPr>
                      <a:r>
                        <a:rPr lang="en-US" sz="2800" b="1">
                          <a:solidFill>
                            <a:schemeClr val="bg1"/>
                          </a:solidFill>
                          <a:effectLst/>
                          <a:latin typeface="Times New Roman" pitchFamily="18" charset="0"/>
                          <a:cs typeface="Times New Roman" pitchFamily="18" charset="0"/>
                        </a:rPr>
                        <a:t>+ Cơm ăn mấy cũng không biết no</a:t>
                      </a:r>
                      <a:endParaRPr lang="en-US" sz="2400" b="1">
                        <a:solidFill>
                          <a:schemeClr val="bg1"/>
                        </a:solidFill>
                        <a:effectLst/>
                        <a:latin typeface="Times New Roman" pitchFamily="18" charset="0"/>
                        <a:cs typeface="Times New Roman" pitchFamily="18" charset="0"/>
                      </a:endParaRPr>
                    </a:p>
                    <a:p>
                      <a:pPr algn="just">
                        <a:spcAft>
                          <a:spcPts val="0"/>
                        </a:spcAft>
                      </a:pPr>
                      <a:r>
                        <a:rPr lang="en-US" sz="2800" b="1">
                          <a:solidFill>
                            <a:schemeClr val="bg1"/>
                          </a:solidFill>
                          <a:effectLst/>
                          <a:latin typeface="Times New Roman" pitchFamily="18" charset="0"/>
                          <a:cs typeface="Times New Roman" pitchFamily="18" charset="0"/>
                        </a:rPr>
                        <a:t>+ Áo vừa mặc xong đã căng đứt chỉ</a:t>
                      </a:r>
                      <a:endParaRPr lang="en-US" sz="2400" b="1">
                        <a:solidFill>
                          <a:schemeClr val="bg1"/>
                        </a:solidFill>
                        <a:effectLst/>
                        <a:latin typeface="Times New Roman" pitchFamily="18" charset="0"/>
                        <a:cs typeface="Times New Roman" pitchFamily="18" charset="0"/>
                      </a:endParaRPr>
                    </a:p>
                    <a:p>
                      <a:pPr algn="just">
                        <a:spcAft>
                          <a:spcPts val="0"/>
                        </a:spcAft>
                      </a:pPr>
                      <a:r>
                        <a:rPr lang="en-US" sz="2800" b="1">
                          <a:solidFill>
                            <a:schemeClr val="bg1"/>
                          </a:solidFill>
                          <a:effectLst/>
                          <a:latin typeface="Times New Roman" pitchFamily="18" charset="0"/>
                          <a:cs typeface="Times New Roman" pitchFamily="18" charset="0"/>
                        </a:rPr>
                        <a:t>+ Bà con làng xóm góp gạo nuôi Gióng</a:t>
                      </a:r>
                      <a:endParaRPr lang="en-US" sz="2400" b="1">
                        <a:solidFill>
                          <a:schemeClr val="bg1"/>
                        </a:solidFill>
                        <a:effectLst/>
                        <a:latin typeface="Times New Roman" pitchFamily="18" charset="0"/>
                        <a:ea typeface="Times New Roman"/>
                        <a:cs typeface="Times New Roman" pitchFamily="18" charset="0"/>
                      </a:endParaRPr>
                    </a:p>
                  </a:txBody>
                  <a:tcPr marL="68580" marR="68580" marT="0" marB="0">
                    <a:solidFill>
                      <a:srgbClr val="CA85D1"/>
                    </a:solidFill>
                  </a:tcPr>
                </a:tc>
              </a:tr>
            </a:tbl>
          </a:graphicData>
        </a:graphic>
      </p:graphicFrame>
    </p:spTree>
    <p:extLst>
      <p:ext uri="{BB962C8B-B14F-4D97-AF65-F5344CB8AC3E}">
        <p14:creationId xmlns:p14="http://schemas.microsoft.com/office/powerpoint/2010/main" val="24830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Autofit/>
          </a:bodyPr>
          <a:lstStyle/>
          <a:p>
            <a:pPr algn="ctr"/>
            <a:r>
              <a:rPr lang="en-US" b="1" dirty="0" smtClean="0">
                <a:latin typeface="Times New Roman" pitchFamily="18" charset="0"/>
                <a:cs typeface="Times New Roman" pitchFamily="18" charset="0"/>
              </a:rPr>
              <a:t>Ý </a:t>
            </a:r>
            <a:r>
              <a:rPr lang="en-US" b="1" dirty="0" err="1" smtClean="0">
                <a:latin typeface="Times New Roman" pitchFamily="18" charset="0"/>
                <a:cs typeface="Times New Roman" pitchFamily="18" charset="0"/>
              </a:rPr>
              <a:t>nghĩa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những</a:t>
            </a:r>
            <a:r>
              <a:rPr lang="en-US" b="1" dirty="0" smtClean="0">
                <a:latin typeface="Times New Roman" pitchFamily="18" charset="0"/>
                <a:cs typeface="Times New Roman" pitchFamily="18" charset="0"/>
              </a:rPr>
              <a:t> chi </a:t>
            </a:r>
            <a:r>
              <a:rPr lang="en-US" b="1" dirty="0" err="1" smtClean="0">
                <a:latin typeface="Times New Roman" pitchFamily="18" charset="0"/>
                <a:cs typeface="Times New Roman" pitchFamily="18" charset="0"/>
              </a:rPr>
              <a:t>tiết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kì</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ảo</a:t>
            </a:r>
            <a:r>
              <a:rPr lang="en-US" b="1" dirty="0" smtClean="0">
                <a:latin typeface="Times New Roman" pitchFamily="18" charset="0"/>
                <a:cs typeface="Times New Roman" pitchFamily="18" charset="0"/>
              </a:rPr>
              <a:t>:</a:t>
            </a:r>
          </a:p>
          <a:p>
            <a:pPr lvl="0"/>
            <a:r>
              <a:rPr lang="en-US" sz="2400" b="1" dirty="0" err="1">
                <a:latin typeface="Times New Roman" pitchFamily="18" charset="0"/>
                <a:cs typeface="Times New Roman" pitchFamily="18" charset="0"/>
              </a:rPr>
              <a:t>Tiếng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nói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của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Gióng</a:t>
            </a:r>
            <a:r>
              <a:rPr lang="en-US" sz="2400" b="1" dirty="0">
                <a:latin typeface="Times New Roman" pitchFamily="18" charset="0"/>
                <a:cs typeface="Times New Roman" pitchFamily="18" charset="0"/>
              </a:rPr>
              <a:t> là </a:t>
            </a:r>
            <a:r>
              <a:rPr lang="en-US" sz="2400" b="1" dirty="0" err="1">
                <a:latin typeface="Times New Roman" pitchFamily="18" charset="0"/>
                <a:cs typeface="Times New Roman" pitchFamily="18" charset="0"/>
              </a:rPr>
              <a:t>đòi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giặc</a:t>
            </a:r>
            <a:r>
              <a:rPr lang="en-US" sz="2400" b="1" dirty="0">
                <a:latin typeface="Times New Roman" pitchFamily="18" charset="0"/>
                <a:cs typeface="Times New Roman" pitchFamily="18" charset="0"/>
              </a:rPr>
              <a:t>:</a:t>
            </a: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ngợi</a:t>
            </a:r>
            <a:r>
              <a:rPr lang="en-US" sz="2400" b="1" dirty="0">
                <a:latin typeface="Times New Roman" pitchFamily="18" charset="0"/>
                <a:cs typeface="Times New Roman" pitchFamily="18" charset="0"/>
              </a:rPr>
              <a:t> ý </a:t>
            </a:r>
            <a:r>
              <a:rPr lang="en-US" sz="2400" b="1" dirty="0" err="1">
                <a:latin typeface="Times New Roman" pitchFamily="18" charset="0"/>
                <a:cs typeface="Times New Roman" pitchFamily="18" charset="0"/>
              </a:rPr>
              <a:t>thức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giặc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nước</a:t>
            </a:r>
            <a:endParaRPr lang="en-US" sz="2400" b="1" dirty="0">
              <a:latin typeface="Times New Roman" pitchFamily="18" charset="0"/>
              <a:cs typeface="Times New Roman" pitchFamily="18" charset="0"/>
            </a:endParaRPr>
          </a:p>
          <a:p>
            <a:pPr marL="0" indent="0">
              <a:buNone/>
            </a:pPr>
            <a:r>
              <a:rPr lang="en-US" sz="2400" b="1" dirty="0" smtClean="0">
                <a:latin typeface="Times New Roman" pitchFamily="18" charset="0"/>
                <a:cs typeface="Times New Roman" pitchFamily="18" charset="0"/>
              </a:rPr>
              <a:t>=&gt;</a:t>
            </a:r>
            <a:r>
              <a:rPr lang="en-US" sz="2400" b="1" dirty="0" err="1">
                <a:solidFill>
                  <a:srgbClr val="FF0000"/>
                </a:solidFill>
                <a:latin typeface="Times New Roman" pitchFamily="18" charset="0"/>
                <a:cs typeface="Times New Roman" pitchFamily="18" charset="0"/>
              </a:rPr>
              <a:t>Gióng</a:t>
            </a:r>
            <a:r>
              <a:rPr lang="en-US" sz="2400" b="1" dirty="0">
                <a:solidFill>
                  <a:srgbClr val="FF0000"/>
                </a:solidFill>
                <a:latin typeface="Times New Roman" pitchFamily="18" charset="0"/>
                <a:cs typeface="Times New Roman" pitchFamily="18" charset="0"/>
              </a:rPr>
              <a:t> là </a:t>
            </a:r>
            <a:r>
              <a:rPr lang="en-US" sz="2400" b="1" dirty="0" err="1">
                <a:solidFill>
                  <a:srgbClr val="FF0000"/>
                </a:solidFill>
                <a:latin typeface="Times New Roman" pitchFamily="18" charset="0"/>
                <a:cs typeface="Times New Roman" pitchFamily="18" charset="0"/>
              </a:rPr>
              <a:t>hình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ảnh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của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lúc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thường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âm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thầm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lặng</a:t>
            </a:r>
            <a:r>
              <a:rPr lang="en-US" sz="2400" b="1" dirty="0">
                <a:solidFill>
                  <a:srgbClr val="FF0000"/>
                </a:solidFill>
                <a:latin typeface="Times New Roman" pitchFamily="18" charset="0"/>
                <a:cs typeface="Times New Roman" pitchFamily="18" charset="0"/>
              </a:rPr>
              <a:t> lẽ </a:t>
            </a:r>
            <a:r>
              <a:rPr lang="en-US" sz="2400" b="1" dirty="0" err="1">
                <a:solidFill>
                  <a:srgbClr val="FF0000"/>
                </a:solidFill>
                <a:latin typeface="Times New Roman" pitchFamily="18" charset="0"/>
                <a:cs typeface="Times New Roman" pitchFamily="18" charset="0"/>
              </a:rPr>
              <a:t>nhưng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đất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gặp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nguy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thi</a:t>
            </a:r>
            <a:r>
              <a:rPr lang="en-US" sz="2400" b="1" dirty="0">
                <a:solidFill>
                  <a:srgbClr val="FF0000"/>
                </a:solidFill>
                <a:latin typeface="Times New Roman" pitchFamily="18" charset="0"/>
                <a:cs typeface="Times New Roman" pitchFamily="18" charset="0"/>
              </a:rPr>
              <a:t>̀ họ </a:t>
            </a:r>
            <a:r>
              <a:rPr lang="en-US" sz="2400" b="1" dirty="0" err="1">
                <a:solidFill>
                  <a:srgbClr val="FF0000"/>
                </a:solidFill>
                <a:latin typeface="Times New Roman" pitchFamily="18" charset="0"/>
                <a:cs typeface="Times New Roman" pitchFamily="18" charset="0"/>
              </a:rPr>
              <a:t>sẵn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xông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ra</a:t>
            </a:r>
            <a:r>
              <a:rPr lang="en-US" sz="2400" b="1" dirty="0" smtClean="0">
                <a:solidFill>
                  <a:srgbClr val="FF0000"/>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trận</a:t>
            </a:r>
            <a:r>
              <a:rPr lang="en-US" sz="2400" b="1"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cứu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nước</a:t>
            </a:r>
            <a:r>
              <a:rPr lang="en-US" sz="2400" b="1" dirty="0">
                <a:solidFill>
                  <a:srgbClr val="FF0000"/>
                </a:solidFill>
                <a:latin typeface="Times New Roman" pitchFamily="18" charset="0"/>
                <a:cs typeface="Times New Roman" pitchFamily="18" charset="0"/>
              </a:rPr>
              <a:t>.</a:t>
            </a: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đòi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sắt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roi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sắt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sắt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đê</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giặc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đê</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giặc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vê</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quốc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đòi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chúng</a:t>
            </a:r>
            <a:r>
              <a:rPr lang="en-US" sz="2400" b="1" dirty="0">
                <a:latin typeface="Times New Roman" pitchFamily="18" charset="0"/>
                <a:cs typeface="Times New Roman" pitchFamily="18" charset="0"/>
              </a:rPr>
              <a:t> ta </a:t>
            </a:r>
            <a:r>
              <a:rPr lang="en-US" sz="2400" b="1" dirty="0" err="1">
                <a:latin typeface="Times New Roman" pitchFamily="18" charset="0"/>
                <a:cs typeface="Times New Roman" pitchFamily="18" charset="0"/>
              </a:rPr>
              <a:t>phải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chuẩn</a:t>
            </a:r>
            <a:r>
              <a:rPr lang="en-US" sz="2400" b="1" dirty="0">
                <a:latin typeface="Times New Roman" pitchFamily="18" charset="0"/>
                <a:cs typeface="Times New Roman" pitchFamily="18" charset="0"/>
              </a:rPr>
              <a:t> bị </a:t>
            </a:r>
            <a:r>
              <a:rPr lang="en-US" sz="2400" b="1" dirty="0" err="1">
                <a:latin typeface="Times New Roman" pitchFamily="18" charset="0"/>
                <a:cs typeface="Times New Roman" pitchFamily="18" charset="0"/>
              </a:rPr>
              <a:t>đầy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vê</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va</a:t>
            </a:r>
            <a:r>
              <a:rPr lang="en-US" sz="2400" b="1" dirty="0">
                <a:latin typeface="Times New Roman" pitchFamily="18" charset="0"/>
                <a:cs typeface="Times New Roman" pitchFamily="18" charset="0"/>
              </a:rPr>
              <a:t>̀ vũ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tranh</a:t>
            </a:r>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 Bà con </a:t>
            </a:r>
            <a:r>
              <a:rPr lang="en-US" sz="2400" b="1" dirty="0" err="1">
                <a:latin typeface="Times New Roman" pitchFamily="18" charset="0"/>
                <a:cs typeface="Times New Roman" pitchFamily="18" charset="0"/>
              </a:rPr>
              <a:t>làng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xóm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góp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nuôi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Gióng</a:t>
            </a:r>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Sức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của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nuôi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giản</a:t>
            </a:r>
            <a:r>
              <a:rPr lang="en-US" sz="2400" b="1" dirty="0">
                <a:latin typeface="Times New Roman" pitchFamily="18" charset="0"/>
                <a:cs typeface="Times New Roman" pitchFamily="18" charset="0"/>
              </a:rPr>
              <a:t> dị. </a:t>
            </a: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còn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nói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đoàn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kết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của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tộc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xưa</a:t>
            </a:r>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đâu</a:t>
            </a:r>
            <a:r>
              <a:rPr lang="en-US" sz="2400" b="1" dirty="0">
                <a:latin typeface="Times New Roman" pitchFamily="18" charset="0"/>
                <a:cs typeface="Times New Roman" pitchFamily="18" charset="0"/>
              </a:rPr>
              <a:t> chỉ là con </a:t>
            </a:r>
            <a:r>
              <a:rPr lang="en-US" sz="2400" b="1" dirty="0" err="1">
                <a:latin typeface="Times New Roman" pitchFamily="18" charset="0"/>
                <a:cs typeface="Times New Roman" pitchFamily="18" charset="0"/>
              </a:rPr>
              <a:t>của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ba</a:t>
            </a:r>
            <a:r>
              <a:rPr lang="en-US" sz="2400" b="1" dirty="0">
                <a:latin typeface="Times New Roman" pitchFamily="18" charset="0"/>
                <a:cs typeface="Times New Roman" pitchFamily="18" charset="0"/>
              </a:rPr>
              <a:t>̀ mẹ mà là con </a:t>
            </a:r>
            <a:r>
              <a:rPr lang="en-US" sz="2400" b="1" dirty="0" err="1">
                <a:latin typeface="Times New Roman" pitchFamily="18" charset="0"/>
                <a:cs typeface="Times New Roman" pitchFamily="18" charset="0"/>
              </a:rPr>
              <a:t>của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của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a:t>
            </a:r>
          </a:p>
          <a:p>
            <a:r>
              <a:rPr lang="en-US" sz="2400" b="1" dirty="0">
                <a:solidFill>
                  <a:srgbClr val="FF0000"/>
                </a:solidFill>
                <a:latin typeface="Times New Roman" pitchFamily="18" charset="0"/>
                <a:cs typeface="Times New Roman" pitchFamily="18" charset="0"/>
              </a:rPr>
              <a:t>=&gt;</a:t>
            </a:r>
            <a:r>
              <a:rPr lang="en-US" sz="2400" b="1" dirty="0" err="1">
                <a:solidFill>
                  <a:srgbClr val="FF0000"/>
                </a:solidFill>
                <a:latin typeface="Times New Roman" pitchFamily="18" charset="0"/>
                <a:cs typeface="Times New Roman" pitchFamily="18" charset="0"/>
              </a:rPr>
              <a:t>Sức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mạnh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của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Gióng</a:t>
            </a:r>
            <a:r>
              <a:rPr lang="en-US" sz="2400" b="1" dirty="0">
                <a:solidFill>
                  <a:srgbClr val="FF0000"/>
                </a:solidFill>
                <a:latin typeface="Times New Roman" pitchFamily="18" charset="0"/>
                <a:cs typeface="Times New Roman" pitchFamily="18" charset="0"/>
              </a:rPr>
              <a:t> là </a:t>
            </a:r>
            <a:r>
              <a:rPr lang="en-US" sz="2400" b="1" dirty="0" err="1">
                <a:solidFill>
                  <a:srgbClr val="FF0000"/>
                </a:solidFill>
                <a:latin typeface="Times New Roman" pitchFamily="18" charset="0"/>
                <a:cs typeface="Times New Roman" pitchFamily="18" charset="0"/>
              </a:rPr>
              <a:t>sức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mạnh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của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toàn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dân</a:t>
            </a:r>
            <a:r>
              <a:rPr lang="en-US" sz="24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512933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 xmlns:a16="http://schemas.microsoft.com/office/drawing/2014/main" id="{5D7CB0DF-840E-7E45-A45D-D92607D498EB}"/>
              </a:ext>
            </a:extLst>
          </p:cNvPr>
          <p:cNvPicPr>
            <a:picLocks noChangeAspect="1"/>
          </p:cNvPicPr>
          <p:nvPr/>
        </p:nvPicPr>
        <p:blipFill>
          <a:blip r:embed="rId2"/>
          <a:stretch>
            <a:fillRect/>
          </a:stretch>
        </p:blipFill>
        <p:spPr>
          <a:xfrm rot="21248177">
            <a:off x="32836" y="24063"/>
            <a:ext cx="3987634" cy="2807620"/>
          </a:xfrm>
          <a:prstGeom prst="rect">
            <a:avLst/>
          </a:prstGeom>
        </p:spPr>
      </p:pic>
      <p:sp>
        <p:nvSpPr>
          <p:cNvPr id="2" name="Title 1">
            <a:extLst>
              <a:ext uri="{FF2B5EF4-FFF2-40B4-BE49-F238E27FC236}">
                <a16:creationId xmlns="" xmlns:a16="http://schemas.microsoft.com/office/drawing/2014/main" id="{864A2BA8-BF86-9847-9B1D-17D9CAEC9A9A}"/>
              </a:ext>
            </a:extLst>
          </p:cNvPr>
          <p:cNvSpPr>
            <a:spLocks noGrp="1"/>
          </p:cNvSpPr>
          <p:nvPr>
            <p:ph type="title"/>
          </p:nvPr>
        </p:nvSpPr>
        <p:spPr>
          <a:xfrm>
            <a:off x="1475205" y="479174"/>
            <a:ext cx="10515600" cy="1325563"/>
          </a:xfrm>
        </p:spPr>
        <p:txBody>
          <a:bodyPr>
            <a:no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3</a:t>
            </a:r>
            <a:r>
              <a:rPr lang="x-none" sz="3600" b="1" smtClean="0">
                <a:solidFill>
                  <a:srgbClr val="C00000"/>
                </a:solidFill>
                <a:latin typeface="Times New Roman" panose="02020603050405020304" pitchFamily="18" charset="0"/>
                <a:cs typeface="Times New Roman" panose="02020603050405020304" pitchFamily="18" charset="0"/>
              </a:rPr>
              <a:t>. </a:t>
            </a:r>
            <a:r>
              <a:rPr lang="vi-VN" sz="3600" b="1">
                <a:latin typeface="Times New Roman" pitchFamily="18" charset="0"/>
                <a:cs typeface="Times New Roman" pitchFamily="18" charset="0"/>
              </a:rPr>
              <a:t>Gióng</a:t>
            </a:r>
            <a:r>
              <a:rPr lang="en-US" sz="3600" b="1">
                <a:latin typeface="Times New Roman" pitchFamily="18" charset="0"/>
                <a:cs typeface="Times New Roman" pitchFamily="18" charset="0"/>
              </a:rPr>
              <a:t> đánh tan giặc và bay về trời</a:t>
            </a:r>
            <a:endParaRPr lang="x-none" sz="3600" b="1" dirty="0">
              <a:solidFill>
                <a:srgbClr val="C00000"/>
              </a:solidFill>
              <a:latin typeface="Times New Roman" panose="02020603050405020304" pitchFamily="18" charset="0"/>
              <a:cs typeface="Times New Roman" panose="02020603050405020304" pitchFamily="18" charset="0"/>
            </a:endParaRPr>
          </a:p>
        </p:txBody>
      </p:sp>
      <p:sp>
        <p:nvSpPr>
          <p:cNvPr id="6" name="Cloud 5"/>
          <p:cNvSpPr/>
          <p:nvPr/>
        </p:nvSpPr>
        <p:spPr>
          <a:xfrm>
            <a:off x="1011936" y="1825625"/>
            <a:ext cx="10485120" cy="419722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mtClean="0">
                <a:latin typeface="Times New Roman" pitchFamily="18" charset="0"/>
                <a:cs typeface="Times New Roman" pitchFamily="18" charset="0"/>
              </a:rPr>
              <a:t>    </a:t>
            </a:r>
            <a:r>
              <a:rPr lang="vi-VN" sz="3600" b="1" smtClean="0">
                <a:latin typeface="Times New Roman" pitchFamily="18" charset="0"/>
                <a:cs typeface="Times New Roman" pitchFamily="18" charset="0"/>
              </a:rPr>
              <a:t>? </a:t>
            </a:r>
            <a:r>
              <a:rPr lang="vi-VN" sz="3600" b="1">
                <a:latin typeface="Times New Roman" pitchFamily="18" charset="0"/>
                <a:cs typeface="Times New Roman" pitchFamily="18" charset="0"/>
              </a:rPr>
              <a:t>Tìm và liệt kê các chi tiết kì ảo về Gióng đánh tan giặc và bay về trời ? Từ “chú bé” được thay bằng “tráng sĩ” có ý nghĩa gì? Chi tiết kì ảo đó có ý nghĩa gì?</a:t>
            </a:r>
            <a:endParaRPr lang="en-US" sz="3600" b="1">
              <a:latin typeface="Times New Roman" pitchFamily="18" charset="0"/>
              <a:cs typeface="Times New Roman" pitchFamily="18" charset="0"/>
            </a:endParaRPr>
          </a:p>
          <a:p>
            <a:endParaRPr lang="en-US" sz="3600"/>
          </a:p>
        </p:txBody>
      </p:sp>
    </p:spTree>
    <p:extLst>
      <p:ext uri="{BB962C8B-B14F-4D97-AF65-F5344CB8AC3E}">
        <p14:creationId xmlns:p14="http://schemas.microsoft.com/office/powerpoint/2010/main" val="19703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5106048"/>
              </p:ext>
            </p:extLst>
          </p:nvPr>
        </p:nvGraphicFramePr>
        <p:xfrm>
          <a:off x="451104" y="439345"/>
          <a:ext cx="11375136" cy="5928595"/>
        </p:xfrm>
        <a:graphic>
          <a:graphicData uri="http://schemas.openxmlformats.org/drawingml/2006/table">
            <a:tbl>
              <a:tblPr firstRow="1" firstCol="1" bandRow="1">
                <a:tableStyleId>{5C22544A-7EE6-4342-B048-85BDC9FD1C3A}</a:tableStyleId>
              </a:tblPr>
              <a:tblGrid>
                <a:gridCol w="3183520"/>
                <a:gridCol w="8191616"/>
              </a:tblGrid>
              <a:tr h="285782">
                <a:tc>
                  <a:txBody>
                    <a:bodyPr/>
                    <a:lstStyle/>
                    <a:p>
                      <a:pPr>
                        <a:spcAft>
                          <a:spcPts val="0"/>
                        </a:spcAft>
                      </a:pPr>
                      <a:r>
                        <a:rPr lang="vi-VN" sz="2000" b="1">
                          <a:effectLst/>
                        </a:rPr>
                        <a:t> </a:t>
                      </a:r>
                      <a:endParaRPr lang="en-US" sz="1800" b="1">
                        <a:effectLst/>
                        <a:latin typeface="Times New Roman"/>
                        <a:ea typeface="Times New Roman"/>
                        <a:cs typeface="Times New Roman"/>
                      </a:endParaRPr>
                    </a:p>
                  </a:txBody>
                  <a:tcPr marL="32527" marR="32527" marT="0" marB="0"/>
                </a:tc>
                <a:tc>
                  <a:txBody>
                    <a:bodyPr/>
                    <a:lstStyle/>
                    <a:p>
                      <a:pPr algn="ctr">
                        <a:spcAft>
                          <a:spcPts val="0"/>
                        </a:spcAft>
                      </a:pPr>
                      <a:r>
                        <a:rPr lang="vi-VN" sz="2000" b="1">
                          <a:effectLst/>
                        </a:rPr>
                        <a:t>Gióng đánh thắng giặc và bay về trời</a:t>
                      </a:r>
                      <a:endParaRPr lang="en-US" sz="1800" b="1">
                        <a:effectLst/>
                        <a:latin typeface="Times New Roman"/>
                        <a:ea typeface="Times New Roman"/>
                        <a:cs typeface="Times New Roman"/>
                      </a:endParaRPr>
                    </a:p>
                  </a:txBody>
                  <a:tcPr marL="32527" marR="32527" marT="0" marB="0"/>
                </a:tc>
              </a:tr>
              <a:tr h="1428908">
                <a:tc>
                  <a:txBody>
                    <a:bodyPr/>
                    <a:lstStyle/>
                    <a:p>
                      <a:pPr>
                        <a:spcAft>
                          <a:spcPts val="0"/>
                        </a:spcAft>
                      </a:pPr>
                      <a:r>
                        <a:rPr lang="en-US" sz="2000" b="1">
                          <a:effectLst/>
                        </a:rPr>
                        <a:t>Chi tiết kì lạ</a:t>
                      </a:r>
                      <a:endParaRPr lang="en-US" sz="1800" b="1">
                        <a:effectLst/>
                        <a:latin typeface="Times New Roman"/>
                        <a:ea typeface="Times New Roman"/>
                        <a:cs typeface="Times New Roman"/>
                      </a:endParaRPr>
                    </a:p>
                  </a:txBody>
                  <a:tcPr marL="32527" marR="32527" marT="0" marB="0"/>
                </a:tc>
                <a:tc>
                  <a:txBody>
                    <a:bodyPr/>
                    <a:lstStyle/>
                    <a:p>
                      <a:pPr>
                        <a:spcAft>
                          <a:spcPts val="0"/>
                        </a:spcAft>
                      </a:pPr>
                      <a:r>
                        <a:rPr lang="en-US" sz="2000" b="1">
                          <a:effectLst/>
                        </a:rPr>
                        <a:t>- Gióng vươn vai thành tráng sĩ</a:t>
                      </a:r>
                      <a:endParaRPr lang="en-US" sz="1800" b="1">
                        <a:effectLst/>
                      </a:endParaRPr>
                    </a:p>
                    <a:p>
                      <a:pPr algn="just">
                        <a:spcAft>
                          <a:spcPts val="0"/>
                        </a:spcAft>
                      </a:pPr>
                      <a:r>
                        <a:rPr lang="en-US" sz="2000" b="1">
                          <a:effectLst/>
                        </a:rPr>
                        <a:t>- Mặc áo giáp, cầm roi, nhảy lên mình ngựa. Ngựa phun ra lửa.</a:t>
                      </a:r>
                      <a:endParaRPr lang="en-US" sz="1800" b="1">
                        <a:effectLst/>
                      </a:endParaRPr>
                    </a:p>
                    <a:p>
                      <a:pPr algn="just">
                        <a:spcAft>
                          <a:spcPts val="0"/>
                        </a:spcAft>
                      </a:pPr>
                      <a:r>
                        <a:rPr lang="en-US" sz="2000" b="1">
                          <a:effectLst/>
                        </a:rPr>
                        <a:t>- Đánh hết lớp này đến lớp khác.</a:t>
                      </a:r>
                      <a:endParaRPr lang="en-US" sz="1800" b="1">
                        <a:effectLst/>
                      </a:endParaRPr>
                    </a:p>
                    <a:p>
                      <a:pPr algn="just">
                        <a:spcAft>
                          <a:spcPts val="0"/>
                        </a:spcAft>
                      </a:pPr>
                      <a:r>
                        <a:rPr lang="en-US" sz="2000" b="1">
                          <a:effectLst/>
                        </a:rPr>
                        <a:t>- Roi sắt gãy nhổ tre đánh giặc.</a:t>
                      </a:r>
                      <a:endParaRPr lang="en-US" sz="1800" b="1">
                        <a:effectLst/>
                      </a:endParaRPr>
                    </a:p>
                    <a:p>
                      <a:pPr algn="just">
                        <a:spcAft>
                          <a:spcPts val="0"/>
                        </a:spcAft>
                      </a:pPr>
                      <a:r>
                        <a:rPr lang="en-US" sz="2000" b="1">
                          <a:effectLst/>
                        </a:rPr>
                        <a:t>- Giặc tan, Gióng cưỡi ngựa bay về trời.</a:t>
                      </a:r>
                      <a:endParaRPr lang="en-US" sz="1800" b="1">
                        <a:effectLst/>
                        <a:latin typeface="Times New Roman"/>
                        <a:ea typeface="Times New Roman"/>
                        <a:cs typeface="Times New Roman"/>
                      </a:endParaRPr>
                    </a:p>
                  </a:txBody>
                  <a:tcPr marL="32527" marR="32527" marT="0" marB="0"/>
                </a:tc>
              </a:tr>
              <a:tr h="2270995">
                <a:tc>
                  <a:txBody>
                    <a:bodyPr/>
                    <a:lstStyle/>
                    <a:p>
                      <a:pPr algn="just">
                        <a:spcAft>
                          <a:spcPts val="0"/>
                        </a:spcAft>
                      </a:pPr>
                      <a:r>
                        <a:rPr lang="en-US" sz="2000" b="1">
                          <a:effectLst/>
                        </a:rPr>
                        <a:t>Từ “chú bé” được thay bằng “tráng sĩ” có ý nghĩa gì</a:t>
                      </a:r>
                      <a:endParaRPr lang="en-US" sz="1800" b="1">
                        <a:effectLst/>
                        <a:latin typeface="Times New Roman"/>
                        <a:ea typeface="Times New Roman"/>
                        <a:cs typeface="Times New Roman"/>
                      </a:endParaRPr>
                    </a:p>
                  </a:txBody>
                  <a:tcPr marL="32527" marR="32527" marT="0" marB="0"/>
                </a:tc>
                <a:tc>
                  <a:txBody>
                    <a:bodyPr/>
                    <a:lstStyle/>
                    <a:p>
                      <a:pPr algn="just">
                        <a:spcAft>
                          <a:spcPts val="0"/>
                        </a:spcAft>
                      </a:pPr>
                      <a:r>
                        <a:rPr lang="en-US" sz="2000" b="1">
                          <a:effectLst/>
                        </a:rPr>
                        <a:t>Thể hiện quan niệm của nhân dân ta về mong ước có một người anh hùng đủ sức mạnh để đáp ứng nhiệm vụ dân tộc đặt ra trong hoàn cảnh cấp thiết. Sự lớn lên của Gióng đã đáp ứng được yêu cầu và nhiệm vụ cứu nước. Khi lịch sử đặt ra vấn đề sống còn cấp bách, khi tình thế đòi hỏi dân tộc vươn lên một tầm vóc phi thường thì dân tộc ta vụt lớn dậy như Thánh Gióng, tự mình thay đổi tư thế tầm vóc của mình.</a:t>
                      </a:r>
                      <a:endParaRPr lang="en-US" sz="1800" b="1">
                        <a:effectLst/>
                        <a:latin typeface="Times New Roman"/>
                        <a:ea typeface="Times New Roman"/>
                        <a:cs typeface="Times New Roman"/>
                      </a:endParaRPr>
                    </a:p>
                  </a:txBody>
                  <a:tcPr marL="32527" marR="32527" marT="0" marB="0"/>
                </a:tc>
              </a:tr>
              <a:tr h="1792891">
                <a:tc>
                  <a:txBody>
                    <a:bodyPr/>
                    <a:lstStyle/>
                    <a:p>
                      <a:pPr>
                        <a:spcAft>
                          <a:spcPts val="0"/>
                        </a:spcAft>
                      </a:pPr>
                      <a:r>
                        <a:rPr lang="en-US" sz="2000" b="1">
                          <a:effectLst/>
                        </a:rPr>
                        <a:t>Ý nghĩa </a:t>
                      </a:r>
                      <a:endParaRPr lang="en-US" sz="1800" b="1">
                        <a:effectLst/>
                      </a:endParaRPr>
                    </a:p>
                    <a:p>
                      <a:pPr>
                        <a:spcAft>
                          <a:spcPts val="0"/>
                        </a:spcAft>
                      </a:pPr>
                      <a:r>
                        <a:rPr lang="en-US" sz="2000" b="1">
                          <a:effectLst/>
                        </a:rPr>
                        <a:t> </a:t>
                      </a:r>
                      <a:endParaRPr lang="en-US" sz="1800" b="1">
                        <a:effectLst/>
                        <a:latin typeface="Times New Roman"/>
                        <a:ea typeface="Times New Roman"/>
                        <a:cs typeface="Times New Roman"/>
                      </a:endParaRPr>
                    </a:p>
                  </a:txBody>
                  <a:tcPr marL="32527" marR="32527" marT="0" marB="0"/>
                </a:tc>
                <a:tc>
                  <a:txBody>
                    <a:bodyPr/>
                    <a:lstStyle/>
                    <a:p>
                      <a:pPr marL="342900" lvl="0" indent="-342900" algn="just">
                        <a:spcAft>
                          <a:spcPts val="0"/>
                        </a:spcAft>
                        <a:buSzPts val="1400"/>
                        <a:buFont typeface="Times New Roman"/>
                        <a:buChar char="-"/>
                      </a:pPr>
                      <a:r>
                        <a:rPr lang="en-US" sz="2000" b="1">
                          <a:effectLst/>
                        </a:rPr>
                        <a:t>Roi sắt gãy, nhổ tre đánh giặc: </a:t>
                      </a:r>
                      <a:endParaRPr lang="en-US" sz="1800" b="1">
                        <a:effectLst/>
                      </a:endParaRPr>
                    </a:p>
                    <a:p>
                      <a:pPr algn="just">
                        <a:spcAft>
                          <a:spcPts val="0"/>
                        </a:spcAft>
                      </a:pPr>
                      <a:r>
                        <a:rPr lang="en-US" sz="2000" b="1">
                          <a:effectLst/>
                        </a:rPr>
                        <a:t>+ Sự sáng tạo, nhanh tcủa Gióng.</a:t>
                      </a:r>
                      <a:endParaRPr lang="en-US" sz="1800" b="1">
                        <a:effectLst/>
                      </a:endParaRPr>
                    </a:p>
                    <a:p>
                      <a:pPr algn="just">
                        <a:spcAft>
                          <a:spcPts val="0"/>
                        </a:spcAft>
                      </a:pPr>
                      <a:r>
                        <a:rPr lang="en-US" sz="2000" b="1">
                          <a:effectLst/>
                        </a:rPr>
                        <a:t>+ Quyết tâm giết giặc đến cùng.</a:t>
                      </a:r>
                      <a:endParaRPr lang="en-US" sz="1800" b="1">
                        <a:effectLst/>
                      </a:endParaRPr>
                    </a:p>
                    <a:p>
                      <a:pPr marL="342900" lvl="0" indent="-342900" algn="just">
                        <a:spcAft>
                          <a:spcPts val="0"/>
                        </a:spcAft>
                        <a:buSzPts val="1400"/>
                        <a:buFont typeface="Times New Roman"/>
                        <a:buChar char="-"/>
                      </a:pPr>
                      <a:r>
                        <a:rPr lang="en-US" sz="2000" b="1">
                          <a:effectLst/>
                        </a:rPr>
                        <a:t>Giặc tan Gióng bay về trời:</a:t>
                      </a:r>
                      <a:endParaRPr lang="en-US" sz="1800" b="1">
                        <a:effectLst/>
                      </a:endParaRPr>
                    </a:p>
                    <a:p>
                      <a:pPr algn="just">
                        <a:spcAft>
                          <a:spcPts val="0"/>
                        </a:spcAft>
                      </a:pPr>
                      <a:r>
                        <a:rPr lang="en-US" sz="2000" b="1">
                          <a:effectLst/>
                        </a:rPr>
                        <a:t>+ Nhân dân yêu mến, trân trọng muốn giữ mãi hình ảnh của người anh hùng.</a:t>
                      </a:r>
                      <a:endParaRPr lang="en-US" sz="1800" b="1">
                        <a:effectLst/>
                      </a:endParaRPr>
                    </a:p>
                    <a:p>
                      <a:pPr algn="just">
                        <a:spcAft>
                          <a:spcPts val="0"/>
                        </a:spcAft>
                      </a:pPr>
                      <a:r>
                        <a:rPr lang="en-US" sz="2000" b="1">
                          <a:effectLst/>
                        </a:rPr>
                        <a:t>+ Gióng là biểu tượng của người dân Văn Lang.</a:t>
                      </a:r>
                      <a:endParaRPr lang="en-US" sz="1800" b="1">
                        <a:effectLst/>
                        <a:latin typeface="Times New Roman"/>
                        <a:ea typeface="Times New Roman"/>
                        <a:cs typeface="Times New Roman"/>
                      </a:endParaRPr>
                    </a:p>
                  </a:txBody>
                  <a:tcPr marL="32527" marR="32527" marT="0" marB="0"/>
                </a:tc>
              </a:tr>
            </a:tbl>
          </a:graphicData>
        </a:graphic>
      </p:graphicFrame>
    </p:spTree>
    <p:extLst>
      <p:ext uri="{BB962C8B-B14F-4D97-AF65-F5344CB8AC3E}">
        <p14:creationId xmlns:p14="http://schemas.microsoft.com/office/powerpoint/2010/main" val="786039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BDE9BC7E-2321-4280-8C0F-39496C2D95F9}"/>
              </a:ext>
            </a:extLst>
          </p:cNvPr>
          <p:cNvSpPr>
            <a:spLocks noGrp="1"/>
          </p:cNvSpPr>
          <p:nvPr>
            <p:ph type="title"/>
          </p:nvPr>
        </p:nvSpPr>
        <p:spPr/>
        <p:txBody>
          <a:bodyPr>
            <a:normAutofit fontScale="90000"/>
          </a:bodyPr>
          <a:lstStyle/>
          <a:p>
            <a:pPr algn="ctr"/>
            <a:r>
              <a:rPr lang="vi-VN" sz="1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a:effectLst/>
                <a:latin typeface="Calibri" panose="020F0502020204030204" pitchFamily="34" charset="0"/>
                <a:ea typeface="Calibri" panose="020F0502020204030204" pitchFamily="34" charset="0"/>
                <a:cs typeface="Times New Roman" panose="02020603050405020304" pitchFamily="18" charset="0"/>
              </a:rPr>
              <a:t/>
            </a:r>
            <a:br>
              <a:rPr lang="vi-VN" sz="1800">
                <a:effectLst/>
                <a:latin typeface="Calibri" panose="020F0502020204030204" pitchFamily="34" charset="0"/>
                <a:ea typeface="Calibri" panose="020F0502020204030204" pitchFamily="34" charset="0"/>
                <a:cs typeface="Times New Roman" panose="02020603050405020304" pitchFamily="18" charset="0"/>
              </a:rPr>
            </a:b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1 – CHỦ ĐIỂM: </a:t>
            </a:r>
            <a:r>
              <a:rPr lang="vi-VN" sz="3600">
                <a:effectLst/>
                <a:latin typeface="Calibri" panose="020F0502020204030204" pitchFamily="34" charset="0"/>
                <a:ea typeface="Calibri" panose="020F0502020204030204" pitchFamily="34" charset="0"/>
                <a:cs typeface="Times New Roman" panose="02020603050405020304" pitchFamily="18" charset="0"/>
              </a:rPr>
              <a:t/>
            </a:r>
            <a:br>
              <a:rPr lang="vi-VN" sz="3600">
                <a:effectLst/>
                <a:latin typeface="Calibri" panose="020F0502020204030204" pitchFamily="34" charset="0"/>
                <a:ea typeface="Calibri" panose="020F0502020204030204" pitchFamily="34" charset="0"/>
                <a:cs typeface="Times New Roman" panose="02020603050405020304" pitchFamily="18" charset="0"/>
              </a:rPr>
            </a:b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LẮNG NGHE LỊCH SỬ NƯỚC MÌNH </a:t>
            </a:r>
            <a:r>
              <a:rPr lang="vi-VN" sz="1800">
                <a:effectLst/>
                <a:latin typeface="Calibri" panose="020F0502020204030204" pitchFamily="34" charset="0"/>
                <a:ea typeface="Calibri" panose="020F0502020204030204" pitchFamily="34" charset="0"/>
                <a:cs typeface="Times New Roman" panose="02020603050405020304" pitchFamily="18" charset="0"/>
              </a:rPr>
              <a:t/>
            </a:r>
            <a:br>
              <a:rPr lang="vi-VN" sz="1800">
                <a:effectLst/>
                <a:latin typeface="Calibri" panose="020F0502020204030204" pitchFamily="34" charset="0"/>
                <a:ea typeface="Calibri" panose="020F0502020204030204" pitchFamily="34" charset="0"/>
                <a:cs typeface="Times New Roman" panose="02020603050405020304" pitchFamily="18" charset="0"/>
              </a:rPr>
            </a:br>
            <a:endParaRPr lang="vi-VN"/>
          </a:p>
        </p:txBody>
      </p:sp>
      <p:pic>
        <p:nvPicPr>
          <p:cNvPr id="4" name="Picture 482">
            <a:extLst>
              <a:ext uri="{FF2B5EF4-FFF2-40B4-BE49-F238E27FC236}">
                <a16:creationId xmlns="" xmlns:a16="http://schemas.microsoft.com/office/drawing/2014/main" id="{B999309D-1F6B-42E2-A829-9495C424661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3650" y="2155825"/>
            <a:ext cx="3041780" cy="4263635"/>
          </a:xfrm>
          <a:prstGeom prst="rect">
            <a:avLst/>
          </a:prstGeom>
          <a:noFill/>
          <a:ln>
            <a:noFill/>
          </a:ln>
        </p:spPr>
      </p:pic>
      <p:pic>
        <p:nvPicPr>
          <p:cNvPr id="5" name="Picture 483">
            <a:extLst>
              <a:ext uri="{FF2B5EF4-FFF2-40B4-BE49-F238E27FC236}">
                <a16:creationId xmlns="" xmlns:a16="http://schemas.microsoft.com/office/drawing/2014/main" id="{B4BF3A86-A0AF-4E24-9F55-80DF965A204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5431" y="2155824"/>
            <a:ext cx="2519264" cy="4263634"/>
          </a:xfrm>
          <a:prstGeom prst="rect">
            <a:avLst/>
          </a:prstGeom>
          <a:noFill/>
          <a:ln>
            <a:noFill/>
          </a:ln>
        </p:spPr>
      </p:pic>
      <p:pic>
        <p:nvPicPr>
          <p:cNvPr id="6" name="Picture 484">
            <a:extLst>
              <a:ext uri="{FF2B5EF4-FFF2-40B4-BE49-F238E27FC236}">
                <a16:creationId xmlns="" xmlns:a16="http://schemas.microsoft.com/office/drawing/2014/main" id="{F183E6C1-E486-4D4F-8B79-6A099E0B1AD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64695" y="2155825"/>
            <a:ext cx="2147595" cy="4263635"/>
          </a:xfrm>
          <a:prstGeom prst="rect">
            <a:avLst/>
          </a:prstGeom>
          <a:noFill/>
          <a:ln>
            <a:noFill/>
          </a:ln>
        </p:spPr>
      </p:pic>
      <p:pic>
        <p:nvPicPr>
          <p:cNvPr id="7" name="Picture 485">
            <a:extLst>
              <a:ext uri="{FF2B5EF4-FFF2-40B4-BE49-F238E27FC236}">
                <a16:creationId xmlns="" xmlns:a16="http://schemas.microsoft.com/office/drawing/2014/main" id="{81F8D004-DE88-4331-8498-07496D4E982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1405" y="2155824"/>
            <a:ext cx="2452396" cy="4263634"/>
          </a:xfrm>
          <a:prstGeom prst="rect">
            <a:avLst/>
          </a:prstGeom>
          <a:noFill/>
          <a:ln>
            <a:noFill/>
          </a:ln>
        </p:spPr>
      </p:pic>
    </p:spTree>
    <p:extLst>
      <p:ext uri="{BB962C8B-B14F-4D97-AF65-F5344CB8AC3E}">
        <p14:creationId xmlns:p14="http://schemas.microsoft.com/office/powerpoint/2010/main" val="2108984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37064" cy="829691"/>
          </a:xfrm>
        </p:spPr>
        <p:txBody>
          <a:bodyPr/>
          <a:lstStyle/>
          <a:p>
            <a:r>
              <a:rPr lang="vi-VN" b="1"/>
              <a:t>4. Những vết tích còn lại của Gióng</a:t>
            </a:r>
            <a:endParaRPr lang="en-US"/>
          </a:p>
        </p:txBody>
      </p:sp>
      <p:sp>
        <p:nvSpPr>
          <p:cNvPr id="3" name="Content Placeholder 2"/>
          <p:cNvSpPr>
            <a:spLocks noGrp="1"/>
          </p:cNvSpPr>
          <p:nvPr>
            <p:ph idx="1"/>
          </p:nvPr>
        </p:nvSpPr>
        <p:spPr>
          <a:xfrm>
            <a:off x="838200" y="1389888"/>
            <a:ext cx="10515600" cy="4787075"/>
          </a:xfrm>
        </p:spPr>
        <p:txBody>
          <a:bodyPr/>
          <a:lstStyle/>
          <a:p>
            <a:endParaRPr lang="en-US"/>
          </a:p>
        </p:txBody>
      </p:sp>
      <p:sp>
        <p:nvSpPr>
          <p:cNvPr id="4" name="Cloud 3"/>
          <p:cNvSpPr/>
          <p:nvPr/>
        </p:nvSpPr>
        <p:spPr>
          <a:xfrm>
            <a:off x="4962144" y="1597152"/>
            <a:ext cx="7144512" cy="504748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t>  </a:t>
            </a:r>
            <a:r>
              <a:rPr lang="vi-VN" sz="3200" b="1" smtClean="0"/>
              <a:t>? </a:t>
            </a:r>
            <a:r>
              <a:rPr lang="vi-VN" sz="3200" b="1"/>
              <a:t>Liệt kê những dấu tích đánh giặc của Thánh Gióng?</a:t>
            </a:r>
            <a:endParaRPr lang="en-US" sz="3200" b="1"/>
          </a:p>
          <a:p>
            <a:r>
              <a:rPr lang="vi-VN" sz="3200" b="1"/>
              <a:t>? Việc kể về những dấu tích đánh giặc của Thánh Gióng trong đoạn kết có ý nghĩa gì?</a:t>
            </a:r>
            <a:endParaRPr lang="en-US" sz="3200" b="1"/>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62" y="1194816"/>
            <a:ext cx="4367022"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62" y="3705225"/>
            <a:ext cx="4367022"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98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856" y="-297657"/>
            <a:ext cx="10515600" cy="1325563"/>
          </a:xfrm>
        </p:spPr>
        <p:txBody>
          <a:bodyPr/>
          <a:lstStyle/>
          <a:p>
            <a:r>
              <a:rPr lang="en-US" smtClean="0"/>
              <a:t>Trả lời: </a:t>
            </a:r>
            <a:endParaRPr lang="en-US"/>
          </a:p>
        </p:txBody>
      </p:sp>
      <p:sp>
        <p:nvSpPr>
          <p:cNvPr id="3" name="Content Placeholder 2"/>
          <p:cNvSpPr>
            <a:spLocks noGrp="1"/>
          </p:cNvSpPr>
          <p:nvPr>
            <p:ph idx="1"/>
          </p:nvPr>
        </p:nvSpPr>
        <p:spPr>
          <a:xfrm>
            <a:off x="509016" y="899033"/>
            <a:ext cx="10515600" cy="4351338"/>
          </a:xfrm>
        </p:spPr>
        <p:txBody>
          <a:bodyPr>
            <a:noAutofit/>
          </a:bodyPr>
          <a:lstStyle/>
          <a:p>
            <a:r>
              <a:rPr lang="vi-VN" sz="3200" b="1"/>
              <a:t>- Dấu tích còn để lại sau khi Gióng đánh giặc:</a:t>
            </a:r>
            <a:endParaRPr lang="en-US" sz="3200" b="1"/>
          </a:p>
          <a:p>
            <a:r>
              <a:rPr lang="vi-VN" sz="3200" b="1"/>
              <a:t>+ Tre đằng ngà vì ngựa phun bị cháy ngả màu vàng</a:t>
            </a:r>
            <a:endParaRPr lang="en-US" sz="3200" b="1"/>
          </a:p>
          <a:p>
            <a:r>
              <a:rPr lang="vi-VN" sz="3200" b="1"/>
              <a:t>+ Vết chân ngựa thành những hồ ao liên tiếp</a:t>
            </a:r>
            <a:endParaRPr lang="en-US" sz="3200" b="1"/>
          </a:p>
          <a:p>
            <a:r>
              <a:rPr lang="vi-VN" sz="3200" b="1"/>
              <a:t>+ Khi ngựa hét lửa, lửa cháy một làng </a:t>
            </a:r>
            <a:endParaRPr lang="en-US" sz="3200" b="1"/>
          </a:p>
          <a:p>
            <a:r>
              <a:rPr lang="vi-VN" sz="3200" b="1"/>
              <a:t>-&gt; làng cháy</a:t>
            </a:r>
            <a:endParaRPr lang="en-US" sz="3200" b="1"/>
          </a:p>
          <a:p>
            <a:r>
              <a:rPr lang="vi-VN" sz="3200" b="1"/>
              <a:t>- Việc kể về những dấu tích đánh giặc của Thánh Gióng trong đoạn kết thể hiện sự trân trọng, biết ơn, niềm tự hào và ước muốn về một người anh hùng cứu nước giúp dân. Đồng thời cũng giải thích được các sự kiện, địa điểm lịch sử ( đền thờ Phù Đổng Thiên Vương, làng Cháy).</a:t>
            </a:r>
            <a:endParaRPr lang="en-US" sz="3200" b="1"/>
          </a:p>
          <a:p>
            <a:endParaRPr lang="en-US" sz="3200" b="1"/>
          </a:p>
        </p:txBody>
      </p:sp>
    </p:spTree>
    <p:extLst>
      <p:ext uri="{BB962C8B-B14F-4D97-AF65-F5344CB8AC3E}">
        <p14:creationId xmlns:p14="http://schemas.microsoft.com/office/powerpoint/2010/main" val="1143584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loud 3"/>
          <p:cNvSpPr/>
          <p:nvPr/>
        </p:nvSpPr>
        <p:spPr>
          <a:xfrm>
            <a:off x="329184" y="365125"/>
            <a:ext cx="6425184" cy="2926715"/>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r>
              <a:rPr lang="vi-VN" sz="2800">
                <a:latin typeface="+mj-lt"/>
              </a:rPr>
              <a:t>?Sau khi đọc truyện Thánh Gióng, em có suy nghĩ gì về truyền thống yêu nước, chống giặc ngoại xâm của dân tộc ta?</a:t>
            </a:r>
            <a:endParaRPr lang="en-US" sz="2800">
              <a:latin typeface="+mj-lt"/>
            </a:endParaRPr>
          </a:p>
        </p:txBody>
      </p:sp>
      <p:sp>
        <p:nvSpPr>
          <p:cNvPr id="5" name="Rounded Rectangle 4"/>
          <p:cNvSpPr/>
          <p:nvPr/>
        </p:nvSpPr>
        <p:spPr>
          <a:xfrm>
            <a:off x="5059680" y="3096768"/>
            <a:ext cx="6583680" cy="30801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vi-VN" sz="2400" b="1">
                <a:latin typeface="Times New Roman" pitchFamily="18" charset="0"/>
                <a:cs typeface="Times New Roman" pitchFamily="18" charset="0"/>
              </a:rPr>
              <a:t>- Sau khi đọc truyện Thánh Gióng, em thấy rằng Gióng chính là hình ảnh của nhân dân ta, khi dân tộc gặp cơn nguy biến thì họ sẵn sàng đứng ra cứu nước, giống như Gióng, khi vua vừa kêu gọi đã đáp lời cứu nước. Gióng là hình tượng người anh hùng đầu tiên, tiêu biểu cho lòng yêu nước, cho ý thức đánh giặc cứu nước của nhân dân ta.</a:t>
            </a:r>
            <a:endParaRPr lang="en-US" sz="2400" b="1">
              <a:latin typeface="Times New Roman" pitchFamily="18" charset="0"/>
              <a:cs typeface="Times New Roman" pitchFamily="18" charset="0"/>
            </a:endParaRPr>
          </a:p>
        </p:txBody>
      </p:sp>
      <p:sp>
        <p:nvSpPr>
          <p:cNvPr id="6" name="Right Arrow 5"/>
          <p:cNvSpPr/>
          <p:nvPr/>
        </p:nvSpPr>
        <p:spPr>
          <a:xfrm>
            <a:off x="987552" y="4169664"/>
            <a:ext cx="3718560" cy="670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81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859"/>
            <a:ext cx="10515600" cy="1325563"/>
          </a:xfrm>
        </p:spPr>
        <p:txBody>
          <a:bodyPr>
            <a:normAutofit/>
          </a:bodyPr>
          <a:lstStyle/>
          <a:p>
            <a:pPr algn="ctr"/>
            <a:r>
              <a:rPr lang="en-US" sz="6600" b="1" smtClean="0">
                <a:latin typeface="Times New Roman" pitchFamily="18" charset="0"/>
                <a:cs typeface="Times New Roman" pitchFamily="18" charset="0"/>
              </a:rPr>
              <a:t>III, Tổng kết</a:t>
            </a:r>
            <a:endParaRPr lang="en-US" sz="6600" b="1">
              <a:latin typeface="Times New Roman" pitchFamily="18" charset="0"/>
              <a:cs typeface="Times New Roman" pitchFamily="18" charset="0"/>
            </a:endParaRPr>
          </a:p>
        </p:txBody>
      </p:sp>
      <p:sp>
        <p:nvSpPr>
          <p:cNvPr id="3" name="Content Placeholder 2"/>
          <p:cNvSpPr>
            <a:spLocks noGrp="1"/>
          </p:cNvSpPr>
          <p:nvPr>
            <p:ph idx="1"/>
          </p:nvPr>
        </p:nvSpPr>
        <p:spPr>
          <a:xfrm>
            <a:off x="716280" y="1216025"/>
            <a:ext cx="10515600" cy="4351338"/>
          </a:xfrm>
        </p:spPr>
        <p:txBody>
          <a:bodyPr/>
          <a:lstStyle/>
          <a:p>
            <a:r>
              <a:rPr lang="en-US">
                <a:solidFill>
                  <a:srgbClr val="FF0000"/>
                </a:solidFill>
                <a:latin typeface="Times New Roman" pitchFamily="18" charset="0"/>
                <a:cs typeface="Times New Roman" pitchFamily="18" charset="0"/>
              </a:rPr>
              <a:t>? </a:t>
            </a:r>
            <a:r>
              <a:rPr lang="en-US" smtClean="0">
                <a:solidFill>
                  <a:srgbClr val="FF0000"/>
                </a:solidFill>
                <a:latin typeface="Times New Roman" pitchFamily="18" charset="0"/>
                <a:cs typeface="Times New Roman" pitchFamily="18" charset="0"/>
              </a:rPr>
              <a:t>Nêu nội </a:t>
            </a:r>
            <a:r>
              <a:rPr lang="en-US">
                <a:solidFill>
                  <a:srgbClr val="FF0000"/>
                </a:solidFill>
                <a:latin typeface="Times New Roman" pitchFamily="18" charset="0"/>
                <a:cs typeface="Times New Roman" pitchFamily="18" charset="0"/>
              </a:rPr>
              <a:t>dung chính của văn bản “Thánh</a:t>
            </a:r>
            <a:r>
              <a:rPr lang="vi-VN">
                <a:solidFill>
                  <a:srgbClr val="FF0000"/>
                </a:solidFill>
                <a:latin typeface="Times New Roman" pitchFamily="18" charset="0"/>
                <a:cs typeface="Times New Roman" pitchFamily="18" charset="0"/>
              </a:rPr>
              <a:t> Gióng</a:t>
            </a:r>
            <a:r>
              <a:rPr lang="en-US">
                <a:solidFill>
                  <a:srgbClr val="FF0000"/>
                </a:solidFill>
                <a:latin typeface="Times New Roman" pitchFamily="18" charset="0"/>
                <a:cs typeface="Times New Roman" pitchFamily="18" charset="0"/>
              </a:rPr>
              <a:t>”?</a:t>
            </a:r>
          </a:p>
          <a:p>
            <a:r>
              <a:rPr lang="en-US">
                <a:solidFill>
                  <a:srgbClr val="FF0000"/>
                </a:solidFill>
                <a:latin typeface="Times New Roman" pitchFamily="18" charset="0"/>
                <a:cs typeface="Times New Roman" pitchFamily="18" charset="0"/>
              </a:rPr>
              <a:t>? Nêu những biện pháp nghệ thuật được sử dụng trong văn bản?</a:t>
            </a:r>
          </a:p>
          <a:p>
            <a:r>
              <a:rPr lang="vi-VN">
                <a:solidFill>
                  <a:srgbClr val="FF0000"/>
                </a:solidFill>
                <a:latin typeface="Times New Roman" pitchFamily="18" charset="0"/>
                <a:cs typeface="Times New Roman" pitchFamily="18" charset="0"/>
              </a:rPr>
              <a:t>? Ý nghĩa của văn bản?</a:t>
            </a:r>
            <a:endParaRPr lang="en-US">
              <a:solidFill>
                <a:srgbClr val="FF0000"/>
              </a:solidFill>
              <a:latin typeface="Times New Roman" pitchFamily="18" charset="0"/>
              <a:cs typeface="Times New Roman" pitchFamily="18" charset="0"/>
            </a:endParaRPr>
          </a:p>
          <a:p>
            <a:endParaRPr lang="en-US"/>
          </a:p>
        </p:txBody>
      </p:sp>
      <p:sp>
        <p:nvSpPr>
          <p:cNvPr id="5" name="Rounded Rectangle 4"/>
          <p:cNvSpPr/>
          <p:nvPr/>
        </p:nvSpPr>
        <p:spPr>
          <a:xfrm>
            <a:off x="158496" y="2718816"/>
            <a:ext cx="11777472" cy="3938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latin typeface="Times New Roman" pitchFamily="18" charset="0"/>
                <a:cs typeface="Times New Roman" pitchFamily="18" charset="0"/>
              </a:rPr>
              <a:t>* </a:t>
            </a:r>
            <a:r>
              <a:rPr lang="vi-VN" sz="2400" b="1" smtClean="0">
                <a:latin typeface="Times New Roman" pitchFamily="18" charset="0"/>
                <a:cs typeface="Times New Roman" pitchFamily="18" charset="0"/>
              </a:rPr>
              <a:t>Nội </a:t>
            </a:r>
            <a:r>
              <a:rPr lang="vi-VN" sz="2400" b="1">
                <a:latin typeface="Times New Roman" pitchFamily="18" charset="0"/>
                <a:cs typeface="Times New Roman" pitchFamily="18" charset="0"/>
              </a:rPr>
              <a:t>dung:</a:t>
            </a:r>
            <a:endParaRPr lang="en-US" sz="2400">
              <a:latin typeface="Times New Roman" pitchFamily="18" charset="0"/>
              <a:cs typeface="Times New Roman" pitchFamily="18" charset="0"/>
            </a:endParaRPr>
          </a:p>
          <a:p>
            <a:r>
              <a:rPr lang="vi-VN" sz="2400" b="1" i="1">
                <a:latin typeface="Times New Roman" pitchFamily="18" charset="0"/>
                <a:cs typeface="Times New Roman" pitchFamily="18" charset="0"/>
              </a:rPr>
              <a:t>-</a:t>
            </a:r>
            <a:r>
              <a:rPr lang="vi-VN" sz="2400">
                <a:latin typeface="Times New Roman" pitchFamily="18" charset="0"/>
                <a:cs typeface="Times New Roman" pitchFamily="18" charset="0"/>
              </a:rPr>
              <a:t>Truyện kể về công lao đánh đuổi giặc ngoại xâm của người anh hùng Thánh Gióng, qua đó thể hiện ý thức tự cường của dân tộcta.</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a:t>
            </a:r>
            <a:r>
              <a:rPr lang="vi-VN" sz="2400" b="1" smtClean="0">
                <a:latin typeface="Times New Roman" pitchFamily="18" charset="0"/>
                <a:cs typeface="Times New Roman" pitchFamily="18" charset="0"/>
              </a:rPr>
              <a:t> </a:t>
            </a:r>
            <a:r>
              <a:rPr lang="vi-VN" sz="2400" b="1">
                <a:latin typeface="Times New Roman" pitchFamily="18" charset="0"/>
                <a:cs typeface="Times New Roman" pitchFamily="18" charset="0"/>
              </a:rPr>
              <a:t>Nghệ thuật</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Chi tiết tượng tượng kìảo.</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Khéo kết hợp huyền thoại và thực tế (cốt lõi sự thực lịch sử với những yếu tố hoangđường).</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a:t>
            </a:r>
            <a:r>
              <a:rPr lang="vi-VN" sz="2400" b="1" smtClean="0">
                <a:latin typeface="Times New Roman" pitchFamily="18" charset="0"/>
                <a:cs typeface="Times New Roman" pitchFamily="18" charset="0"/>
              </a:rPr>
              <a:t> </a:t>
            </a:r>
            <a:r>
              <a:rPr lang="vi-VN" sz="2400" b="1">
                <a:latin typeface="Times New Roman" pitchFamily="18" charset="0"/>
                <a:cs typeface="Times New Roman" pitchFamily="18" charset="0"/>
              </a:rPr>
              <a:t>Ý nghĩa:</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Truyện cangợi người anh hùng đánh giặc tiêu biểu cho sự trỗi dậy của truyền thống yêu nước, tinh thần đoàn kết, anh dũng kiên cường của dân tộc ta.</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330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 xmlns:a16="http://schemas.microsoft.com/office/drawing/2014/main" id="{B8A7BCB7-D9A4-EE44-BF0A-4C689C2A0B7C}"/>
              </a:ext>
            </a:extLst>
          </p:cNvPr>
          <p:cNvGraphicFramePr>
            <a:graphicFrameLocks noGrp="1"/>
          </p:cNvGraphicFramePr>
          <p:nvPr>
            <p:ph idx="1"/>
            <p:extLst>
              <p:ext uri="{D42A27DB-BD31-4B8C-83A1-F6EECF244321}">
                <p14:modId xmlns:p14="http://schemas.microsoft.com/office/powerpoint/2010/main" val="4226869779"/>
              </p:ext>
            </p:extLst>
          </p:nvPr>
        </p:nvGraphicFramePr>
        <p:xfrm>
          <a:off x="215231" y="282843"/>
          <a:ext cx="11761537" cy="6292314"/>
        </p:xfrm>
        <a:graphic>
          <a:graphicData uri="http://schemas.openxmlformats.org/drawingml/2006/table">
            <a:tbl>
              <a:tblPr firstRow="1" bandRow="1">
                <a:tableStyleId>{21E4AEA4-8DFA-4A89-87EB-49C32662AFE0}</a:tableStyleId>
              </a:tblPr>
              <a:tblGrid>
                <a:gridCol w="733581">
                  <a:extLst>
                    <a:ext uri="{9D8B030D-6E8A-4147-A177-3AD203B41FA5}">
                      <a16:colId xmlns="" xmlns:a16="http://schemas.microsoft.com/office/drawing/2014/main" val="2964853983"/>
                    </a:ext>
                  </a:extLst>
                </a:gridCol>
                <a:gridCol w="1958775">
                  <a:extLst>
                    <a:ext uri="{9D8B030D-6E8A-4147-A177-3AD203B41FA5}">
                      <a16:colId xmlns="" xmlns:a16="http://schemas.microsoft.com/office/drawing/2014/main" val="2071659135"/>
                    </a:ext>
                  </a:extLst>
                </a:gridCol>
                <a:gridCol w="9069181">
                  <a:extLst>
                    <a:ext uri="{9D8B030D-6E8A-4147-A177-3AD203B41FA5}">
                      <a16:colId xmlns="" xmlns:a16="http://schemas.microsoft.com/office/drawing/2014/main" val="3774191063"/>
                    </a:ext>
                  </a:extLst>
                </a:gridCol>
              </a:tblGrid>
              <a:tr h="997317">
                <a:tc>
                  <a:txBody>
                    <a:bodyPr/>
                    <a:lstStyle/>
                    <a:p>
                      <a:pPr algn="ctr">
                        <a:lnSpc>
                          <a:spcPct val="100000"/>
                        </a:lnSpc>
                      </a:pPr>
                      <a:r>
                        <a:rPr lang="x-none" sz="2400" dirty="0">
                          <a:latin typeface="Times New Roman" panose="02020603050405020304" pitchFamily="18" charset="0"/>
                          <a:cs typeface="Times New Roman" panose="02020603050405020304" pitchFamily="18" charset="0"/>
                        </a:rPr>
                        <a:t>TT</a:t>
                      </a: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lnSpc>
                          <a:spcPct val="100000"/>
                        </a:lnSpc>
                      </a:pPr>
                      <a:r>
                        <a:rPr lang="x-none" sz="2400" dirty="0">
                          <a:latin typeface="Times New Roman" panose="02020603050405020304" pitchFamily="18" charset="0"/>
                          <a:cs typeface="Times New Roman" panose="02020603050405020304" pitchFamily="18" charset="0"/>
                        </a:rPr>
                        <a:t>Các </a:t>
                      </a:r>
                    </a:p>
                    <a:p>
                      <a:pPr algn="ctr">
                        <a:lnSpc>
                          <a:spcPct val="100000"/>
                        </a:lnSpc>
                      </a:pPr>
                      <a:r>
                        <a:rPr lang="x-none" sz="2400" dirty="0">
                          <a:latin typeface="Times New Roman" panose="02020603050405020304" pitchFamily="18" charset="0"/>
                          <a:cs typeface="Times New Roman" panose="02020603050405020304" pitchFamily="18" charset="0"/>
                        </a:rPr>
                        <a:t>sự kiện chính</a:t>
                      </a: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lnSpc>
                          <a:spcPct val="100000"/>
                        </a:lnSpc>
                      </a:pPr>
                      <a:r>
                        <a:rPr lang="x-none" sz="2400" dirty="0">
                          <a:latin typeface="Times New Roman" panose="02020603050405020304" pitchFamily="18" charset="0"/>
                          <a:cs typeface="Times New Roman" panose="02020603050405020304" pitchFamily="18" charset="0"/>
                        </a:rPr>
                        <a:t>Chi tiết kì ảo</a:t>
                      </a: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 xmlns:a16="http://schemas.microsoft.com/office/drawing/2014/main" val="2367747389"/>
                  </a:ext>
                </a:extLst>
              </a:tr>
              <a:tr h="1005584">
                <a:tc>
                  <a:txBody>
                    <a:bodyPr/>
                    <a:lstStyle/>
                    <a:p>
                      <a:pPr algn="ctr">
                        <a:lnSpc>
                          <a:spcPct val="100000"/>
                        </a:lnSpc>
                      </a:pPr>
                      <a:r>
                        <a:rPr lang="x-none" sz="2400" dirty="0">
                          <a:latin typeface="Times New Roman" panose="02020603050405020304" pitchFamily="18" charset="0"/>
                          <a:cs typeface="Times New Roman" panose="02020603050405020304" pitchFamily="18" charset="0"/>
                        </a:rPr>
                        <a:t>a</a:t>
                      </a: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ctr">
                        <a:lnSpc>
                          <a:spcPct val="100000"/>
                        </a:lnSpc>
                      </a:pPr>
                      <a:r>
                        <a:rPr lang="x-none" sz="2400" dirty="0">
                          <a:latin typeface="Times New Roman" panose="02020603050405020304" pitchFamily="18" charset="0"/>
                          <a:cs typeface="Times New Roman" panose="02020603050405020304" pitchFamily="18" charset="0"/>
                        </a:rPr>
                        <a:t>Thánh Gióng ra đời</a:t>
                      </a: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just">
                        <a:lnSpc>
                          <a:spcPct val="100000"/>
                        </a:lnSpc>
                      </a:pPr>
                      <a:r>
                        <a:rPr lang="x-none" sz="2400" dirty="0">
                          <a:latin typeface="Times New Roman" panose="02020603050405020304" pitchFamily="18" charset="0"/>
                          <a:cs typeface="Times New Roman" panose="02020603050405020304" pitchFamily="18" charset="0"/>
                        </a:rPr>
                        <a:t>- Bà mẹ ướm chân – thụ thai, 12 tháng mới sinh; cậu bé lên ba không nói, cười, đi, đặt đâu nằm đấy.</a:t>
                      </a:r>
                    </a:p>
                    <a:p>
                      <a:pPr algn="just">
                        <a:lnSpc>
                          <a:spcPct val="100000"/>
                        </a:lnSpc>
                      </a:pPr>
                      <a:r>
                        <a:rPr lang="x-none" sz="2400" dirty="0">
                          <a:latin typeface="Times New Roman" panose="02020603050405020304" pitchFamily="18" charset="0"/>
                          <a:cs typeface="Times New Roman" panose="02020603050405020304" pitchFamily="18" charset="0"/>
                        </a:rPr>
                        <a:t>- </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Khi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sứ</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giả</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tìm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tài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giỏi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cứu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Gióng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bỗng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cất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tiếng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nói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mời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sứ</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giả</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3612543204"/>
                  </a:ext>
                </a:extLst>
              </a:tr>
              <a:tr h="815777">
                <a:tc>
                  <a:txBody>
                    <a:bodyPr/>
                    <a:lstStyle/>
                    <a:p>
                      <a:pPr algn="ctr">
                        <a:lnSpc>
                          <a:spcPct val="100000"/>
                        </a:lnSpc>
                      </a:pPr>
                      <a:r>
                        <a:rPr lang="x-none" sz="2400" dirty="0">
                          <a:latin typeface="Times New Roman" panose="02020603050405020304" pitchFamily="18" charset="0"/>
                          <a:cs typeface="Times New Roman" panose="02020603050405020304" pitchFamily="18" charset="0"/>
                        </a:rPr>
                        <a:t>b</a:t>
                      </a: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ctr">
                        <a:lnSpc>
                          <a:spcPct val="100000"/>
                        </a:lnSpc>
                      </a:pPr>
                      <a:r>
                        <a:rPr lang="x-none" sz="2400" dirty="0">
                          <a:latin typeface="Times New Roman" panose="02020603050405020304" pitchFamily="18" charset="0"/>
                          <a:cs typeface="Times New Roman" panose="02020603050405020304" pitchFamily="18" charset="0"/>
                        </a:rPr>
                        <a:t>Thánh Gióng lớn lên</a:t>
                      </a: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just">
                        <a:lnSpc>
                          <a:spcPct val="100000"/>
                        </a:lnSpc>
                      </a:pP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Gióng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lớn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nhanh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thổi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cơm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mấy</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cũng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no,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áo</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vừa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mặc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xong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căng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đứt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chỉ</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Bà</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làng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xóm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góp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gạo</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nuôi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Gióng</a:t>
                      </a:r>
                      <a:r>
                        <a:rPr lang="x-none" sz="2400" dirty="0">
                          <a:effectLst/>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3408884515"/>
                  </a:ext>
                </a:extLst>
              </a:tr>
              <a:tr h="1692513">
                <a:tc>
                  <a:txBody>
                    <a:bodyPr/>
                    <a:lstStyle/>
                    <a:p>
                      <a:pPr algn="ctr">
                        <a:lnSpc>
                          <a:spcPct val="100000"/>
                        </a:lnSpc>
                      </a:pPr>
                      <a:r>
                        <a:rPr lang="x-none" sz="2400" dirty="0">
                          <a:latin typeface="Times New Roman" panose="02020603050405020304" pitchFamily="18" charset="0"/>
                          <a:cs typeface="Times New Roman" panose="02020603050405020304" pitchFamily="18" charset="0"/>
                        </a:rPr>
                        <a:t>c</a:t>
                      </a: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ctr">
                        <a:lnSpc>
                          <a:spcPct val="100000"/>
                        </a:lnSpc>
                      </a:pPr>
                      <a:r>
                        <a:rPr lang="x-none" sz="2400" dirty="0">
                          <a:latin typeface="Times New Roman" panose="02020603050405020304" pitchFamily="18" charset="0"/>
                          <a:cs typeface="Times New Roman" panose="02020603050405020304" pitchFamily="18" charset="0"/>
                        </a:rPr>
                        <a:t>Thánh Gióng ra trận và chiến thắng</a:t>
                      </a: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nSpc>
                          <a:spcPct val="100000"/>
                        </a:lnSpc>
                      </a:pP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Chú</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bé</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vùng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dậy</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vươn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vai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cái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bỗng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thành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tráng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sĩ</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cao</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hơn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trượng</a:t>
                      </a:r>
                      <a:endParaRPr lang="x-none" sz="240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00000"/>
                        </a:lnSpc>
                      </a:pP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Ngựa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phun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lửa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tráng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sĩ</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thúc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ngựa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phi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thẳng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nơi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giặc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đón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chúng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đánh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giết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hết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lớp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lớp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khác</a:t>
                      </a:r>
                      <a:endParaRPr lang="x-none" sz="240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00000"/>
                        </a:lnSpc>
                      </a:pPr>
                      <a:r>
                        <a:rPr lang="en-US" sz="2400" kern="1200" dirty="0">
                          <a:solidFill>
                            <a:schemeClr val="dk1"/>
                          </a:solidFill>
                          <a:effectLst/>
                          <a:latin typeface="Times New Roman" panose="02020603050405020304" pitchFamily="18" charset="0"/>
                          <a:ea typeface="+mn-ea"/>
                          <a:cs typeface="Times New Roman" panose="02020603050405020304" pitchFamily="18" charset="0"/>
                        </a:rPr>
                        <a:t>- Roi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sắt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gãy</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tráng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sĩ</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bèn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nhổ</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cụm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tre</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cạnh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đường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quật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giặc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r>
                        <a:rPr lang="x-none" sz="2400" dirty="0">
                          <a:effectLst/>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2468826482"/>
                  </a:ext>
                </a:extLst>
              </a:tr>
              <a:tr h="997317">
                <a:tc>
                  <a:txBody>
                    <a:bodyPr/>
                    <a:lstStyle/>
                    <a:p>
                      <a:pPr algn="ctr">
                        <a:lnSpc>
                          <a:spcPct val="100000"/>
                        </a:lnSpc>
                      </a:pPr>
                      <a:r>
                        <a:rPr lang="en-US" sz="2400" dirty="0">
                          <a:latin typeface="Times New Roman" panose="02020603050405020304" pitchFamily="18" charset="0"/>
                          <a:cs typeface="Times New Roman" panose="02020603050405020304" pitchFamily="18" charset="0"/>
                        </a:rPr>
                        <a:t>D</a:t>
                      </a:r>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ctr">
                        <a:lnSpc>
                          <a:spcPct val="100000"/>
                        </a:lnSpc>
                      </a:pPr>
                      <a:r>
                        <a:rPr lang="x-none" sz="2400" dirty="0">
                          <a:latin typeface="Times New Roman" panose="02020603050405020304" pitchFamily="18" charset="0"/>
                          <a:cs typeface="Times New Roman" panose="02020603050405020304" pitchFamily="18" charset="0"/>
                        </a:rPr>
                        <a:t>Thánh Gióng bay về trời</a:t>
                      </a: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just">
                        <a:lnSpc>
                          <a:spcPct val="100000"/>
                        </a:lnSpc>
                      </a:pP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Gióng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ngựa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lên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đỉnh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núi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cởi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áo</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giáp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sắt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bỏ</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rồi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lẫn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ngựa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bay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r>
                        <a:rPr lang="x-none" sz="2400" dirty="0">
                          <a:effectLst/>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592602501"/>
                  </a:ext>
                </a:extLst>
              </a:tr>
            </a:tbl>
          </a:graphicData>
        </a:graphic>
      </p:graphicFrame>
    </p:spTree>
    <p:extLst>
      <p:ext uri="{BB962C8B-B14F-4D97-AF65-F5344CB8AC3E}">
        <p14:creationId xmlns:p14="http://schemas.microsoft.com/office/powerpoint/2010/main" val="585159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5486400"/>
            <a:ext cx="12163928" cy="1371600"/>
          </a:xfrm>
          <a:prstGeom prst="rect">
            <a:avLst/>
          </a:prstGeom>
        </p:spPr>
      </p:pic>
      <p:pic>
        <p:nvPicPr>
          <p:cNvPr id="17" name="图片 16"/>
          <p:cNvPicPr>
            <a:picLocks noChangeAspect="1"/>
          </p:cNvPicPr>
          <p:nvPr/>
        </p:nvPicPr>
        <p:blipFill>
          <a:blip r:embed="rId4"/>
          <a:stretch>
            <a:fillRect/>
          </a:stretch>
        </p:blipFill>
        <p:spPr>
          <a:xfrm>
            <a:off x="4500467" y="1639613"/>
            <a:ext cx="540000" cy="371250"/>
          </a:xfrm>
          <a:prstGeom prst="rect">
            <a:avLst/>
          </a:prstGeom>
        </p:spPr>
      </p:pic>
      <p:pic>
        <p:nvPicPr>
          <p:cNvPr id="18" name="图片 17"/>
          <p:cNvPicPr>
            <a:picLocks noChangeAspect="1"/>
          </p:cNvPicPr>
          <p:nvPr/>
        </p:nvPicPr>
        <p:blipFill>
          <a:blip r:embed="rId5"/>
          <a:stretch>
            <a:fillRect/>
          </a:stretch>
        </p:blipFill>
        <p:spPr>
          <a:xfrm>
            <a:off x="592427" y="253170"/>
            <a:ext cx="795054" cy="419612"/>
          </a:xfrm>
          <a:prstGeom prst="rect">
            <a:avLst/>
          </a:prstGeom>
        </p:spPr>
      </p:pic>
      <p:pic>
        <p:nvPicPr>
          <p:cNvPr id="19" name="图片 18"/>
          <p:cNvPicPr>
            <a:picLocks noChangeAspect="1"/>
          </p:cNvPicPr>
          <p:nvPr/>
        </p:nvPicPr>
        <p:blipFill>
          <a:blip r:embed="rId6"/>
          <a:stretch>
            <a:fillRect/>
          </a:stretch>
        </p:blipFill>
        <p:spPr>
          <a:xfrm>
            <a:off x="10739068" y="117517"/>
            <a:ext cx="1289800" cy="954787"/>
          </a:xfrm>
          <a:prstGeom prst="rect">
            <a:avLst/>
          </a:prstGeom>
        </p:spPr>
      </p:pic>
      <p:pic>
        <p:nvPicPr>
          <p:cNvPr id="49" name="图片 50">
            <a:extLst>
              <a:ext uri="{FF2B5EF4-FFF2-40B4-BE49-F238E27FC236}">
                <a16:creationId xmlns="" xmlns:a16="http://schemas.microsoft.com/office/drawing/2014/main" id="{F8B766B5-6523-104C-AA11-3100D7C23499}"/>
              </a:ext>
            </a:extLst>
          </p:cNvPr>
          <p:cNvPicPr>
            <a:picLocks noChangeAspect="1"/>
          </p:cNvPicPr>
          <p:nvPr/>
        </p:nvPicPr>
        <p:blipFill>
          <a:blip r:embed="rId7"/>
          <a:stretch>
            <a:fillRect/>
          </a:stretch>
        </p:blipFill>
        <p:spPr>
          <a:xfrm>
            <a:off x="0" y="40534"/>
            <a:ext cx="11216940" cy="1414395"/>
          </a:xfrm>
          <a:prstGeom prst="rect">
            <a:avLst/>
          </a:prstGeom>
        </p:spPr>
      </p:pic>
      <p:pic>
        <p:nvPicPr>
          <p:cNvPr id="12" name="Picture 2" descr="F:\未标题-1.png">
            <a:extLst>
              <a:ext uri="{FF2B5EF4-FFF2-40B4-BE49-F238E27FC236}">
                <a16:creationId xmlns="" xmlns:a16="http://schemas.microsoft.com/office/drawing/2014/main" id="{B1D77C4F-FB3C-8E43-8BF7-115FF5C4F8B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573" t="6174" r="32921" b="7680"/>
          <a:stretch/>
        </p:blipFill>
        <p:spPr bwMode="auto">
          <a:xfrm flipH="1">
            <a:off x="7507705" y="2372324"/>
            <a:ext cx="3058484" cy="448567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 xmlns:a16="http://schemas.microsoft.com/office/drawing/2014/main" id="{D7F2E99B-5D83-4442-ADE1-CD9C32D9AB30}"/>
              </a:ext>
            </a:extLst>
          </p:cNvPr>
          <p:cNvSpPr txBox="1">
            <a:spLocks/>
          </p:cNvSpPr>
          <p:nvPr/>
        </p:nvSpPr>
        <p:spPr>
          <a:xfrm>
            <a:off x="838200" y="642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x-none" sz="6600" b="1" dirty="0">
                <a:solidFill>
                  <a:srgbClr val="C00000"/>
                </a:solidFill>
                <a:latin typeface="Times New Roman" panose="02020603050405020304" pitchFamily="18" charset="0"/>
                <a:cs typeface="Times New Roman" panose="02020603050405020304" pitchFamily="18" charset="0"/>
              </a:rPr>
              <a:t>2. Lời của nhân vật</a:t>
            </a:r>
          </a:p>
        </p:txBody>
      </p:sp>
      <p:sp>
        <p:nvSpPr>
          <p:cNvPr id="14" name="椭圆形标注 47">
            <a:extLst>
              <a:ext uri="{FF2B5EF4-FFF2-40B4-BE49-F238E27FC236}">
                <a16:creationId xmlns="" xmlns:a16="http://schemas.microsoft.com/office/drawing/2014/main" id="{7E64E937-285E-C142-BA59-1F23BD0BD4A3}"/>
              </a:ext>
            </a:extLst>
          </p:cNvPr>
          <p:cNvSpPr/>
          <p:nvPr/>
        </p:nvSpPr>
        <p:spPr>
          <a:xfrm>
            <a:off x="2334452" y="1367199"/>
            <a:ext cx="4676274" cy="2929438"/>
          </a:xfrm>
          <a:prstGeom prst="wedgeEllipseCallout">
            <a:avLst>
              <a:gd name="adj1" fmla="val 70513"/>
              <a:gd name="adj2" fmla="val 32128"/>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x-none" sz="2800" dirty="0">
                <a:latin typeface="Times New Roman" panose="02020603050405020304" pitchFamily="18" charset="0"/>
                <a:cs typeface="Times New Roman" panose="02020603050405020304" pitchFamily="18" charset="0"/>
              </a:rPr>
              <a:t>Nhân vật Thánh Gióng đã nói gì với mẹ và sứ giả? Vì sao nghe Gióng nói, sứ giả vừa kinh ngạc, vừa mừng rõ?</a:t>
            </a:r>
          </a:p>
        </p:txBody>
      </p:sp>
      <p:sp>
        <p:nvSpPr>
          <p:cNvPr id="15" name="椭圆形标注 48">
            <a:extLst>
              <a:ext uri="{FF2B5EF4-FFF2-40B4-BE49-F238E27FC236}">
                <a16:creationId xmlns="" xmlns:a16="http://schemas.microsoft.com/office/drawing/2014/main" id="{83752F49-51EA-4041-9133-829BD5557C89}"/>
              </a:ext>
            </a:extLst>
          </p:cNvPr>
          <p:cNvSpPr/>
          <p:nvPr/>
        </p:nvSpPr>
        <p:spPr>
          <a:xfrm>
            <a:off x="1187442" y="4187827"/>
            <a:ext cx="3761549" cy="2605948"/>
          </a:xfrm>
          <a:prstGeom prst="wedgeEllipseCallout">
            <a:avLst>
              <a:gd name="adj1" fmla="val 117208"/>
              <a:gd name="adj2" fmla="val -4798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x-none" sz="2800" dirty="0">
                <a:latin typeface="Times New Roman" panose="02020603050405020304" pitchFamily="18" charset="0"/>
                <a:cs typeface="Times New Roman" panose="02020603050405020304" pitchFamily="18" charset="0"/>
              </a:rPr>
              <a:t>Em hãy phân biệt lời của người kể chuyện và lời nhân vật?</a:t>
            </a:r>
          </a:p>
        </p:txBody>
      </p:sp>
    </p:spTree>
    <p:extLst>
      <p:ext uri="{BB962C8B-B14F-4D97-AF65-F5344CB8AC3E}">
        <p14:creationId xmlns:p14="http://schemas.microsoft.com/office/powerpoint/2010/main" val="3589283702"/>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25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5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8F8AAABF-193E-4661-945E-C429586E1A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7" y="643467"/>
            <a:ext cx="6891187" cy="5546414"/>
          </a:xfrm>
          <a:prstGeom prst="rect">
            <a:avLst/>
          </a:prstGeom>
          <a:solidFill>
            <a:schemeClr val="bg1">
              <a:alpha val="20000"/>
            </a:schemeClr>
          </a:solidFill>
          <a:ln w="6350" cap="sq" cmpd="sng" algn="ctr">
            <a:solidFill>
              <a:schemeClr val="tx1">
                <a:lumMod val="75000"/>
                <a:lumOff val="25000"/>
              </a:schemeClr>
            </a:solidFill>
            <a:prstDash val="solid"/>
            <a:miter lim="800000"/>
          </a:ln>
          <a:effectLst/>
        </p:spPr>
      </p:sp>
      <p:pic>
        <p:nvPicPr>
          <p:cNvPr id="9218" name="Picture 2" descr="Sách Truyện Cổ Tích Việt Nam Dành Cho Thiếu Nhi - Thánh Gióng - FAHASA.COM">
            <a:extLst>
              <a:ext uri="{FF2B5EF4-FFF2-40B4-BE49-F238E27FC236}">
                <a16:creationId xmlns="" xmlns:a16="http://schemas.microsoft.com/office/drawing/2014/main" id="{54B28228-B645-8140-86CE-FAE489E34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087438"/>
            <a:ext cx="3113088" cy="4657725"/>
          </a:xfrm>
          <a:prstGeom prst="rect">
            <a:avLst/>
          </a:prstGeom>
          <a:extLst>
            <a:ext uri="{909E8E84-426E-40DD-AFC4-6F175D3DCCD1}">
              <a14:hiddenFill xmlns:a14="http://schemas.microsoft.com/office/drawing/2010/main">
                <a:solidFill>
                  <a:srgbClr val="FFFFFF"/>
                </a:solidFill>
              </a14:hiddenFill>
            </a:ext>
          </a:extLst>
        </p:spPr>
      </p:pic>
      <p:pic>
        <p:nvPicPr>
          <p:cNvPr id="9220" name="Picture 4" descr="Sách Truyện Cổ Tích Việt Nam Dành Cho Thiếu Nhi - Thánh Gióng - FAHASA.COM">
            <a:extLst>
              <a:ext uri="{FF2B5EF4-FFF2-40B4-BE49-F238E27FC236}">
                <a16:creationId xmlns="" xmlns:a16="http://schemas.microsoft.com/office/drawing/2014/main" id="{5006A157-4A10-054F-B342-148A3DFD4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263" y="1087438"/>
            <a:ext cx="3084513" cy="4657725"/>
          </a:xfrm>
          <a:prstGeom prst="rect">
            <a:avLst/>
          </a:prstGeom>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 xmlns:a16="http://schemas.microsoft.com/office/drawing/2014/main" id="{ECA44B06-9A4D-D242-B6A7-D08C823F8522}"/>
              </a:ext>
            </a:extLst>
          </p:cNvPr>
          <p:cNvSpPr>
            <a:spLocks noGrp="1"/>
          </p:cNvSpPr>
          <p:nvPr>
            <p:ph type="title"/>
          </p:nvPr>
        </p:nvSpPr>
        <p:spPr>
          <a:xfrm>
            <a:off x="7591804" y="643467"/>
            <a:ext cx="4335379" cy="1325563"/>
          </a:xfrm>
        </p:spPr>
        <p:txBody>
          <a:bodyPr>
            <a:normAutofit fontScale="90000"/>
          </a:bodyPr>
          <a:lstStyle/>
          <a:p>
            <a:pPr algn="ctr"/>
            <a:r>
              <a:rPr lang="x-none" sz="6600" b="1" dirty="0">
                <a:solidFill>
                  <a:srgbClr val="C00000"/>
                </a:solidFill>
                <a:latin typeface="Times New Roman" panose="02020603050405020304" pitchFamily="18" charset="0"/>
                <a:cs typeface="Times New Roman" panose="02020603050405020304" pitchFamily="18" charset="0"/>
              </a:rPr>
              <a:t>2. Lời của nhân vật</a:t>
            </a:r>
          </a:p>
        </p:txBody>
      </p:sp>
      <p:sp>
        <p:nvSpPr>
          <p:cNvPr id="8" name="TextBox 7">
            <a:extLst>
              <a:ext uri="{FF2B5EF4-FFF2-40B4-BE49-F238E27FC236}">
                <a16:creationId xmlns="" xmlns:a16="http://schemas.microsoft.com/office/drawing/2014/main" id="{9B02DF87-6F61-2341-ADAC-36931587EAB7}"/>
              </a:ext>
            </a:extLst>
          </p:cNvPr>
          <p:cNvSpPr txBox="1"/>
          <p:nvPr/>
        </p:nvSpPr>
        <p:spPr>
          <a:xfrm>
            <a:off x="7772400" y="1969030"/>
            <a:ext cx="4154783" cy="3892861"/>
          </a:xfrm>
          <a:prstGeom prst="rect">
            <a:avLst/>
          </a:prstGeom>
          <a:noFill/>
        </p:spPr>
        <p:txBody>
          <a:bodyPr wrap="square" rtlCol="0">
            <a:spAutoFit/>
          </a:bodyPr>
          <a:lstStyle/>
          <a:p>
            <a:pPr algn="just">
              <a:lnSpc>
                <a:spcPct val="150000"/>
              </a:lnSpc>
            </a:pPr>
            <a:r>
              <a:rPr lang="x-none" sz="2800" dirty="0">
                <a:latin typeface="Times New Roman" panose="02020603050405020304" pitchFamily="18" charset="0"/>
                <a:cs typeface="Times New Roman" panose="02020603050405020304" pitchFamily="18" charset="0"/>
              </a:rPr>
              <a:t>- Sứ giả vừa kinh ngạc vừa mừng rỡ: lời nói tình nguyện đánh giặc cứu nước lại là của cậu bé 3 tuổi; tìm được người đánh giặc cứu nước, hoàn thành nhiệm vụ.</a:t>
            </a:r>
          </a:p>
        </p:txBody>
      </p:sp>
    </p:spTree>
    <p:extLst>
      <p:ext uri="{BB962C8B-B14F-4D97-AF65-F5344CB8AC3E}">
        <p14:creationId xmlns:p14="http://schemas.microsoft.com/office/powerpoint/2010/main" val="2694331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8F8AAABF-193E-4661-945E-C429586E1A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7" y="643467"/>
            <a:ext cx="6891187" cy="5546414"/>
          </a:xfrm>
          <a:prstGeom prst="rect">
            <a:avLst/>
          </a:prstGeom>
          <a:solidFill>
            <a:schemeClr val="bg1">
              <a:alpha val="20000"/>
            </a:schemeClr>
          </a:solidFill>
          <a:ln w="6350" cap="sq" cmpd="sng" algn="ctr">
            <a:solidFill>
              <a:schemeClr val="tx1">
                <a:lumMod val="75000"/>
                <a:lumOff val="25000"/>
              </a:schemeClr>
            </a:solidFill>
            <a:prstDash val="solid"/>
            <a:miter lim="800000"/>
          </a:ln>
          <a:effectLst/>
        </p:spPr>
      </p:sp>
      <p:pic>
        <p:nvPicPr>
          <p:cNvPr id="9218" name="Picture 2" descr="Sách Truyện Cổ Tích Việt Nam Dành Cho Thiếu Nhi - Thánh Gióng - FAHASA.COM">
            <a:extLst>
              <a:ext uri="{FF2B5EF4-FFF2-40B4-BE49-F238E27FC236}">
                <a16:creationId xmlns="" xmlns:a16="http://schemas.microsoft.com/office/drawing/2014/main" id="{54B28228-B645-8140-86CE-FAE489E34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087438"/>
            <a:ext cx="3113088" cy="4657725"/>
          </a:xfrm>
          <a:prstGeom prst="rect">
            <a:avLst/>
          </a:prstGeom>
          <a:extLst>
            <a:ext uri="{909E8E84-426E-40DD-AFC4-6F175D3DCCD1}">
              <a14:hiddenFill xmlns:a14="http://schemas.microsoft.com/office/drawing/2010/main">
                <a:solidFill>
                  <a:srgbClr val="FFFFFF"/>
                </a:solidFill>
              </a14:hiddenFill>
            </a:ext>
          </a:extLst>
        </p:spPr>
      </p:pic>
      <p:pic>
        <p:nvPicPr>
          <p:cNvPr id="9220" name="Picture 4" descr="Sách Truyện Cổ Tích Việt Nam Dành Cho Thiếu Nhi - Thánh Gióng - FAHASA.COM">
            <a:extLst>
              <a:ext uri="{FF2B5EF4-FFF2-40B4-BE49-F238E27FC236}">
                <a16:creationId xmlns="" xmlns:a16="http://schemas.microsoft.com/office/drawing/2014/main" id="{5006A157-4A10-054F-B342-148A3DFD4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263" y="1087438"/>
            <a:ext cx="3084513" cy="4657725"/>
          </a:xfrm>
          <a:prstGeom prst="rect">
            <a:avLst/>
          </a:prstGeom>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 xmlns:a16="http://schemas.microsoft.com/office/drawing/2014/main" id="{ECA44B06-9A4D-D242-B6A7-D08C823F8522}"/>
              </a:ext>
            </a:extLst>
          </p:cNvPr>
          <p:cNvSpPr>
            <a:spLocks noGrp="1"/>
          </p:cNvSpPr>
          <p:nvPr>
            <p:ph type="title"/>
          </p:nvPr>
        </p:nvSpPr>
        <p:spPr>
          <a:xfrm>
            <a:off x="7591804" y="643467"/>
            <a:ext cx="4335379" cy="1325563"/>
          </a:xfrm>
        </p:spPr>
        <p:txBody>
          <a:bodyPr>
            <a:normAutofit fontScale="90000"/>
          </a:bodyPr>
          <a:lstStyle/>
          <a:p>
            <a:pPr algn="ctr"/>
            <a:r>
              <a:rPr lang="x-none" sz="6600" b="1" dirty="0">
                <a:solidFill>
                  <a:srgbClr val="C00000"/>
                </a:solidFill>
                <a:latin typeface="Times New Roman" panose="02020603050405020304" pitchFamily="18" charset="0"/>
                <a:cs typeface="Times New Roman" panose="02020603050405020304" pitchFamily="18" charset="0"/>
              </a:rPr>
              <a:t>2. Lời của nhân vật</a:t>
            </a:r>
          </a:p>
        </p:txBody>
      </p:sp>
      <p:sp>
        <p:nvSpPr>
          <p:cNvPr id="8" name="TextBox 7">
            <a:extLst>
              <a:ext uri="{FF2B5EF4-FFF2-40B4-BE49-F238E27FC236}">
                <a16:creationId xmlns="" xmlns:a16="http://schemas.microsoft.com/office/drawing/2014/main" id="{9B02DF87-6F61-2341-ADAC-36931587EAB7}"/>
              </a:ext>
            </a:extLst>
          </p:cNvPr>
          <p:cNvSpPr txBox="1"/>
          <p:nvPr/>
        </p:nvSpPr>
        <p:spPr>
          <a:xfrm>
            <a:off x="7772400" y="1969030"/>
            <a:ext cx="4154783" cy="3246530"/>
          </a:xfrm>
          <a:prstGeom prst="rect">
            <a:avLst/>
          </a:prstGeom>
          <a:noFill/>
        </p:spPr>
        <p:txBody>
          <a:bodyPr wrap="square" rtlCol="0">
            <a:spAutoFit/>
          </a:bodyPr>
          <a:lstStyle/>
          <a:p>
            <a:pPr algn="just">
              <a:lnSpc>
                <a:spcPct val="150000"/>
              </a:lnSpc>
            </a:pPr>
            <a:r>
              <a:rPr lang="x-none"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a:t>
            </a:r>
            <a:r>
              <a:rPr lang="x-none" sz="2800" dirty="0">
                <a:effectLst/>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385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1B6A2C-D662-DA4C-878D-B520604F94DD}"/>
              </a:ext>
            </a:extLst>
          </p:cNvPr>
          <p:cNvSpPr>
            <a:spLocks noGrp="1"/>
          </p:cNvSpPr>
          <p:nvPr>
            <p:ph type="title"/>
          </p:nvPr>
        </p:nvSpPr>
        <p:spPr>
          <a:xfrm>
            <a:off x="904554" y="97997"/>
            <a:ext cx="10982646" cy="1325563"/>
          </a:xfrm>
        </p:spPr>
        <p:txBody>
          <a:bodyPr>
            <a:normAutofit/>
          </a:bodyPr>
          <a:lstStyle/>
          <a:p>
            <a:r>
              <a:rPr lang="x-none" sz="4000" b="1" dirty="0">
                <a:solidFill>
                  <a:srgbClr val="C00000"/>
                </a:solidFill>
                <a:latin typeface="Times New Roman" panose="02020603050405020304" pitchFamily="18" charset="0"/>
                <a:cs typeface="Times New Roman" panose="02020603050405020304" pitchFamily="18" charset="0"/>
              </a:rPr>
              <a:t>3. Thái độ của tác giả dân gian dành cho nhân vật</a:t>
            </a:r>
          </a:p>
        </p:txBody>
      </p:sp>
      <p:graphicFrame>
        <p:nvGraphicFramePr>
          <p:cNvPr id="3" name="Table 6">
            <a:extLst>
              <a:ext uri="{FF2B5EF4-FFF2-40B4-BE49-F238E27FC236}">
                <a16:creationId xmlns="" xmlns:a16="http://schemas.microsoft.com/office/drawing/2014/main" id="{9B0A51AB-23EE-9C43-B657-DF8D06CF938F}"/>
              </a:ext>
            </a:extLst>
          </p:cNvPr>
          <p:cNvGraphicFramePr>
            <a:graphicFrameLocks noGrp="1"/>
          </p:cNvGraphicFramePr>
          <p:nvPr>
            <p:extLst>
              <p:ext uri="{D42A27DB-BD31-4B8C-83A1-F6EECF244321}">
                <p14:modId xmlns:p14="http://schemas.microsoft.com/office/powerpoint/2010/main" val="1548123783"/>
              </p:ext>
            </p:extLst>
          </p:nvPr>
        </p:nvGraphicFramePr>
        <p:xfrm>
          <a:off x="452063" y="1345915"/>
          <a:ext cx="11100800" cy="4862651"/>
        </p:xfrm>
        <a:graphic>
          <a:graphicData uri="http://schemas.openxmlformats.org/drawingml/2006/table">
            <a:tbl>
              <a:tblPr firstRow="1" bandRow="1">
                <a:tableStyleId>{FABFCF23-3B69-468F-B69F-88F6DE6A72F2}</a:tableStyleId>
              </a:tblPr>
              <a:tblGrid>
                <a:gridCol w="5550400">
                  <a:extLst>
                    <a:ext uri="{9D8B030D-6E8A-4147-A177-3AD203B41FA5}">
                      <a16:colId xmlns="" xmlns:a16="http://schemas.microsoft.com/office/drawing/2014/main" val="1385242358"/>
                    </a:ext>
                  </a:extLst>
                </a:gridCol>
                <a:gridCol w="5550400">
                  <a:extLst>
                    <a:ext uri="{9D8B030D-6E8A-4147-A177-3AD203B41FA5}">
                      <a16:colId xmlns="" xmlns:a16="http://schemas.microsoft.com/office/drawing/2014/main" val="1312830320"/>
                    </a:ext>
                  </a:extLst>
                </a:gridCol>
              </a:tblGrid>
              <a:tr h="965770">
                <a:tc>
                  <a:txBody>
                    <a:bodyPr/>
                    <a:lstStyle/>
                    <a:p>
                      <a:pPr algn="ctr"/>
                      <a:r>
                        <a:rPr lang="x-none" sz="2800" dirty="0">
                          <a:latin typeface="Times New Roman" panose="02020603050405020304" pitchFamily="18" charset="0"/>
                          <a:cs typeface="Times New Roman" panose="02020603050405020304" pitchFamily="18" charset="0"/>
                        </a:rPr>
                        <a:t>Trước khi Thánh Gióng ra trận đuổi đánh giặc Ân</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x-none" sz="2800" dirty="0">
                          <a:latin typeface="Times New Roman" panose="02020603050405020304" pitchFamily="18" charset="0"/>
                          <a:cs typeface="Times New Roman" panose="02020603050405020304" pitchFamily="18" charset="0"/>
                        </a:rPr>
                        <a:t>Trong và sau khi Thánh Gióng ra trận đuổi đánh giặc Ân</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387425225"/>
                  </a:ext>
                </a:extLst>
              </a:tr>
              <a:tr h="1671841">
                <a:tc>
                  <a:txBody>
                    <a:bodyPr/>
                    <a:lstStyle/>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2043652442"/>
                  </a:ext>
                </a:extLst>
              </a:tr>
              <a:tr h="1671841">
                <a:tc>
                  <a:txBody>
                    <a:bodyPr/>
                    <a:lstStyle/>
                    <a:p>
                      <a:pPr algn="ctr"/>
                      <a:r>
                        <a:rPr lang="x-none" sz="2800" dirty="0">
                          <a:latin typeface="Times New Roman" panose="02020603050405020304" pitchFamily="18" charset="0"/>
                          <a:cs typeface="Times New Roman" panose="02020603050405020304" pitchFamily="18" charset="0"/>
                        </a:rPr>
                        <a:t>Thể hiện thái độ, tình cảm, cảm xúc:</a:t>
                      </a:r>
                    </a:p>
                    <a:p>
                      <a:pPr marL="0" marR="0" lvl="0" indent="0" algn="ctr" defTabSz="914400" rtl="0" eaLnBrk="1" fontAlgn="auto" latinLnBrk="0" hangingPunct="1">
                        <a:lnSpc>
                          <a:spcPct val="100000"/>
                        </a:lnSpc>
                        <a:spcBef>
                          <a:spcPts val="0"/>
                        </a:spcBef>
                        <a:spcAft>
                          <a:spcPts val="0"/>
                        </a:spcAft>
                        <a:buClrTx/>
                        <a:buSzTx/>
                        <a:buFontTx/>
                        <a:buNone/>
                        <a:tabLst/>
                        <a:defRPr/>
                      </a:pPr>
                      <a:r>
                        <a:rPr lang="x-none" sz="2800" dirty="0">
                          <a:latin typeface="Times New Roman" panose="02020603050405020304" pitchFamily="18" charset="0"/>
                          <a:cs typeface="Times New Roman" panose="02020603050405020304" pitchFamily="18" charset="0"/>
                        </a:rPr>
                        <a:t>………………………………………………………………………………</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x-none" sz="2800" dirty="0">
                          <a:latin typeface="Times New Roman" panose="02020603050405020304" pitchFamily="18" charset="0"/>
                          <a:cs typeface="Times New Roman" panose="02020603050405020304" pitchFamily="18" charset="0"/>
                        </a:rPr>
                        <a:t>Thể hiện thái độ, tình cảm, cảm xúc: ………………………………………………………………………………</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372920517"/>
                  </a:ext>
                </a:extLst>
              </a:tr>
            </a:tbl>
          </a:graphicData>
        </a:graphic>
      </p:graphicFrame>
    </p:spTree>
    <p:extLst>
      <p:ext uri="{BB962C8B-B14F-4D97-AF65-F5344CB8AC3E}">
        <p14:creationId xmlns:p14="http://schemas.microsoft.com/office/powerpoint/2010/main" val="1317536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1B6A2C-D662-DA4C-878D-B520604F94DD}"/>
              </a:ext>
            </a:extLst>
          </p:cNvPr>
          <p:cNvSpPr>
            <a:spLocks noGrp="1"/>
          </p:cNvSpPr>
          <p:nvPr>
            <p:ph type="title"/>
          </p:nvPr>
        </p:nvSpPr>
        <p:spPr>
          <a:xfrm>
            <a:off x="634999" y="325371"/>
            <a:ext cx="11197298" cy="1325563"/>
          </a:xfrm>
        </p:spPr>
        <p:txBody>
          <a:bodyPr>
            <a:noAutofit/>
          </a:bodyPr>
          <a:lstStyle/>
          <a:p>
            <a:r>
              <a:rPr lang="x-none" sz="4000" b="1" dirty="0">
                <a:solidFill>
                  <a:srgbClr val="C00000"/>
                </a:solidFill>
                <a:latin typeface="Times New Roman" panose="02020603050405020304" pitchFamily="18" charset="0"/>
                <a:cs typeface="Times New Roman" panose="02020603050405020304" pitchFamily="18" charset="0"/>
              </a:rPr>
              <a:t>3. Thái độ của tác giả dân gian dành cho nhân vật</a:t>
            </a:r>
          </a:p>
        </p:txBody>
      </p:sp>
      <p:sp>
        <p:nvSpPr>
          <p:cNvPr id="4" name="TextBox 3">
            <a:extLst>
              <a:ext uri="{FF2B5EF4-FFF2-40B4-BE49-F238E27FC236}">
                <a16:creationId xmlns="" xmlns:a16="http://schemas.microsoft.com/office/drawing/2014/main" id="{1E8770B6-4ADE-B041-A58B-260271E0FFC7}"/>
              </a:ext>
            </a:extLst>
          </p:cNvPr>
          <p:cNvSpPr txBox="1"/>
          <p:nvPr/>
        </p:nvSpPr>
        <p:spPr>
          <a:xfrm>
            <a:off x="381802" y="2978431"/>
            <a:ext cx="2189747" cy="1307537"/>
          </a:xfrm>
          <a:prstGeom prst="rect">
            <a:avLst/>
          </a:prstGeom>
        </p:spPr>
        <p:style>
          <a:lnRef idx="3">
            <a:schemeClr val="lt1"/>
          </a:lnRef>
          <a:fillRef idx="1">
            <a:schemeClr val="accent4"/>
          </a:fillRef>
          <a:effectRef idx="1">
            <a:schemeClr val="accent4"/>
          </a:effectRef>
          <a:fontRef idx="minor">
            <a:schemeClr val="lt1"/>
          </a:fontRef>
        </p:style>
        <p:txBody>
          <a:bodyPr wrap="square" rtlCol="0" anchor="ctr">
            <a:spAutoFit/>
          </a:bodyPr>
          <a:lstStyle/>
          <a:p>
            <a:pPr algn="ctr">
              <a:lnSpc>
                <a:spcPct val="150000"/>
              </a:lnSpc>
            </a:pPr>
            <a:r>
              <a:rPr lang="vi-VN" sz="2800" dirty="0">
                <a:solidFill>
                  <a:schemeClr val="tx1"/>
                </a:solidFill>
                <a:latin typeface="Times New Roman" panose="02020603050405020304" pitchFamily="18" charset="0"/>
                <a:cs typeface="Times New Roman" panose="02020603050405020304" pitchFamily="18" charset="0"/>
              </a:rPr>
              <a:t>Cách xưng gọi nhân vật</a:t>
            </a:r>
            <a:endParaRPr lang="x-none" sz="2800"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33EC549-DA1E-6545-BE3C-F45732063786}"/>
              </a:ext>
            </a:extLst>
          </p:cNvPr>
          <p:cNvSpPr txBox="1"/>
          <p:nvPr/>
        </p:nvSpPr>
        <p:spPr>
          <a:xfrm>
            <a:off x="3815408" y="2074571"/>
            <a:ext cx="4154783" cy="130753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50000"/>
              </a:lnSpc>
            </a:pPr>
            <a:r>
              <a:rPr lang="vi-VN" sz="2800" dirty="0">
                <a:solidFill>
                  <a:schemeClr val="tx1"/>
                </a:solidFill>
                <a:latin typeface="Times New Roman" panose="02020603050405020304" pitchFamily="18" charset="0"/>
                <a:cs typeface="Times New Roman" panose="02020603050405020304" pitchFamily="18" charset="0"/>
              </a:rPr>
              <a:t>Trước khi ra trận: cậu bé, đứa trẻ, đứa bé</a:t>
            </a:r>
            <a:endParaRPr lang="x-none" sz="2800"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A307B7B2-F164-9740-98D8-AB277A2B1E69}"/>
              </a:ext>
            </a:extLst>
          </p:cNvPr>
          <p:cNvSpPr txBox="1"/>
          <p:nvPr/>
        </p:nvSpPr>
        <p:spPr>
          <a:xfrm>
            <a:off x="3815408" y="3838345"/>
            <a:ext cx="4154783" cy="195386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lnSpc>
                <a:spcPct val="150000"/>
              </a:lnSpc>
            </a:pPr>
            <a:r>
              <a:rPr lang="vi-VN" sz="2800" dirty="0">
                <a:solidFill>
                  <a:schemeClr val="tx1"/>
                </a:solidFill>
                <a:latin typeface="Times New Roman" panose="02020603050405020304" pitchFamily="18" charset="0"/>
                <a:cs typeface="Times New Roman" panose="02020603050405020304" pitchFamily="18" charset="0"/>
              </a:rPr>
              <a:t>Trong và sau khi ra trận: tráng sĩ, Phù Đổng Thiên Vương, Thánh Gióng.</a:t>
            </a:r>
            <a:endParaRPr lang="x-none" sz="2800" dirty="0">
              <a:solidFill>
                <a:schemeClr val="tx1"/>
              </a:solidFill>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 xmlns:a16="http://schemas.microsoft.com/office/drawing/2014/main" id="{6E3BD796-0DF4-9B4E-A17B-64AD9397624E}"/>
              </a:ext>
            </a:extLst>
          </p:cNvPr>
          <p:cNvCxnSpPr>
            <a:stCxn id="4" idx="3"/>
            <a:endCxn id="5" idx="1"/>
          </p:cNvCxnSpPr>
          <p:nvPr/>
        </p:nvCxnSpPr>
        <p:spPr>
          <a:xfrm flipV="1">
            <a:off x="2571549" y="2728340"/>
            <a:ext cx="1243859" cy="903860"/>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cxnSp>
        <p:nvCxnSpPr>
          <p:cNvPr id="9" name="Straight Arrow Connector 8">
            <a:extLst>
              <a:ext uri="{FF2B5EF4-FFF2-40B4-BE49-F238E27FC236}">
                <a16:creationId xmlns="" xmlns:a16="http://schemas.microsoft.com/office/drawing/2014/main" id="{92BB57AB-C815-D349-9281-73CAAE29BB9B}"/>
              </a:ext>
            </a:extLst>
          </p:cNvPr>
          <p:cNvCxnSpPr>
            <a:cxnSpLocks/>
            <a:endCxn id="6" idx="1"/>
          </p:cNvCxnSpPr>
          <p:nvPr/>
        </p:nvCxnSpPr>
        <p:spPr>
          <a:xfrm>
            <a:off x="2571548" y="3627721"/>
            <a:ext cx="1243860" cy="1187558"/>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 xmlns:a16="http://schemas.microsoft.com/office/drawing/2014/main" id="{E26CA2B2-4771-9B41-9449-0614ED87552E}"/>
              </a:ext>
            </a:extLst>
          </p:cNvPr>
          <p:cNvCxnSpPr>
            <a:cxnSpLocks/>
          </p:cNvCxnSpPr>
          <p:nvPr/>
        </p:nvCxnSpPr>
        <p:spPr>
          <a:xfrm>
            <a:off x="7970191" y="2806445"/>
            <a:ext cx="869009" cy="0"/>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 xmlns:a16="http://schemas.microsoft.com/office/drawing/2014/main" id="{17B71782-519E-9843-9E89-B15801682E06}"/>
              </a:ext>
            </a:extLst>
          </p:cNvPr>
          <p:cNvCxnSpPr>
            <a:cxnSpLocks/>
          </p:cNvCxnSpPr>
          <p:nvPr/>
        </p:nvCxnSpPr>
        <p:spPr>
          <a:xfrm>
            <a:off x="7935608" y="4815279"/>
            <a:ext cx="869009" cy="0"/>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sp>
        <p:nvSpPr>
          <p:cNvPr id="14" name="TextBox 13">
            <a:extLst>
              <a:ext uri="{FF2B5EF4-FFF2-40B4-BE49-F238E27FC236}">
                <a16:creationId xmlns="" xmlns:a16="http://schemas.microsoft.com/office/drawing/2014/main" id="{D0FA6664-8C1B-544A-A1C0-8334AA0A5A69}"/>
              </a:ext>
            </a:extLst>
          </p:cNvPr>
          <p:cNvSpPr txBox="1"/>
          <p:nvPr/>
        </p:nvSpPr>
        <p:spPr>
          <a:xfrm>
            <a:off x="8839200" y="2544835"/>
            <a:ext cx="3027680" cy="523220"/>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Thân mật, trìu mến</a:t>
            </a:r>
          </a:p>
        </p:txBody>
      </p:sp>
      <p:sp>
        <p:nvSpPr>
          <p:cNvPr id="15" name="TextBox 14">
            <a:extLst>
              <a:ext uri="{FF2B5EF4-FFF2-40B4-BE49-F238E27FC236}">
                <a16:creationId xmlns="" xmlns:a16="http://schemas.microsoft.com/office/drawing/2014/main" id="{4D416722-0AA5-DE4F-A9DA-E46E9F1D659A}"/>
              </a:ext>
            </a:extLst>
          </p:cNvPr>
          <p:cNvSpPr txBox="1"/>
          <p:nvPr/>
        </p:nvSpPr>
        <p:spPr>
          <a:xfrm>
            <a:off x="8804617" y="4524374"/>
            <a:ext cx="3027680" cy="523220"/>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Tôn quý, ngợi ca</a:t>
            </a:r>
          </a:p>
        </p:txBody>
      </p:sp>
      <p:pic>
        <p:nvPicPr>
          <p:cNvPr id="12" name="图片 6152" descr="1-37">
            <a:extLst>
              <a:ext uri="{FF2B5EF4-FFF2-40B4-BE49-F238E27FC236}">
                <a16:creationId xmlns="" xmlns:a16="http://schemas.microsoft.com/office/drawing/2014/main" id="{5016BBA1-B0B6-7E42-9756-03794CCE7DCA}"/>
              </a:ext>
            </a:extLst>
          </p:cNvPr>
          <p:cNvPicPr>
            <a:picLocks noChangeAspect="1"/>
          </p:cNvPicPr>
          <p:nvPr/>
        </p:nvPicPr>
        <p:blipFill>
          <a:blip r:embed="rId2"/>
          <a:stretch>
            <a:fillRect/>
          </a:stretch>
        </p:blipFill>
        <p:spPr>
          <a:xfrm>
            <a:off x="900181" y="4669852"/>
            <a:ext cx="1874644" cy="2122214"/>
          </a:xfrm>
          <a:prstGeom prst="rect">
            <a:avLst/>
          </a:prstGeom>
        </p:spPr>
      </p:pic>
    </p:spTree>
    <p:extLst>
      <p:ext uri="{BB962C8B-B14F-4D97-AF65-F5344CB8AC3E}">
        <p14:creationId xmlns:p14="http://schemas.microsoft.com/office/powerpoint/2010/main" val="186547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5486400"/>
            <a:ext cx="12163928" cy="1371600"/>
          </a:xfrm>
          <a:prstGeom prst="rect">
            <a:avLst/>
          </a:prstGeom>
        </p:spPr>
      </p:pic>
      <p:pic>
        <p:nvPicPr>
          <p:cNvPr id="17" name="图片 16"/>
          <p:cNvPicPr>
            <a:picLocks noChangeAspect="1"/>
          </p:cNvPicPr>
          <p:nvPr/>
        </p:nvPicPr>
        <p:blipFill>
          <a:blip r:embed="rId4"/>
          <a:stretch>
            <a:fillRect/>
          </a:stretch>
        </p:blipFill>
        <p:spPr>
          <a:xfrm>
            <a:off x="4500467" y="1639613"/>
            <a:ext cx="540000" cy="371250"/>
          </a:xfrm>
          <a:prstGeom prst="rect">
            <a:avLst/>
          </a:prstGeom>
        </p:spPr>
      </p:pic>
      <p:pic>
        <p:nvPicPr>
          <p:cNvPr id="18" name="图片 17"/>
          <p:cNvPicPr>
            <a:picLocks noChangeAspect="1"/>
          </p:cNvPicPr>
          <p:nvPr/>
        </p:nvPicPr>
        <p:blipFill>
          <a:blip r:embed="rId5"/>
          <a:stretch>
            <a:fillRect/>
          </a:stretch>
        </p:blipFill>
        <p:spPr>
          <a:xfrm>
            <a:off x="592427" y="253170"/>
            <a:ext cx="795054" cy="419612"/>
          </a:xfrm>
          <a:prstGeom prst="rect">
            <a:avLst/>
          </a:prstGeom>
        </p:spPr>
      </p:pic>
      <p:pic>
        <p:nvPicPr>
          <p:cNvPr id="19" name="图片 18"/>
          <p:cNvPicPr>
            <a:picLocks noChangeAspect="1"/>
          </p:cNvPicPr>
          <p:nvPr/>
        </p:nvPicPr>
        <p:blipFill>
          <a:blip r:embed="rId6"/>
          <a:stretch>
            <a:fillRect/>
          </a:stretch>
        </p:blipFill>
        <p:spPr>
          <a:xfrm>
            <a:off x="10739068" y="117517"/>
            <a:ext cx="1289800" cy="954787"/>
          </a:xfrm>
          <a:prstGeom prst="rect">
            <a:avLst/>
          </a:prstGeom>
        </p:spPr>
      </p:pic>
      <p:pic>
        <p:nvPicPr>
          <p:cNvPr id="47" name="Picture 2" descr="F:\未标题-1.png">
            <a:extLst>
              <a:ext uri="{FF2B5EF4-FFF2-40B4-BE49-F238E27FC236}">
                <a16:creationId xmlns="" xmlns:a16="http://schemas.microsoft.com/office/drawing/2014/main" id="{6904A37A-B148-9D46-A7B4-D9EE3855641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573" t="6174" r="32921" b="7680"/>
          <a:stretch/>
        </p:blipFill>
        <p:spPr bwMode="auto">
          <a:xfrm>
            <a:off x="257543" y="2456545"/>
            <a:ext cx="3331210" cy="4485676"/>
          </a:xfrm>
          <a:prstGeom prst="rect">
            <a:avLst/>
          </a:prstGeom>
          <a:noFill/>
          <a:extLst>
            <a:ext uri="{909E8E84-426E-40DD-AFC4-6F175D3DCCD1}">
              <a14:hiddenFill xmlns:a14="http://schemas.microsoft.com/office/drawing/2010/main">
                <a:solidFill>
                  <a:srgbClr val="FFFFFF"/>
                </a:solidFill>
              </a14:hiddenFill>
            </a:ext>
          </a:extLst>
        </p:spPr>
      </p:pic>
      <p:sp>
        <p:nvSpPr>
          <p:cNvPr id="48" name="云形标注 5">
            <a:extLst>
              <a:ext uri="{FF2B5EF4-FFF2-40B4-BE49-F238E27FC236}">
                <a16:creationId xmlns="" xmlns:a16="http://schemas.microsoft.com/office/drawing/2014/main" id="{1944BC99-40D5-6F40-B87D-F22ECACC2D98}"/>
              </a:ext>
            </a:extLst>
          </p:cNvPr>
          <p:cNvSpPr/>
          <p:nvPr/>
        </p:nvSpPr>
        <p:spPr>
          <a:xfrm flipH="1">
            <a:off x="3846296" y="413657"/>
            <a:ext cx="7700336" cy="5360126"/>
          </a:xfrm>
          <a:prstGeom prst="cloudCallout">
            <a:avLst>
              <a:gd name="adj1" fmla="val 60701"/>
              <a:gd name="adj2" fmla="val 464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err="1">
                <a:solidFill>
                  <a:schemeClr val="tx1"/>
                </a:solidFill>
                <a:latin typeface="Times New Roman" panose="02020603050405020304" pitchFamily="18" charset="0"/>
                <a:cs typeface="Times New Roman" panose="02020603050405020304" pitchFamily="18" charset="0"/>
                <a:sym typeface="+mn-lt"/>
              </a:rPr>
              <a:t>Trong</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văn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hoá</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dân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gian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Việt</a:t>
            </a:r>
            <a:r>
              <a:rPr lang="en-US" altLang="zh-CN" sz="3200" dirty="0">
                <a:solidFill>
                  <a:schemeClr val="tx1"/>
                </a:solidFill>
                <a:latin typeface="Times New Roman" panose="02020603050405020304" pitchFamily="18" charset="0"/>
                <a:cs typeface="Times New Roman" panose="02020603050405020304" pitchFamily="18" charset="0"/>
                <a:sym typeface="+mn-lt"/>
              </a:rPr>
              <a:t> Nam, </a:t>
            </a:r>
            <a:r>
              <a:rPr lang="en-US" altLang="zh-CN" sz="3200" dirty="0" err="1">
                <a:solidFill>
                  <a:schemeClr val="tx1"/>
                </a:solidFill>
                <a:latin typeface="Times New Roman" panose="02020603050405020304" pitchFamily="18" charset="0"/>
                <a:cs typeface="Times New Roman" panose="02020603050405020304" pitchFamily="18" charset="0"/>
                <a:sym typeface="+mn-lt"/>
              </a:rPr>
              <a:t>có</a:t>
            </a:r>
            <a:r>
              <a:rPr lang="en-US" altLang="zh-CN" sz="3200" dirty="0">
                <a:solidFill>
                  <a:schemeClr val="tx1"/>
                </a:solidFill>
                <a:latin typeface="Times New Roman" panose="02020603050405020304" pitchFamily="18" charset="0"/>
                <a:cs typeface="Times New Roman" panose="02020603050405020304" pitchFamily="18" charset="0"/>
                <a:sym typeface="+mn-lt"/>
              </a:rPr>
              <a:t> 4 </a:t>
            </a:r>
            <a:r>
              <a:rPr lang="en-US" altLang="zh-CN" sz="3200" dirty="0" err="1">
                <a:solidFill>
                  <a:schemeClr val="tx1"/>
                </a:solidFill>
                <a:latin typeface="Times New Roman" panose="02020603050405020304" pitchFamily="18" charset="0"/>
                <a:cs typeface="Times New Roman" panose="02020603050405020304" pitchFamily="18" charset="0"/>
                <a:sym typeface="+mn-lt"/>
              </a:rPr>
              <a:t>vị</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Thánh</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được</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tôn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là</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tứ</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bất</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tử</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Em</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hãy</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cho</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biết</a:t>
            </a:r>
            <a:r>
              <a:rPr lang="en-US" altLang="zh-CN" sz="3200" dirty="0">
                <a:solidFill>
                  <a:schemeClr val="tx1"/>
                </a:solidFill>
                <a:latin typeface="Times New Roman" panose="02020603050405020304" pitchFamily="18" charset="0"/>
                <a:cs typeface="Times New Roman" panose="02020603050405020304" pitchFamily="18" charset="0"/>
                <a:sym typeface="+mn-lt"/>
              </a:rPr>
              <a:t> 4 </a:t>
            </a:r>
            <a:r>
              <a:rPr lang="en-US" altLang="zh-CN" sz="3200" dirty="0" err="1">
                <a:solidFill>
                  <a:schemeClr val="tx1"/>
                </a:solidFill>
                <a:latin typeface="Times New Roman" panose="02020603050405020304" pitchFamily="18" charset="0"/>
                <a:cs typeface="Times New Roman" panose="02020603050405020304" pitchFamily="18" charset="0"/>
                <a:sym typeface="+mn-lt"/>
              </a:rPr>
              <a:t>vị</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thánh</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đó</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là</a:t>
            </a:r>
            <a:r>
              <a:rPr lang="en-US" altLang="zh-CN" sz="3200" dirty="0">
                <a:solidFill>
                  <a:schemeClr val="tx1"/>
                </a:solidFill>
                <a:latin typeface="Times New Roman" panose="02020603050405020304" pitchFamily="18" charset="0"/>
                <a:cs typeface="Times New Roman" panose="02020603050405020304" pitchFamily="18" charset="0"/>
                <a:sym typeface="+mn-lt"/>
              </a:rPr>
              <a:t> ai? </a:t>
            </a:r>
            <a:r>
              <a:rPr lang="en-US" altLang="zh-CN" sz="3200" dirty="0" err="1">
                <a:solidFill>
                  <a:schemeClr val="tx1"/>
                </a:solidFill>
                <a:latin typeface="Times New Roman" panose="02020603050405020304" pitchFamily="18" charset="0"/>
                <a:cs typeface="Times New Roman" panose="02020603050405020304" pitchFamily="18" charset="0"/>
                <a:sym typeface="+mn-lt"/>
              </a:rPr>
              <a:t>Em</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biết</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gì</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về</a:t>
            </a:r>
            <a:r>
              <a:rPr lang="en-US" altLang="zh-CN" sz="3200" dirty="0">
                <a:solidFill>
                  <a:schemeClr val="tx1"/>
                </a:solidFill>
                <a:latin typeface="Times New Roman" panose="02020603050405020304" pitchFamily="18" charset="0"/>
                <a:cs typeface="Times New Roman" panose="02020603050405020304" pitchFamily="18" charset="0"/>
                <a:sym typeface="+mn-lt"/>
              </a:rPr>
              <a:t> 4 </a:t>
            </a:r>
            <a:r>
              <a:rPr lang="en-US" altLang="zh-CN" sz="3200" dirty="0" err="1">
                <a:solidFill>
                  <a:schemeClr val="tx1"/>
                </a:solidFill>
                <a:latin typeface="Times New Roman" panose="02020603050405020304" pitchFamily="18" charset="0"/>
                <a:cs typeface="Times New Roman" panose="02020603050405020304" pitchFamily="18" charset="0"/>
                <a:sym typeface="+mn-lt"/>
              </a:rPr>
              <a:t>vị</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thánh</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này</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Em</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hãy</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phỏng</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đoán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vì</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sao</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họ</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được</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phong</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là</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Thánh</a:t>
            </a:r>
            <a:r>
              <a:rPr lang="en-US" altLang="zh-CN" sz="3200" dirty="0">
                <a:solidFill>
                  <a:schemeClr val="tx1"/>
                </a:solidFill>
                <a:latin typeface="Times New Roman" panose="02020603050405020304" pitchFamily="18" charset="0"/>
                <a:cs typeface="Times New Roman" panose="02020603050405020304" pitchFamily="18" charset="0"/>
                <a:sym typeface="+mn-lt"/>
              </a:rPr>
              <a:t>?</a:t>
            </a:r>
            <a:endParaRPr lang="zh-CN" altLang="en-US" sz="3200" dirty="0">
              <a:solidFill>
                <a:schemeClr val="tx1"/>
              </a:solidFill>
              <a:latin typeface="Times New Roman" panose="02020603050405020304" pitchFamily="18" charset="0"/>
              <a:cs typeface="Times New Roman" panose="02020603050405020304" pitchFamily="18" charset="0"/>
              <a:sym typeface="+mn-lt"/>
            </a:endParaRPr>
          </a:p>
        </p:txBody>
      </p:sp>
      <p:pic>
        <p:nvPicPr>
          <p:cNvPr id="49" name="图片 50">
            <a:extLst>
              <a:ext uri="{FF2B5EF4-FFF2-40B4-BE49-F238E27FC236}">
                <a16:creationId xmlns="" xmlns:a16="http://schemas.microsoft.com/office/drawing/2014/main" id="{F8B766B5-6523-104C-AA11-3100D7C23499}"/>
              </a:ext>
            </a:extLst>
          </p:cNvPr>
          <p:cNvPicPr>
            <a:picLocks noChangeAspect="1"/>
          </p:cNvPicPr>
          <p:nvPr/>
        </p:nvPicPr>
        <p:blipFill>
          <a:blip r:embed="rId8"/>
          <a:stretch>
            <a:fillRect/>
          </a:stretch>
        </p:blipFill>
        <p:spPr>
          <a:xfrm>
            <a:off x="0" y="40534"/>
            <a:ext cx="11216940" cy="1414395"/>
          </a:xfrm>
          <a:prstGeom prst="rect">
            <a:avLst/>
          </a:prstGeom>
        </p:spPr>
      </p:pic>
    </p:spTree>
    <p:extLst>
      <p:ext uri="{BB962C8B-B14F-4D97-AF65-F5344CB8AC3E}">
        <p14:creationId xmlns:p14="http://schemas.microsoft.com/office/powerpoint/2010/main" val="616206976"/>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25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5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ánh Gióng » Truyện cổ tích | Truyện dân gian việt nam | Video ca nhạc hay  cho bé">
            <a:extLst>
              <a:ext uri="{FF2B5EF4-FFF2-40B4-BE49-F238E27FC236}">
                <a16:creationId xmlns="" xmlns:a16="http://schemas.microsoft.com/office/drawing/2014/main" id="{C88D91B5-1524-034D-B364-6B3EE6664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93" y="1527008"/>
            <a:ext cx="6235700" cy="4381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50FD3C3D-0E6C-7C42-A274-22B69A9C5D6E}"/>
              </a:ext>
            </a:extLst>
          </p:cNvPr>
          <p:cNvSpPr txBox="1"/>
          <p:nvPr/>
        </p:nvSpPr>
        <p:spPr>
          <a:xfrm>
            <a:off x="6935870" y="1527008"/>
            <a:ext cx="4852737" cy="4031873"/>
          </a:xfrm>
          <a:prstGeom prst="rect">
            <a:avLst/>
          </a:prstGeom>
          <a:noFill/>
        </p:spPr>
        <p:txBody>
          <a:bodyPr wrap="square" rtlCol="0">
            <a:spAutoFit/>
          </a:bodyPr>
          <a:lstStyle/>
          <a:p>
            <a:pPr algn="just"/>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sĩ</a:t>
            </a:r>
            <a:r>
              <a:rPr lang="en-US" sz="3200" b="1" dirty="0">
                <a:latin typeface="Times New Roman" panose="02020603050405020304" pitchFamily="18" charset="0"/>
                <a:cs typeface="Times New Roman" panose="02020603050405020304" pitchFamily="18" charset="0"/>
              </a:rPr>
              <a:t>” (7 </a:t>
            </a:r>
            <a:r>
              <a:rPr lang="en-US" sz="3200" b="1" dirty="0" err="1">
                <a:latin typeface="Times New Roman" panose="02020603050405020304" pitchFamily="18" charset="0"/>
                <a:cs typeface="Times New Roman" panose="02020603050405020304" pitchFamily="18" charset="0"/>
              </a:rPr>
              <a:t>lần</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diệu</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Nam</a:t>
            </a:r>
            <a:endParaRPr lang="x-non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219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 xmlns:a16="http://schemas.microsoft.com/office/drawing/2014/main" id="{46E9E46B-D082-3241-A719-05E7D7A72DE9}"/>
              </a:ext>
            </a:extLst>
          </p:cNvPr>
          <p:cNvSpPr>
            <a:spLocks noGrp="1"/>
          </p:cNvSpPr>
          <p:nvPr>
            <p:ph type="title"/>
          </p:nvPr>
        </p:nvSpPr>
        <p:spPr>
          <a:xfrm>
            <a:off x="589559" y="856180"/>
            <a:ext cx="5845965" cy="1128068"/>
          </a:xfrm>
        </p:spPr>
        <p:txBody>
          <a:bodyPr vert="horz" lIns="91440" tIns="45720" rIns="91440" bIns="45720" rtlCol="0" anchor="ctr">
            <a:noAutofit/>
          </a:bodyPr>
          <a:lstStyle/>
          <a:p>
            <a:r>
              <a:rPr lang="en-US" sz="3500" b="1" dirty="0">
                <a:solidFill>
                  <a:srgbClr val="C00000"/>
                </a:solidFill>
                <a:latin typeface="Times New Roman" panose="02020603050405020304" pitchFamily="18" charset="0"/>
                <a:cs typeface="Times New Roman" panose="02020603050405020304" pitchFamily="18" charset="0"/>
              </a:rPr>
              <a:t>4. </a:t>
            </a:r>
            <a:r>
              <a:rPr lang="en-US" sz="3500" b="1" dirty="0" err="1">
                <a:solidFill>
                  <a:srgbClr val="C00000"/>
                </a:solidFill>
                <a:latin typeface="Times New Roman" panose="02020603050405020304" pitchFamily="18" charset="0"/>
                <a:cs typeface="Times New Roman" panose="02020603050405020304" pitchFamily="18" charset="0"/>
              </a:rPr>
              <a:t>Đặc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điểm</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của</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nhân</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vật</a:t>
            </a:r>
            <a:endParaRPr lang="en-US" sz="3500" b="1" dirty="0">
              <a:solidFill>
                <a:srgbClr val="C00000"/>
              </a:solidFill>
              <a:latin typeface="Times New Roman" panose="02020603050405020304" pitchFamily="18" charset="0"/>
              <a:cs typeface="Times New Roman" panose="02020603050405020304" pitchFamily="18" charset="0"/>
            </a:endParaRPr>
          </a:p>
        </p:txBody>
      </p:sp>
      <p:grpSp>
        <p:nvGrpSpPr>
          <p:cNvPr id="73" name="Group 72">
            <a:extLst>
              <a:ext uri="{FF2B5EF4-FFF2-40B4-BE49-F238E27FC236}">
                <a16:creationId xmlns=""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98A70105-E232-104C-B9A0-0BE0744725EC}"/>
              </a:ext>
            </a:extLst>
          </p:cNvPr>
          <p:cNvSpPr txBox="1"/>
          <p:nvPr/>
        </p:nvSpPr>
        <p:spPr>
          <a:xfrm>
            <a:off x="590719" y="2330505"/>
            <a:ext cx="4559425" cy="3979585"/>
          </a:xfrm>
          <a:prstGeom prst="rect">
            <a:avLst/>
          </a:prstGeom>
        </p:spPr>
        <p:txBody>
          <a:bodyPr vert="horz" lIns="91440" tIns="45720" rIns="91440" bIns="45720" rtlCol="0" anchor="ctr">
            <a:normAutofit lnSpcReduction="10000"/>
          </a:bodyPr>
          <a:lstStyle/>
          <a:p>
            <a:pPr indent="-228600" algn="just">
              <a:lnSpc>
                <a:spcPct val="90000"/>
              </a:lnSpc>
              <a:spcAft>
                <a:spcPts val="600"/>
              </a:spcAft>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Nhiệm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vụ</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của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Thánh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Gióng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đánh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giặc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cứu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nước</a:t>
            </a:r>
            <a:endParaRPr lang="en-US" sz="3500" dirty="0">
              <a:latin typeface="Times New Roman" panose="02020603050405020304" pitchFamily="18" charset="0"/>
              <a:cs typeface="Times New Roman" panose="02020603050405020304" pitchFamily="18" charset="0"/>
            </a:endParaRPr>
          </a:p>
          <a:p>
            <a:pPr indent="-228600" algn="just">
              <a:lnSpc>
                <a:spcPct val="90000"/>
              </a:lnSpc>
              <a:spcAft>
                <a:spcPts val="600"/>
              </a:spcAft>
              <a:buFont typeface="Arial" panose="020B0604020202020204" pitchFamily="34" charset="0"/>
              <a:buChar char="•"/>
            </a:pPr>
            <a:r>
              <a:rPr lang="en-US" sz="3500" dirty="0" err="1">
                <a:latin typeface="Times New Roman" panose="02020603050405020304" pitchFamily="18" charset="0"/>
                <a:cs typeface="Times New Roman" panose="02020603050405020304" pitchFamily="18" charset="0"/>
              </a:rPr>
              <a:t>Tầm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quan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trọng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cứu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nguy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đất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nước</a:t>
            </a:r>
            <a:endParaRPr lang="en-US" sz="3500" dirty="0">
              <a:latin typeface="Times New Roman" panose="02020603050405020304" pitchFamily="18" charset="0"/>
              <a:cs typeface="Times New Roman" panose="02020603050405020304" pitchFamily="18" charset="0"/>
            </a:endParaRPr>
          </a:p>
          <a:p>
            <a:pPr algn="just">
              <a:lnSpc>
                <a:spcPct val="90000"/>
              </a:lnSpc>
              <a:spcAft>
                <a:spcPts val="600"/>
              </a:spcAft>
            </a:pPr>
            <a:r>
              <a:rPr lang="en-US" sz="3500" dirty="0">
                <a:latin typeface="Times New Roman" panose="02020603050405020304" pitchFamily="18" charset="0"/>
                <a:cs typeface="Times New Roman" panose="02020603050405020304" pitchFamily="18" charset="0"/>
              </a:rPr>
              <a:t>=&gt; </a:t>
            </a:r>
            <a:r>
              <a:rPr lang="en-US" sz="3500" dirty="0" err="1">
                <a:latin typeface="Times New Roman" panose="02020603050405020304" pitchFamily="18" charset="0"/>
                <a:cs typeface="Times New Roman" panose="02020603050405020304" pitchFamily="18" charset="0"/>
              </a:rPr>
              <a:t>Nhân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vật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hội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tụ</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đủ</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đặc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điểm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của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truyền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thuyết</a:t>
            </a:r>
            <a:r>
              <a:rPr lang="en-US" sz="3500" dirty="0">
                <a:latin typeface="Times New Roman" panose="02020603050405020304" pitchFamily="18" charset="0"/>
                <a:cs typeface="Times New Roman" panose="02020603050405020304" pitchFamily="18" charset="0"/>
              </a:rPr>
              <a:t>.</a:t>
            </a:r>
          </a:p>
        </p:txBody>
      </p:sp>
      <p:sp>
        <p:nvSpPr>
          <p:cNvPr id="79" name="Rectangle 78">
            <a:extLst>
              <a:ext uri="{FF2B5EF4-FFF2-40B4-BE49-F238E27FC236}">
                <a16:creationId xmlns=""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Cô phải trả lời chứ, sao lại mắng bạn ấy?” - Tuổi Trẻ Online">
            <a:extLst>
              <a:ext uri="{FF2B5EF4-FFF2-40B4-BE49-F238E27FC236}">
                <a16:creationId xmlns="" xmlns:a16="http://schemas.microsoft.com/office/drawing/2014/main" id="{7D03FB72-2A1F-7C4C-8A07-AB001F922B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59" r="15662"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13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Isosceles Triangle 34">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 xmlns:a16="http://schemas.microsoft.com/office/drawing/2014/main" id="{4B3EE81F-26A6-C844-A651-C8A64F11E4C0}"/>
              </a:ext>
            </a:extLst>
          </p:cNvPr>
          <p:cNvGrpSpPr>
            <a:grpSpLocks noChangeAspect="1"/>
          </p:cNvGrpSpPr>
          <p:nvPr/>
        </p:nvGrpSpPr>
        <p:grpSpPr bwMode="auto">
          <a:xfrm>
            <a:off x="820546" y="1035728"/>
            <a:ext cx="10550907" cy="5571065"/>
            <a:chOff x="0" y="0"/>
            <a:chExt cx="11350" cy="5993"/>
          </a:xfrm>
        </p:grpSpPr>
        <p:pic>
          <p:nvPicPr>
            <p:cNvPr id="5" name="Picture 4">
              <a:extLst>
                <a:ext uri="{FF2B5EF4-FFF2-40B4-BE49-F238E27FC236}">
                  <a16:creationId xmlns="" xmlns:a16="http://schemas.microsoft.com/office/drawing/2014/main" id="{0CA865D5-3607-3E43-AE16-C1F423F1BA22}"/>
                </a:ext>
              </a:extLst>
            </p:cNvPr>
            <p:cNvPicPr>
              <a:picLocks noChangeAspect="1" noEditPoint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10" y="25"/>
              <a:ext cx="2790" cy="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artoon of a person riding a horse&#10;&#10;Description automatically generated with low confidence">
              <a:extLst>
                <a:ext uri="{FF2B5EF4-FFF2-40B4-BE49-F238E27FC236}">
                  <a16:creationId xmlns="" xmlns:a16="http://schemas.microsoft.com/office/drawing/2014/main" id="{A91E9D51-B8A8-924C-B0D1-AA5950D26545}"/>
                </a:ext>
              </a:extLst>
            </p:cNvPr>
            <p:cNvPicPr>
              <a:picLocks noChangeAspect="1" noEditPoint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41" y="25"/>
              <a:ext cx="2763" cy="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7">
              <a:extLst>
                <a:ext uri="{FF2B5EF4-FFF2-40B4-BE49-F238E27FC236}">
                  <a16:creationId xmlns="" xmlns:a16="http://schemas.microsoft.com/office/drawing/2014/main" id="{8E21B829-2F05-B741-BAA2-E4A13268048C}"/>
                </a:ext>
              </a:extLst>
            </p:cNvPr>
            <p:cNvSpPr>
              <a:spLocks noChangeAspect="1" noEditPoints="1" noChangeArrowheads="1" noChangeShapeType="1" noTextEdit="1"/>
            </p:cNvSpPr>
            <p:nvPr/>
          </p:nvSpPr>
          <p:spPr bwMode="auto">
            <a:xfrm>
              <a:off x="4327" y="2381"/>
              <a:ext cx="480" cy="409"/>
            </a:xfrm>
            <a:prstGeom prst="roundRect">
              <a:avLst>
                <a:gd name="adj" fmla="val 16667"/>
              </a:avLst>
            </a:prstGeom>
            <a:solidFill>
              <a:srgbClr val="FFFFFF"/>
            </a:solidFill>
            <a:ln w="9525" cmpd="sng">
              <a:solidFill>
                <a:srgbClr val="000000"/>
              </a:solidFill>
              <a:round/>
              <a:headEnd/>
              <a:tailEnd/>
            </a:ln>
          </p:spPr>
          <p:txBody>
            <a:bodyPr rot="0" vert="horz" wrap="square" lIns="91440" tIns="45720" rIns="91440" bIns="45720" anchor="t" anchorCtr="0" upright="1">
              <a:noAutofit/>
            </a:bodyPr>
            <a:lstStyle/>
            <a:p>
              <a:endParaRPr lang="en-US"/>
            </a:p>
          </p:txBody>
        </p:sp>
        <p:sp>
          <p:nvSpPr>
            <p:cNvPr id="8" name="AutoShape 8">
              <a:extLst>
                <a:ext uri="{FF2B5EF4-FFF2-40B4-BE49-F238E27FC236}">
                  <a16:creationId xmlns="" xmlns:a16="http://schemas.microsoft.com/office/drawing/2014/main" id="{FCAC6C43-BD6F-7140-8DC2-41FAE6334788}"/>
                </a:ext>
              </a:extLst>
            </p:cNvPr>
            <p:cNvSpPr>
              <a:spLocks noChangeAspect="1" noEditPoints="1" noChangeArrowheads="1" noChangeShapeType="1" noTextEdit="1"/>
            </p:cNvSpPr>
            <p:nvPr/>
          </p:nvSpPr>
          <p:spPr bwMode="auto">
            <a:xfrm>
              <a:off x="6940" y="2381"/>
              <a:ext cx="480" cy="409"/>
            </a:xfrm>
            <a:prstGeom prst="roundRect">
              <a:avLst>
                <a:gd name="adj" fmla="val 16667"/>
              </a:avLst>
            </a:prstGeom>
            <a:solidFill>
              <a:srgbClr val="FFFFFF"/>
            </a:solidFill>
            <a:ln w="9525" cmpd="sng">
              <a:solidFill>
                <a:srgbClr val="000000"/>
              </a:solidFill>
              <a:round/>
              <a:headEnd/>
              <a:tailEnd/>
            </a:ln>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 xmlns:a16="http://schemas.microsoft.com/office/drawing/2014/main" id="{BD614967-125D-A144-B2D3-41844F5772E6}"/>
                </a:ext>
              </a:extLst>
            </p:cNvPr>
            <p:cNvPicPr>
              <a:picLocks noChangeAspect="1" noEditPoint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0" y="0"/>
              <a:ext cx="2670" cy="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 xmlns:a16="http://schemas.microsoft.com/office/drawing/2014/main" id="{103859B4-C1E5-0D4B-A86B-1E9F9250E432}"/>
                </a:ext>
              </a:extLst>
            </p:cNvPr>
            <p:cNvPicPr>
              <a:picLocks noChangeAspect="1" noEditPoint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200"/>
              <a:ext cx="2758" cy="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oup of dolls&#10;&#10;Description automatically generated with low confidence">
              <a:extLst>
                <a:ext uri="{FF2B5EF4-FFF2-40B4-BE49-F238E27FC236}">
                  <a16:creationId xmlns="" xmlns:a16="http://schemas.microsoft.com/office/drawing/2014/main" id="{36788729-AAC4-3943-BE4C-123ADE8FBC50}"/>
                </a:ext>
              </a:extLst>
            </p:cNvPr>
            <p:cNvPicPr>
              <a:picLocks noChangeAspect="1" noEditPoint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97" y="3200"/>
              <a:ext cx="2853" cy="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 xmlns:a16="http://schemas.microsoft.com/office/drawing/2014/main" id="{D623292F-A061-FA42-B755-1CFB54F5C97B}"/>
                </a:ext>
              </a:extLst>
            </p:cNvPr>
            <p:cNvPicPr>
              <a:picLocks noChangeAspect="1" noEditPoint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841" y="3200"/>
              <a:ext cx="2790" cy="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 xmlns:a16="http://schemas.microsoft.com/office/drawing/2014/main" id="{7E49FD09-FC62-F445-A61F-7580DCA0E961}"/>
                </a:ext>
              </a:extLst>
            </p:cNvPr>
            <p:cNvPicPr>
              <a:picLocks noChangeAspect="1" noEditPoint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27" y="3200"/>
              <a:ext cx="2650" cy="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14">
              <a:extLst>
                <a:ext uri="{FF2B5EF4-FFF2-40B4-BE49-F238E27FC236}">
                  <a16:creationId xmlns="" xmlns:a16="http://schemas.microsoft.com/office/drawing/2014/main" id="{EA5FD1C2-0858-404F-BFA8-22276F10F081}"/>
                </a:ext>
              </a:extLst>
            </p:cNvPr>
            <p:cNvSpPr>
              <a:spLocks noChangeAspect="1" noEditPoints="1" noChangeArrowheads="1" noChangeShapeType="1" noTextEdit="1"/>
            </p:cNvSpPr>
            <p:nvPr/>
          </p:nvSpPr>
          <p:spPr bwMode="auto">
            <a:xfrm>
              <a:off x="853" y="5584"/>
              <a:ext cx="480" cy="409"/>
            </a:xfrm>
            <a:prstGeom prst="roundRect">
              <a:avLst>
                <a:gd name="adj" fmla="val 16667"/>
              </a:avLst>
            </a:prstGeom>
            <a:solidFill>
              <a:srgbClr val="FFFFFF"/>
            </a:solidFill>
            <a:ln w="9525" cmpd="sng">
              <a:solidFill>
                <a:srgbClr val="000000"/>
              </a:solidFill>
              <a:round/>
              <a:headEnd/>
              <a:tailEnd/>
            </a:ln>
          </p:spPr>
          <p:txBody>
            <a:bodyPr rot="0" vert="horz" wrap="square" lIns="91440" tIns="45720" rIns="91440" bIns="45720" anchor="t" anchorCtr="0" upright="1">
              <a:noAutofit/>
            </a:bodyPr>
            <a:lstStyle/>
            <a:p>
              <a:endParaRPr lang="en-US"/>
            </a:p>
          </p:txBody>
        </p:sp>
        <p:sp>
          <p:nvSpPr>
            <p:cNvPr id="15" name="AutoShape 15">
              <a:extLst>
                <a:ext uri="{FF2B5EF4-FFF2-40B4-BE49-F238E27FC236}">
                  <a16:creationId xmlns="" xmlns:a16="http://schemas.microsoft.com/office/drawing/2014/main" id="{415746A2-D35F-B146-9D25-4824E3C8D069}"/>
                </a:ext>
              </a:extLst>
            </p:cNvPr>
            <p:cNvSpPr>
              <a:spLocks noChangeAspect="1" noEditPoints="1" noChangeArrowheads="1" noChangeShapeType="1" noTextEdit="1"/>
            </p:cNvSpPr>
            <p:nvPr/>
          </p:nvSpPr>
          <p:spPr bwMode="auto">
            <a:xfrm>
              <a:off x="9599" y="5584"/>
              <a:ext cx="480" cy="409"/>
            </a:xfrm>
            <a:prstGeom prst="roundRect">
              <a:avLst>
                <a:gd name="adj" fmla="val 16667"/>
              </a:avLst>
            </a:prstGeom>
            <a:solidFill>
              <a:srgbClr val="FFFFFF"/>
            </a:solidFill>
            <a:ln w="9525" cmpd="sng">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AutoShape 16">
              <a:extLst>
                <a:ext uri="{FF2B5EF4-FFF2-40B4-BE49-F238E27FC236}">
                  <a16:creationId xmlns="" xmlns:a16="http://schemas.microsoft.com/office/drawing/2014/main" id="{177641E9-ACD8-4844-8FBC-24FB6A309179}"/>
                </a:ext>
              </a:extLst>
            </p:cNvPr>
            <p:cNvSpPr>
              <a:spLocks noChangeAspect="1" noEditPoints="1" noChangeArrowheads="1" noChangeShapeType="1" noTextEdit="1"/>
            </p:cNvSpPr>
            <p:nvPr/>
          </p:nvSpPr>
          <p:spPr bwMode="auto">
            <a:xfrm>
              <a:off x="4107" y="5584"/>
              <a:ext cx="480" cy="409"/>
            </a:xfrm>
            <a:prstGeom prst="roundRect">
              <a:avLst>
                <a:gd name="adj" fmla="val 16667"/>
              </a:avLst>
            </a:prstGeom>
            <a:solidFill>
              <a:srgbClr val="FFFFFF"/>
            </a:solidFill>
            <a:ln w="9525" cmpd="sng">
              <a:solidFill>
                <a:srgbClr val="000000"/>
              </a:solidFill>
              <a:round/>
              <a:headEnd/>
              <a:tailEnd/>
            </a:ln>
          </p:spPr>
          <p:txBody>
            <a:bodyPr rot="0" vert="horz" wrap="square" lIns="91440" tIns="45720" rIns="91440" bIns="45720" anchor="t" anchorCtr="0" upright="1">
              <a:noAutofit/>
            </a:bodyPr>
            <a:lstStyle/>
            <a:p>
              <a:endParaRPr lang="en-US"/>
            </a:p>
          </p:txBody>
        </p:sp>
        <p:sp>
          <p:nvSpPr>
            <p:cNvPr id="17" name="AutoShape 17">
              <a:extLst>
                <a:ext uri="{FF2B5EF4-FFF2-40B4-BE49-F238E27FC236}">
                  <a16:creationId xmlns="" xmlns:a16="http://schemas.microsoft.com/office/drawing/2014/main" id="{6C3576B1-7F2C-444E-8C33-9F3B9F8D069C}"/>
                </a:ext>
              </a:extLst>
            </p:cNvPr>
            <p:cNvSpPr>
              <a:spLocks noChangeAspect="1" noEditPoints="1" noChangeArrowheads="1" noChangeShapeType="1" noTextEdit="1"/>
            </p:cNvSpPr>
            <p:nvPr/>
          </p:nvSpPr>
          <p:spPr bwMode="auto">
            <a:xfrm>
              <a:off x="6720" y="5584"/>
              <a:ext cx="480" cy="409"/>
            </a:xfrm>
            <a:prstGeom prst="roundRect">
              <a:avLst>
                <a:gd name="adj" fmla="val 16667"/>
              </a:avLst>
            </a:prstGeom>
            <a:solidFill>
              <a:srgbClr val="FFFFFF"/>
            </a:solidFill>
            <a:ln w="9525" cmpd="sng">
              <a:solidFill>
                <a:srgbClr val="000000"/>
              </a:solidFill>
              <a:round/>
              <a:headEnd/>
              <a:tailEnd/>
            </a:ln>
          </p:spPr>
          <p:txBody>
            <a:bodyPr rot="0" vert="horz" wrap="square" lIns="91440" tIns="45720" rIns="91440" bIns="45720" anchor="t" anchorCtr="0" upright="1">
              <a:noAutofit/>
            </a:bodyPr>
            <a:lstStyle/>
            <a:p>
              <a:endParaRPr lang="en-US"/>
            </a:p>
          </p:txBody>
        </p:sp>
        <p:pic>
          <p:nvPicPr>
            <p:cNvPr id="18" name="Picture 17">
              <a:extLst>
                <a:ext uri="{FF2B5EF4-FFF2-40B4-BE49-F238E27FC236}">
                  <a16:creationId xmlns="" xmlns:a16="http://schemas.microsoft.com/office/drawing/2014/main" id="{7DD60436-0A20-5F4B-9D2F-E88DFACA04C7}"/>
                </a:ext>
              </a:extLst>
            </p:cNvPr>
            <p:cNvPicPr>
              <a:picLocks noChangeAspect="1" noEditPoints="1" noChangeArrowheads="1" noChangeShapeType="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 y="0"/>
              <a:ext cx="2758" cy="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19">
              <a:extLst>
                <a:ext uri="{FF2B5EF4-FFF2-40B4-BE49-F238E27FC236}">
                  <a16:creationId xmlns="" xmlns:a16="http://schemas.microsoft.com/office/drawing/2014/main" id="{FD09787B-B37D-1047-8100-28CD869A143A}"/>
                </a:ext>
              </a:extLst>
            </p:cNvPr>
            <p:cNvSpPr>
              <a:spLocks noChangeAspect="1" noEditPoints="1" noChangeArrowheads="1" noChangeShapeType="1" noTextEdit="1"/>
            </p:cNvSpPr>
            <p:nvPr/>
          </p:nvSpPr>
          <p:spPr bwMode="auto">
            <a:xfrm>
              <a:off x="9789" y="2381"/>
              <a:ext cx="480" cy="409"/>
            </a:xfrm>
            <a:prstGeom prst="roundRect">
              <a:avLst>
                <a:gd name="adj" fmla="val 16667"/>
              </a:avLst>
            </a:prstGeom>
            <a:solidFill>
              <a:srgbClr val="FFFFFF"/>
            </a:solidFill>
            <a:ln w="9525" cmpd="sng">
              <a:solidFill>
                <a:srgbClr val="000000"/>
              </a:solidFill>
              <a:round/>
              <a:headEnd/>
              <a:tailEnd/>
            </a:ln>
          </p:spPr>
          <p:txBody>
            <a:bodyPr rot="0" vert="horz" wrap="square" lIns="91440" tIns="45720" rIns="91440" bIns="45720" anchor="t" anchorCtr="0" upright="1">
              <a:noAutofit/>
            </a:bodyPr>
            <a:lstStyle/>
            <a:p>
              <a:endParaRPr lang="en-US"/>
            </a:p>
          </p:txBody>
        </p:sp>
        <p:sp>
          <p:nvSpPr>
            <p:cNvPr id="20" name="AutoShape 20">
              <a:extLst>
                <a:ext uri="{FF2B5EF4-FFF2-40B4-BE49-F238E27FC236}">
                  <a16:creationId xmlns="" xmlns:a16="http://schemas.microsoft.com/office/drawing/2014/main" id="{9777FE90-DA8B-7344-9513-1E9D5B4C9F77}"/>
                </a:ext>
              </a:extLst>
            </p:cNvPr>
            <p:cNvSpPr>
              <a:spLocks noChangeAspect="1" noEditPoints="1" noChangeArrowheads="1" noChangeShapeType="1" noTextEdit="1"/>
            </p:cNvSpPr>
            <p:nvPr/>
          </p:nvSpPr>
          <p:spPr bwMode="auto">
            <a:xfrm>
              <a:off x="1333" y="2381"/>
              <a:ext cx="480" cy="409"/>
            </a:xfrm>
            <a:prstGeom prst="roundRect">
              <a:avLst>
                <a:gd name="adj" fmla="val 16667"/>
              </a:avLst>
            </a:prstGeom>
            <a:solidFill>
              <a:srgbClr val="FFFFFF"/>
            </a:solidFill>
            <a:ln w="9525" cmpd="sng">
              <a:solidFill>
                <a:srgbClr val="000000"/>
              </a:solidFill>
              <a:round/>
              <a:headEnd/>
              <a:tailEnd/>
            </a:ln>
          </p:spPr>
          <p:txBody>
            <a:bodyPr rot="0" vert="horz" wrap="square" lIns="91440" tIns="45720" rIns="91440" bIns="45720" anchor="t" anchorCtr="0" upright="1">
              <a:noAutofit/>
            </a:bodyPr>
            <a:lstStyle/>
            <a:p>
              <a:endParaRPr lang="en-US"/>
            </a:p>
          </p:txBody>
        </p:sp>
      </p:grpSp>
      <p:sp>
        <p:nvSpPr>
          <p:cNvPr id="28" name="TextBox 27">
            <a:extLst>
              <a:ext uri="{FF2B5EF4-FFF2-40B4-BE49-F238E27FC236}">
                <a16:creationId xmlns="" xmlns:a16="http://schemas.microsoft.com/office/drawing/2014/main" id="{3CBB61ED-583A-844D-9014-6DF8171C8AF9}"/>
              </a:ext>
            </a:extLst>
          </p:cNvPr>
          <p:cNvSpPr txBox="1"/>
          <p:nvPr/>
        </p:nvSpPr>
        <p:spPr>
          <a:xfrm>
            <a:off x="1099382" y="56544"/>
            <a:ext cx="9267179" cy="803490"/>
          </a:xfrm>
          <a:prstGeom prst="rect">
            <a:avLst/>
          </a:prstGeom>
          <a:noFill/>
        </p:spPr>
        <p:txBody>
          <a:bodyPr wrap="square" rtlCol="0">
            <a:spAutoFit/>
          </a:bodyPr>
          <a:lstStyle/>
          <a:p>
            <a:pPr algn="ctr">
              <a:lnSpc>
                <a:spcPct val="150000"/>
              </a:lnSpc>
            </a:pPr>
            <a:r>
              <a:rPr lang="vi-VN" sz="3500" b="1" i="1" dirty="0">
                <a:latin typeface="Times New Roman" panose="02020603050405020304" pitchFamily="18" charset="0"/>
                <a:cs typeface="Times New Roman" panose="02020603050405020304" pitchFamily="18" charset="0"/>
              </a:rPr>
              <a:t>Sắp xếp lại theo đúng thứ tự</a:t>
            </a:r>
            <a:endParaRPr lang="x-none" sz="35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32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E45B1D5C-0827-4AF0-8186-11FC5A8B8B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CFCB559-6016-5542-B852-DFDEB46A3C8D}"/>
              </a:ext>
            </a:extLst>
          </p:cNvPr>
          <p:cNvSpPr>
            <a:spLocks noGrp="1"/>
          </p:cNvSpPr>
          <p:nvPr>
            <p:ph type="title"/>
          </p:nvPr>
        </p:nvSpPr>
        <p:spPr>
          <a:xfrm>
            <a:off x="9267909" y="2023110"/>
            <a:ext cx="2469624" cy="2846070"/>
          </a:xfrm>
        </p:spPr>
        <p:txBody>
          <a:bodyPr vert="horz" lIns="91440" tIns="45720" rIns="91440" bIns="45720" rtlCol="0" anchor="ctr">
            <a:norm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5. </a:t>
            </a:r>
            <a:r>
              <a:rPr lang="en-US" sz="4000" b="1" dirty="0" err="1">
                <a:solidFill>
                  <a:srgbClr val="C00000"/>
                </a:solidFill>
                <a:latin typeface="Times New Roman" panose="02020603050405020304" pitchFamily="18" charset="0"/>
                <a:cs typeface="Times New Roman" panose="02020603050405020304" pitchFamily="18" charset="0"/>
              </a:rPr>
              <a:t>Đặc</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điểm</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về</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cốt</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truyện</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73" name="Rectangle 72">
            <a:extLst>
              <a:ext uri="{FF2B5EF4-FFF2-40B4-BE49-F238E27FC236}">
                <a16:creationId xmlns="" xmlns:a16="http://schemas.microsoft.com/office/drawing/2014/main" id="{99413ED5-9ED4-4772-BCE4-2BCAE6B12E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 xmlns:a16="http://schemas.microsoft.com/office/drawing/2014/main" id="{04357C93-F0CB-4A1C-8F77-4E90637898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Đức Thánh Gióng - Truyền thuyết Việt Nam">
            <a:extLst>
              <a:ext uri="{FF2B5EF4-FFF2-40B4-BE49-F238E27FC236}">
                <a16:creationId xmlns="" xmlns:a16="http://schemas.microsoft.com/office/drawing/2014/main" id="{071F194D-B546-664E-B625-B7E3596529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9" r="-1" b="-1"/>
          <a:stretch/>
        </p:blipFill>
        <p:spPr bwMode="auto">
          <a:xfrm>
            <a:off x="545238" y="858525"/>
            <a:ext cx="7608304" cy="521190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 xmlns:a16="http://schemas.microsoft.com/office/drawing/2014/main" id="{90F533E9-6690-41A8-A372-4C6C622D0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380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244" descr="23">
            <a:extLst>
              <a:ext uri="{FF2B5EF4-FFF2-40B4-BE49-F238E27FC236}">
                <a16:creationId xmlns="" xmlns:a16="http://schemas.microsoft.com/office/drawing/2014/main" id="{3E1B6486-9E83-1A46-A3EA-45A905FCD30A}"/>
              </a:ext>
            </a:extLst>
          </p:cNvPr>
          <p:cNvPicPr>
            <a:picLocks noChangeAspect="1"/>
          </p:cNvPicPr>
          <p:nvPr/>
        </p:nvPicPr>
        <p:blipFill>
          <a:blip r:embed="rId2"/>
          <a:stretch>
            <a:fillRect/>
          </a:stretch>
        </p:blipFill>
        <p:spPr>
          <a:xfrm>
            <a:off x="0" y="529390"/>
            <a:ext cx="6450198" cy="6328610"/>
          </a:xfrm>
          <a:prstGeom prst="rect">
            <a:avLst/>
          </a:prstGeom>
          <a:noFill/>
          <a:ln w="9525">
            <a:noFill/>
          </a:ln>
        </p:spPr>
      </p:pic>
      <p:sp>
        <p:nvSpPr>
          <p:cNvPr id="5" name="Title 1">
            <a:extLst>
              <a:ext uri="{FF2B5EF4-FFF2-40B4-BE49-F238E27FC236}">
                <a16:creationId xmlns="" xmlns:a16="http://schemas.microsoft.com/office/drawing/2014/main" id="{F31CF4D6-F9CB-3F4D-899C-3CC56AFC72D0}"/>
              </a:ext>
            </a:extLst>
          </p:cNvPr>
          <p:cNvSpPr>
            <a:spLocks noGrp="1"/>
          </p:cNvSpPr>
          <p:nvPr>
            <p:ph type="title"/>
          </p:nvPr>
        </p:nvSpPr>
        <p:spPr>
          <a:xfrm>
            <a:off x="1654342" y="1606318"/>
            <a:ext cx="2628900" cy="2547257"/>
          </a:xfrm>
          <a:noFill/>
        </p:spPr>
        <p:txBody>
          <a:bodyPr vert="horz" lIns="91440" tIns="45720" rIns="91440" bIns="45720" rtlCol="0" anchor="ctr">
            <a:normAutofit/>
          </a:bodyPr>
          <a:lstStyle/>
          <a:p>
            <a:pPr algn="ctr">
              <a:lnSpc>
                <a:spcPct val="150000"/>
              </a:lnSpc>
            </a:pPr>
            <a:r>
              <a:rPr lang="en-US" sz="4000" b="1" dirty="0">
                <a:solidFill>
                  <a:srgbClr val="FFFFFF"/>
                </a:solidFill>
                <a:latin typeface="Times New Roman" panose="02020603050405020304" pitchFamily="18" charset="0"/>
                <a:cs typeface="Times New Roman" panose="02020603050405020304" pitchFamily="18" charset="0"/>
              </a:rPr>
              <a:t>THẢO</a:t>
            </a:r>
            <a:br>
              <a:rPr lang="en-US" sz="4000" b="1" dirty="0">
                <a:solidFill>
                  <a:srgbClr val="FFFFFF"/>
                </a:solidFill>
                <a:latin typeface="Times New Roman" panose="02020603050405020304" pitchFamily="18" charset="0"/>
                <a:cs typeface="Times New Roman" panose="02020603050405020304" pitchFamily="18" charset="0"/>
              </a:rPr>
            </a:br>
            <a:r>
              <a:rPr lang="en-US" sz="4000" b="1" dirty="0">
                <a:solidFill>
                  <a:srgbClr val="FFFFFF"/>
                </a:solidFill>
                <a:latin typeface="Times New Roman" panose="02020603050405020304" pitchFamily="18" charset="0"/>
                <a:cs typeface="Times New Roman" panose="02020603050405020304" pitchFamily="18" charset="0"/>
              </a:rPr>
              <a:t>LUẬN</a:t>
            </a:r>
            <a:endParaRPr lang="en-US" sz="4000" b="1" kern="1200" dirty="0">
              <a:solidFill>
                <a:srgbClr val="FFFF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18C0FF2A-DF14-AB4F-8C63-97FA3938CC7F}"/>
              </a:ext>
            </a:extLst>
          </p:cNvPr>
          <p:cNvSpPr txBox="1"/>
          <p:nvPr/>
        </p:nvSpPr>
        <p:spPr>
          <a:xfrm>
            <a:off x="6618640" y="318837"/>
            <a:ext cx="5344860" cy="622032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just">
              <a:lnSpc>
                <a:spcPct val="150000"/>
              </a:lnSpc>
            </a:pPr>
            <a:r>
              <a:rPr lang="en-US" sz="3200" dirty="0">
                <a:latin typeface="Times New Roman" panose="02020603050405020304" pitchFamily="18" charset="0"/>
                <a:cs typeface="Times New Roman" panose="02020603050405020304" pitchFamily="18" charset="0"/>
              </a:rPr>
              <a:t>Theo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TG </a:t>
            </a:r>
            <a:r>
              <a:rPr lang="en-US" sz="3200" dirty="0" err="1">
                <a:latin typeface="Times New Roman" panose="02020603050405020304" pitchFamily="18" charset="0"/>
                <a:cs typeface="Times New Roman" panose="02020603050405020304" pitchFamily="18" charset="0"/>
              </a:rPr>
              <a:t>lẽ</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bay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a:t>
            </a:r>
            <a:endParaRPr lang="x-non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40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3732" descr="PPT素材-12">
            <a:extLst>
              <a:ext uri="{FF2B5EF4-FFF2-40B4-BE49-F238E27FC236}">
                <a16:creationId xmlns="" xmlns:a16="http://schemas.microsoft.com/office/drawing/2014/main" id="{39BD3EB5-B3BC-C54A-B024-EF0A784D80D1}"/>
              </a:ext>
            </a:extLst>
          </p:cNvPr>
          <p:cNvPicPr>
            <a:picLocks noChangeAspect="1"/>
          </p:cNvPicPr>
          <p:nvPr/>
        </p:nvPicPr>
        <p:blipFill>
          <a:blip r:embed="rId2"/>
          <a:stretch>
            <a:fillRect/>
          </a:stretch>
        </p:blipFill>
        <p:spPr>
          <a:xfrm>
            <a:off x="-424540" y="-541724"/>
            <a:ext cx="12592094" cy="7889998"/>
          </a:xfrm>
          <a:prstGeom prst="rect">
            <a:avLst/>
          </a:prstGeom>
          <a:noFill/>
          <a:ln w="9525">
            <a:noFill/>
          </a:ln>
        </p:spPr>
      </p:pic>
      <p:pic>
        <p:nvPicPr>
          <p:cNvPr id="3" name="图片 73734" descr="PPT素材-18">
            <a:extLst>
              <a:ext uri="{FF2B5EF4-FFF2-40B4-BE49-F238E27FC236}">
                <a16:creationId xmlns="" xmlns:a16="http://schemas.microsoft.com/office/drawing/2014/main" id="{F196716F-2CE9-184C-97D2-73FED49FF852}"/>
              </a:ext>
            </a:extLst>
          </p:cNvPr>
          <p:cNvPicPr>
            <a:picLocks noChangeAspect="1"/>
          </p:cNvPicPr>
          <p:nvPr/>
        </p:nvPicPr>
        <p:blipFill>
          <a:blip r:embed="rId3"/>
          <a:stretch>
            <a:fillRect/>
          </a:stretch>
        </p:blipFill>
        <p:spPr>
          <a:xfrm>
            <a:off x="8441554" y="3819064"/>
            <a:ext cx="3726000" cy="3205532"/>
          </a:xfrm>
          <a:prstGeom prst="rect">
            <a:avLst/>
          </a:prstGeom>
          <a:noFill/>
          <a:ln w="9525">
            <a:noFill/>
          </a:ln>
        </p:spPr>
      </p:pic>
      <p:sp>
        <p:nvSpPr>
          <p:cNvPr id="5" name="Rectangle 4">
            <a:extLst>
              <a:ext uri="{FF2B5EF4-FFF2-40B4-BE49-F238E27FC236}">
                <a16:creationId xmlns="" xmlns:a16="http://schemas.microsoft.com/office/drawing/2014/main" id="{A26D8950-2639-2B45-AD06-60304CCA56D2}"/>
              </a:ext>
            </a:extLst>
          </p:cNvPr>
          <p:cNvSpPr/>
          <p:nvPr/>
        </p:nvSpPr>
        <p:spPr>
          <a:xfrm>
            <a:off x="3023935" y="1872121"/>
            <a:ext cx="6408823" cy="3892861"/>
          </a:xfrm>
          <a:prstGeom prst="rect">
            <a:avLst/>
          </a:prstGeom>
        </p:spPr>
        <p:txBody>
          <a:bodyPr wrap="square">
            <a:spAutoFit/>
          </a:bodyPr>
          <a:lstStyle/>
          <a:p>
            <a:pPr algn="ctr">
              <a:lnSpc>
                <a:spcPct val="150000"/>
              </a:lnSpc>
            </a:pPr>
            <a:r>
              <a:rPr lang="en-US" sz="2800" i="1" kern="100" dirty="0">
                <a:solidFill>
                  <a:srgbClr val="000000"/>
                </a:solidFill>
                <a:latin typeface="Times New Roman" panose="02020603050405020304" pitchFamily="18" charset="0"/>
                <a:ea typeface="SimSun" panose="02010600030101010101" pitchFamily="2" charset="-122"/>
              </a:rPr>
              <a:t>Sau </a:t>
            </a:r>
            <a:r>
              <a:rPr lang="en-US" sz="2800" i="1" kern="100" dirty="0" err="1">
                <a:solidFill>
                  <a:srgbClr val="000000"/>
                </a:solidFill>
                <a:latin typeface="Times New Roman" panose="02020603050405020304" pitchFamily="18" charset="0"/>
                <a:ea typeface="SimSun" panose="02010600030101010101" pitchFamily="2" charset="-122"/>
              </a:rPr>
              <a:t>khi</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học</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văn</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bản</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Thánh</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Gióng</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em</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có</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suy</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nghĩ</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gì</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về</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truyền</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thống</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yêu</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nước</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chống</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giặc</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ngoại</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xâm</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của</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dân</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tộc</a:t>
            </a:r>
            <a:r>
              <a:rPr lang="en-US" sz="2800" i="1" kern="100" dirty="0">
                <a:solidFill>
                  <a:srgbClr val="000000"/>
                </a:solidFill>
                <a:latin typeface="Times New Roman" panose="02020603050405020304" pitchFamily="18" charset="0"/>
                <a:ea typeface="SimSun" panose="02010600030101010101" pitchFamily="2" charset="-122"/>
              </a:rPr>
              <a:t> ta? Theo </a:t>
            </a:r>
            <a:r>
              <a:rPr lang="en-US" sz="2800" i="1" kern="100" dirty="0" err="1">
                <a:solidFill>
                  <a:srgbClr val="000000"/>
                </a:solidFill>
                <a:latin typeface="Times New Roman" panose="02020603050405020304" pitchFamily="18" charset="0"/>
                <a:ea typeface="SimSun" panose="02010600030101010101" pitchFamily="2" charset="-122"/>
              </a:rPr>
              <a:t>em</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những</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học</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sinh</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lớp</a:t>
            </a:r>
            <a:r>
              <a:rPr lang="en-US" sz="2800" i="1" kern="100" dirty="0">
                <a:solidFill>
                  <a:srgbClr val="000000"/>
                </a:solidFill>
                <a:latin typeface="Times New Roman" panose="02020603050405020304" pitchFamily="18" charset="0"/>
                <a:ea typeface="SimSun" panose="02010600030101010101" pitchFamily="2" charset="-122"/>
              </a:rPr>
              <a:t> 6 </a:t>
            </a:r>
            <a:r>
              <a:rPr lang="en-US" sz="2800" i="1" kern="100" dirty="0" err="1">
                <a:solidFill>
                  <a:srgbClr val="000000"/>
                </a:solidFill>
                <a:latin typeface="Times New Roman" panose="02020603050405020304" pitchFamily="18" charset="0"/>
                <a:ea typeface="SimSun" panose="02010600030101010101" pitchFamily="2" charset="-122"/>
              </a:rPr>
              <a:t>đã</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có</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thể</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đóng</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góp</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cho</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đất</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nước</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được</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chưa</a:t>
            </a:r>
            <a:r>
              <a:rPr lang="en-US" sz="2800" i="1" kern="100" dirty="0">
                <a:solidFill>
                  <a:srgbClr val="000000"/>
                </a:solidFill>
                <a:latin typeface="Times New Roman" panose="02020603050405020304" pitchFamily="18" charset="0"/>
                <a:ea typeface="SimSun" panose="02010600030101010101" pitchFamily="2" charset="-122"/>
              </a:rPr>
              <a:t>? </a:t>
            </a:r>
          </a:p>
          <a:p>
            <a:pPr algn="ctr">
              <a:lnSpc>
                <a:spcPct val="150000"/>
              </a:lnSpc>
            </a:pPr>
            <a:r>
              <a:rPr lang="en-US" sz="2800" i="1" kern="100" dirty="0" err="1">
                <a:solidFill>
                  <a:srgbClr val="000000"/>
                </a:solidFill>
                <a:latin typeface="Times New Roman" panose="02020603050405020304" pitchFamily="18" charset="0"/>
                <a:ea typeface="SimSun" panose="02010600030101010101" pitchFamily="2" charset="-122"/>
              </a:rPr>
              <a:t>Và</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đóng</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góp</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bằng</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cách</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nào</a:t>
            </a:r>
            <a:r>
              <a:rPr lang="en-US" sz="2800" i="1" kern="100" dirty="0">
                <a:solidFill>
                  <a:srgbClr val="000000"/>
                </a:solidFill>
                <a:latin typeface="Times New Roman" panose="02020603050405020304" pitchFamily="18" charset="0"/>
                <a:ea typeface="SimSun" panose="02010600030101010101" pitchFamily="2" charset="-122"/>
              </a:rPr>
              <a:t>?</a:t>
            </a:r>
            <a:endParaRPr lang="x-none" sz="2800" kern="100" dirty="0">
              <a:effectLst/>
              <a:latin typeface="Times New Roman" panose="02020603050405020304" pitchFamily="18" charset="0"/>
              <a:ea typeface="SimSun" panose="02010600030101010101" pitchFamily="2" charset="-122"/>
            </a:endParaRPr>
          </a:p>
        </p:txBody>
      </p:sp>
      <p:sp>
        <p:nvSpPr>
          <p:cNvPr id="6" name="TextBox 5">
            <a:extLst>
              <a:ext uri="{FF2B5EF4-FFF2-40B4-BE49-F238E27FC236}">
                <a16:creationId xmlns="" xmlns:a16="http://schemas.microsoft.com/office/drawing/2014/main" id="{9525DBF1-AD1A-F543-9FCA-D3257471C4AE}"/>
              </a:ext>
            </a:extLst>
          </p:cNvPr>
          <p:cNvSpPr txBox="1"/>
          <p:nvPr/>
        </p:nvSpPr>
        <p:spPr>
          <a:xfrm rot="19583528">
            <a:off x="433138" y="1778952"/>
            <a:ext cx="2839452" cy="523220"/>
          </a:xfrm>
          <a:prstGeom prst="rect">
            <a:avLst/>
          </a:prstGeom>
          <a:noFill/>
        </p:spPr>
        <p:txBody>
          <a:bodyPr wrap="square" rtlCol="0">
            <a:spAutoFit/>
          </a:bodyPr>
          <a:lstStyle/>
          <a:p>
            <a:pPr algn="ctr"/>
            <a:r>
              <a:rPr lang="x-none" sz="2800" b="1" dirty="0">
                <a:latin typeface="Times New Roman" panose="02020603050405020304" pitchFamily="18" charset="0"/>
                <a:cs typeface="Times New Roman" panose="02020603050405020304" pitchFamily="18" charset="0"/>
              </a:rPr>
              <a:t>THẢO LUẬN</a:t>
            </a:r>
          </a:p>
        </p:txBody>
      </p:sp>
    </p:spTree>
    <p:extLst>
      <p:ext uri="{BB962C8B-B14F-4D97-AF65-F5344CB8AC3E}">
        <p14:creationId xmlns:p14="http://schemas.microsoft.com/office/powerpoint/2010/main" val="268061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style.rotation</p:attrName>
                                        </p:attrNameLst>
                                      </p:cBhvr>
                                      <p:tavLst>
                                        <p:tav tm="0">
                                          <p:val>
                                            <p:fltVal val="720"/>
                                          </p:val>
                                        </p:tav>
                                        <p:tav tm="100000">
                                          <p:val>
                                            <p:fltVal val="0"/>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ppt_w</p:attrName>
                                        </p:attrNameLst>
                                      </p:cBhvr>
                                      <p:tavLst>
                                        <p:tav tm="0">
                                          <p:val>
                                            <p:fltVal val="0"/>
                                          </p:val>
                                        </p:tav>
                                        <p:tav tm="100000">
                                          <p:val>
                                            <p:strVal val="#ppt_w"/>
                                          </p:val>
                                        </p:tav>
                                      </p:tavLst>
                                    </p:anim>
                                  </p:childTnLst>
                                </p:cTn>
                              </p:par>
                              <p:par>
                                <p:cTn id="17" presetID="5"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79">
            <a:extLst>
              <a:ext uri="{FF2B5EF4-FFF2-40B4-BE49-F238E27FC236}">
                <a16:creationId xmlns="" xmlns:a16="http://schemas.microsoft.com/office/drawing/2014/main" id="{D4F54FBC-C162-804A-81EE-64709CDCECE8}"/>
              </a:ext>
            </a:extLst>
          </p:cNvPr>
          <p:cNvPicPr>
            <a:picLocks noChangeAspect="1"/>
          </p:cNvPicPr>
          <p:nvPr/>
        </p:nvPicPr>
        <p:blipFill rotWithShape="1">
          <a:blip r:embed="rId2">
            <a:extLst>
              <a:ext uri="{28A0092B-C50C-407E-A947-70E740481C1C}">
                <a14:useLocalDpi xmlns:a14="http://schemas.microsoft.com/office/drawing/2010/main" val="0"/>
              </a:ext>
            </a:extLst>
          </a:blip>
          <a:srcRect l="1" r="77432"/>
          <a:stretch/>
        </p:blipFill>
        <p:spPr>
          <a:xfrm>
            <a:off x="31771" y="5332115"/>
            <a:ext cx="2751437" cy="1620820"/>
          </a:xfrm>
          <a:prstGeom prst="rect">
            <a:avLst/>
          </a:prstGeom>
        </p:spPr>
      </p:pic>
      <p:sp>
        <p:nvSpPr>
          <p:cNvPr id="4" name="Title 1">
            <a:extLst>
              <a:ext uri="{FF2B5EF4-FFF2-40B4-BE49-F238E27FC236}">
                <a16:creationId xmlns="" xmlns:a16="http://schemas.microsoft.com/office/drawing/2014/main" id="{948EAD9D-634E-1F4C-884F-97077588B6FD}"/>
              </a:ext>
            </a:extLst>
          </p:cNvPr>
          <p:cNvSpPr txBox="1">
            <a:spLocks/>
          </p:cNvSpPr>
          <p:nvPr/>
        </p:nvSpPr>
        <p:spPr>
          <a:xfrm>
            <a:off x="421223" y="2877285"/>
            <a:ext cx="2469624" cy="765075"/>
          </a:xfrm>
          <a:prstGeom prst="rect">
            <a:avLst/>
          </a:prstGeom>
          <a:solidFill>
            <a:schemeClr val="accent4">
              <a:lumMod val="20000"/>
              <a:lumOff val="80000"/>
            </a:schemeClr>
          </a:solidFill>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600" b="1" dirty="0">
                <a:solidFill>
                  <a:srgbClr val="C00000"/>
                </a:solidFill>
                <a:latin typeface="Times New Roman" panose="02020603050405020304" pitchFamily="18" charset="0"/>
                <a:cs typeface="Times New Roman" panose="02020603050405020304" pitchFamily="18" charset="0"/>
              </a:rPr>
              <a:t>6. </a:t>
            </a:r>
            <a:r>
              <a:rPr lang="en-US" sz="5600" b="1" dirty="0" err="1">
                <a:solidFill>
                  <a:srgbClr val="C00000"/>
                </a:solidFill>
                <a:latin typeface="Times New Roman" panose="02020603050405020304" pitchFamily="18" charset="0"/>
                <a:cs typeface="Times New Roman" panose="02020603050405020304" pitchFamily="18" charset="0"/>
              </a:rPr>
              <a:t>Đánh</a:t>
            </a:r>
            <a:r>
              <a:rPr lang="en-US" sz="5600" b="1" dirty="0">
                <a:solidFill>
                  <a:srgbClr val="C00000"/>
                </a:solidFill>
                <a:latin typeface="Times New Roman" panose="02020603050405020304" pitchFamily="18" charset="0"/>
                <a:cs typeface="Times New Roman" panose="02020603050405020304" pitchFamily="18" charset="0"/>
              </a:rPr>
              <a:t> </a:t>
            </a:r>
            <a:r>
              <a:rPr lang="en-US" sz="5600" b="1" dirty="0" err="1">
                <a:solidFill>
                  <a:srgbClr val="C00000"/>
                </a:solidFill>
                <a:latin typeface="Times New Roman" panose="02020603050405020304" pitchFamily="18" charset="0"/>
                <a:cs typeface="Times New Roman" panose="02020603050405020304" pitchFamily="18" charset="0"/>
              </a:rPr>
              <a:t>giá</a:t>
            </a:r>
            <a:r>
              <a:rPr lang="en-US" sz="5600" b="1" dirty="0">
                <a:solidFill>
                  <a:srgbClr val="C00000"/>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 xmlns:a16="http://schemas.microsoft.com/office/drawing/2014/main" id="{A75CC3CF-52CE-D542-8E3A-A6E9C735115C}"/>
              </a:ext>
            </a:extLst>
          </p:cNvPr>
          <p:cNvSpPr/>
          <p:nvPr/>
        </p:nvSpPr>
        <p:spPr>
          <a:xfrm>
            <a:off x="3320716" y="699637"/>
            <a:ext cx="8229600" cy="1130968"/>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trai</a:t>
            </a:r>
            <a:r>
              <a:rPr lang="en-US" sz="2800" dirty="0">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 xmlns:a16="http://schemas.microsoft.com/office/drawing/2014/main" id="{7AAD0BBC-E71B-FE46-B4BC-44703063BF52}"/>
              </a:ext>
            </a:extLst>
          </p:cNvPr>
          <p:cNvSpPr/>
          <p:nvPr/>
        </p:nvSpPr>
        <p:spPr>
          <a:xfrm>
            <a:off x="3320716" y="2225442"/>
            <a:ext cx="8229600" cy="1130968"/>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a:t>
            </a:r>
            <a:r>
              <a:rPr lang="en-US" sz="2800" dirty="0">
                <a:latin typeface="Times New Roman" panose="02020603050405020304" pitchFamily="18" charset="0"/>
                <a:cs typeface="Times New Roman" panose="02020603050405020304" pitchFamily="18" charset="0"/>
              </a:rPr>
              <a:t> nan,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x-none" sz="2800" dirty="0">
                <a:effectLst/>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p:txBody>
      </p:sp>
      <p:sp>
        <p:nvSpPr>
          <p:cNvPr id="7" name="Rounded Rectangle 6">
            <a:extLst>
              <a:ext uri="{FF2B5EF4-FFF2-40B4-BE49-F238E27FC236}">
                <a16:creationId xmlns="" xmlns:a16="http://schemas.microsoft.com/office/drawing/2014/main" id="{FF69C401-8FB9-744F-A9EE-01E7C6BED033}"/>
              </a:ext>
            </a:extLst>
          </p:cNvPr>
          <p:cNvSpPr/>
          <p:nvPr/>
        </p:nvSpPr>
        <p:spPr>
          <a:xfrm>
            <a:off x="3320716" y="3751247"/>
            <a:ext cx="8229600" cy="1130968"/>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just"/>
            <a:r>
              <a:rPr lang="vi-VN" sz="2800" dirty="0">
                <a:latin typeface="Times New Roman" panose="02020603050405020304" pitchFamily="18" charset="0"/>
                <a:cs typeface="Times New Roman" panose="02020603050405020304" pitchFamily="18" charset="0"/>
              </a:rPr>
              <a:t>Tinh thần đoàn kết của nhân dân ta.</a:t>
            </a:r>
            <a:endParaRPr lang="x-none" sz="2800" dirty="0">
              <a:latin typeface="Times New Roman" panose="02020603050405020304" pitchFamily="18" charset="0"/>
              <a:cs typeface="Times New Roman" panose="02020603050405020304" pitchFamily="18" charset="0"/>
            </a:endParaRPr>
          </a:p>
        </p:txBody>
      </p:sp>
      <p:sp>
        <p:nvSpPr>
          <p:cNvPr id="8" name="Rounded Rectangle 7">
            <a:extLst>
              <a:ext uri="{FF2B5EF4-FFF2-40B4-BE49-F238E27FC236}">
                <a16:creationId xmlns="" xmlns:a16="http://schemas.microsoft.com/office/drawing/2014/main" id="{72F747BC-0F61-EF46-8972-510F5004D9E7}"/>
              </a:ext>
            </a:extLst>
          </p:cNvPr>
          <p:cNvSpPr/>
          <p:nvPr/>
        </p:nvSpPr>
        <p:spPr>
          <a:xfrm>
            <a:off x="3320716" y="5277052"/>
            <a:ext cx="8229600" cy="1130968"/>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just"/>
            <a:r>
              <a:rPr lang="vi-VN" sz="2800" dirty="0">
                <a:latin typeface="Times New Roman" panose="02020603050405020304" pitchFamily="18" charset="0"/>
                <a:cs typeface="Times New Roman" panose="02020603050405020304" pitchFamily="18" charset="0"/>
              </a:rPr>
              <a:t>Mỗi người cần có đóng góp thiết thực cho đất nước, người nhỏ làm việc nhỏ</a:t>
            </a:r>
            <a:endParaRPr lang="x-none" sz="2800" dirty="0">
              <a:latin typeface="Times New Roman" panose="02020603050405020304" pitchFamily="18" charset="0"/>
              <a:cs typeface="Times New Roman" panose="02020603050405020304" pitchFamily="18" charset="0"/>
            </a:endParaRPr>
          </a:p>
        </p:txBody>
      </p:sp>
      <p:pic>
        <p:nvPicPr>
          <p:cNvPr id="9" name="图片 40">
            <a:extLst>
              <a:ext uri="{FF2B5EF4-FFF2-40B4-BE49-F238E27FC236}">
                <a16:creationId xmlns="" xmlns:a16="http://schemas.microsoft.com/office/drawing/2014/main" id="{62CE25E0-DD12-1B48-A311-D7EA848FAA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223" y="64162"/>
            <a:ext cx="1660358" cy="1660358"/>
          </a:xfrm>
          <a:prstGeom prst="rect">
            <a:avLst/>
          </a:prstGeom>
        </p:spPr>
      </p:pic>
      <p:grpSp>
        <p:nvGrpSpPr>
          <p:cNvPr id="10" name="组合 107">
            <a:extLst>
              <a:ext uri="{FF2B5EF4-FFF2-40B4-BE49-F238E27FC236}">
                <a16:creationId xmlns="" xmlns:a16="http://schemas.microsoft.com/office/drawing/2014/main" id="{098E5F7A-7A33-2A4D-9186-882EE8BD22BD}"/>
              </a:ext>
            </a:extLst>
          </p:cNvPr>
          <p:cNvGrpSpPr/>
          <p:nvPr/>
        </p:nvGrpSpPr>
        <p:grpSpPr>
          <a:xfrm>
            <a:off x="840421" y="4170547"/>
            <a:ext cx="1405279" cy="2687453"/>
            <a:chOff x="181346" y="1761375"/>
            <a:chExt cx="1517253" cy="2901593"/>
          </a:xfrm>
        </p:grpSpPr>
        <p:pic>
          <p:nvPicPr>
            <p:cNvPr id="11" name="图片 17">
              <a:extLst>
                <a:ext uri="{FF2B5EF4-FFF2-40B4-BE49-F238E27FC236}">
                  <a16:creationId xmlns="" xmlns:a16="http://schemas.microsoft.com/office/drawing/2014/main" id="{E2123B41-83D7-2143-91F2-8A21D92B4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8">
              <a:extLst>
                <a:ext uri="{FF2B5EF4-FFF2-40B4-BE49-F238E27FC236}">
                  <a16:creationId xmlns="" xmlns:a16="http://schemas.microsoft.com/office/drawing/2014/main" id="{BC46E19C-29C7-4941-BF87-A1FE38F867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9">
              <a:extLst>
                <a:ext uri="{FF2B5EF4-FFF2-40B4-BE49-F238E27FC236}">
                  <a16:creationId xmlns="" xmlns:a16="http://schemas.microsoft.com/office/drawing/2014/main" id="{D320825A-3B80-6348-B013-39D71988FC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spTree>
    <p:extLst>
      <p:ext uri="{BB962C8B-B14F-4D97-AF65-F5344CB8AC3E}">
        <p14:creationId xmlns:p14="http://schemas.microsoft.com/office/powerpoint/2010/main" val="16208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a:extLst>
              <a:ext uri="{FF2B5EF4-FFF2-40B4-BE49-F238E27FC236}">
                <a16:creationId xmlns="" xmlns:a16="http://schemas.microsoft.com/office/drawing/2014/main" id="{1D945894-FA37-6C45-9BB8-57DE57225AEB}"/>
              </a:ext>
            </a:extLst>
          </p:cNvPr>
          <p:cNvPicPr>
            <a:picLocks noChangeAspect="1"/>
          </p:cNvPicPr>
          <p:nvPr/>
        </p:nvPicPr>
        <p:blipFill>
          <a:blip r:embed="rId3"/>
          <a:stretch>
            <a:fillRect/>
          </a:stretch>
        </p:blipFill>
        <p:spPr>
          <a:xfrm>
            <a:off x="0" y="5486400"/>
            <a:ext cx="12163928" cy="1371600"/>
          </a:xfrm>
          <a:prstGeom prst="rect">
            <a:avLst/>
          </a:prstGeom>
        </p:spPr>
      </p:pic>
      <p:pic>
        <p:nvPicPr>
          <p:cNvPr id="9" name="图片 4">
            <a:extLst>
              <a:ext uri="{FF2B5EF4-FFF2-40B4-BE49-F238E27FC236}">
                <a16:creationId xmlns="" xmlns:a16="http://schemas.microsoft.com/office/drawing/2014/main" id="{698869C2-6F5F-9C41-8E48-53A0499C96D6}"/>
              </a:ext>
            </a:extLst>
          </p:cNvPr>
          <p:cNvPicPr>
            <a:picLocks noChangeAspect="1"/>
          </p:cNvPicPr>
          <p:nvPr/>
        </p:nvPicPr>
        <p:blipFill>
          <a:blip r:embed="rId4"/>
          <a:stretch>
            <a:fillRect/>
          </a:stretch>
        </p:blipFill>
        <p:spPr>
          <a:xfrm>
            <a:off x="0" y="4125971"/>
            <a:ext cx="12163928" cy="1888463"/>
          </a:xfrm>
          <a:prstGeom prst="rect">
            <a:avLst/>
          </a:prstGeom>
        </p:spPr>
      </p:pic>
      <p:graphicFrame>
        <p:nvGraphicFramePr>
          <p:cNvPr id="4" name="Table 4">
            <a:extLst>
              <a:ext uri="{FF2B5EF4-FFF2-40B4-BE49-F238E27FC236}">
                <a16:creationId xmlns="" xmlns:a16="http://schemas.microsoft.com/office/drawing/2014/main" id="{2C44603C-483F-3B4D-A0E5-CA171F752062}"/>
              </a:ext>
            </a:extLst>
          </p:cNvPr>
          <p:cNvGraphicFramePr>
            <a:graphicFrameLocks noGrp="1"/>
          </p:cNvGraphicFramePr>
          <p:nvPr>
            <p:extLst>
              <p:ext uri="{D42A27DB-BD31-4B8C-83A1-F6EECF244321}">
                <p14:modId xmlns:p14="http://schemas.microsoft.com/office/powerpoint/2010/main" val="2889064082"/>
              </p:ext>
            </p:extLst>
          </p:nvPr>
        </p:nvGraphicFramePr>
        <p:xfrm>
          <a:off x="1214296" y="794073"/>
          <a:ext cx="9424738" cy="3497835"/>
        </p:xfrm>
        <a:graphic>
          <a:graphicData uri="http://schemas.openxmlformats.org/drawingml/2006/table">
            <a:tbl>
              <a:tblPr firstRow="1" bandRow="1">
                <a:tableStyleId>{21E4AEA4-8DFA-4A89-87EB-49C32662AFE0}</a:tableStyleId>
              </a:tblPr>
              <a:tblGrid>
                <a:gridCol w="4712369">
                  <a:extLst>
                    <a:ext uri="{9D8B030D-6E8A-4147-A177-3AD203B41FA5}">
                      <a16:colId xmlns="" xmlns:a16="http://schemas.microsoft.com/office/drawing/2014/main" val="3952061024"/>
                    </a:ext>
                  </a:extLst>
                </a:gridCol>
                <a:gridCol w="4712369">
                  <a:extLst>
                    <a:ext uri="{9D8B030D-6E8A-4147-A177-3AD203B41FA5}">
                      <a16:colId xmlns="" xmlns:a16="http://schemas.microsoft.com/office/drawing/2014/main" val="1402934679"/>
                    </a:ext>
                  </a:extLst>
                </a:gridCol>
              </a:tblGrid>
              <a:tr h="1272795">
                <a:tc>
                  <a:txBody>
                    <a:bodyPr/>
                    <a:lstStyle/>
                    <a:p>
                      <a:pPr algn="ctr"/>
                      <a:r>
                        <a:rPr lang="x-none" sz="2800" dirty="0">
                          <a:latin typeface="Times New Roman" panose="02020603050405020304" pitchFamily="18" charset="0"/>
                          <a:cs typeface="Times New Roman" panose="02020603050405020304" pitchFamily="18" charset="0"/>
                        </a:rPr>
                        <a:t>Những điều </a:t>
                      </a:r>
                    </a:p>
                    <a:p>
                      <a:pPr algn="ctr"/>
                      <a:r>
                        <a:rPr lang="x-none" sz="2800" dirty="0">
                          <a:latin typeface="Times New Roman" panose="02020603050405020304" pitchFamily="18" charset="0"/>
                          <a:cs typeface="Times New Roman" panose="02020603050405020304" pitchFamily="18" charset="0"/>
                        </a:rPr>
                        <a:t>em nắm chắc</a:t>
                      </a: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tcPr>
                </a:tc>
                <a:tc>
                  <a:txBody>
                    <a:bodyPr/>
                    <a:lstStyle/>
                    <a:p>
                      <a:pPr algn="ctr"/>
                      <a:r>
                        <a:rPr lang="x-none" sz="2800" dirty="0">
                          <a:latin typeface="Times New Roman" panose="02020603050405020304" pitchFamily="18" charset="0"/>
                          <a:cs typeface="Times New Roman" panose="02020603050405020304" pitchFamily="18" charset="0"/>
                        </a:rPr>
                        <a:t>Những điều em </a:t>
                      </a:r>
                    </a:p>
                    <a:p>
                      <a:pPr algn="ctr"/>
                      <a:r>
                        <a:rPr lang="x-none" sz="2800" dirty="0">
                          <a:latin typeface="Times New Roman" panose="02020603050405020304" pitchFamily="18" charset="0"/>
                          <a:cs typeface="Times New Roman" panose="02020603050405020304" pitchFamily="18" charset="0"/>
                        </a:rPr>
                        <a:t>còn băn khoăn</a:t>
                      </a: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3172333859"/>
                  </a:ext>
                </a:extLst>
              </a:tr>
              <a:tr h="657786">
                <a:tc>
                  <a:txBody>
                    <a:bodyPr/>
                    <a:lstStyle/>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endParaRPr lang="x-none" sz="2800" dirty="0">
                        <a:latin typeface="Times New Roman" panose="02020603050405020304" pitchFamily="18" charset="0"/>
                        <a:cs typeface="Times New Roman" panose="02020603050405020304" pitchFamily="18"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extLst>
                  <a:ext uri="{0D108BD9-81ED-4DB2-BD59-A6C34878D82A}">
                    <a16:rowId xmlns="" xmlns:a16="http://schemas.microsoft.com/office/drawing/2014/main" val="3347528368"/>
                  </a:ext>
                </a:extLst>
              </a:tr>
            </a:tbl>
          </a:graphicData>
        </a:graphic>
      </p:graphicFrame>
      <p:pic>
        <p:nvPicPr>
          <p:cNvPr id="5" name="图片 3">
            <a:extLst>
              <a:ext uri="{FF2B5EF4-FFF2-40B4-BE49-F238E27FC236}">
                <a16:creationId xmlns="" xmlns:a16="http://schemas.microsoft.com/office/drawing/2014/main" id="{B4A34C2A-64CD-224C-991B-0203C812FEF1}"/>
              </a:ext>
            </a:extLst>
          </p:cNvPr>
          <p:cNvPicPr>
            <a:picLocks noChangeAspect="1"/>
          </p:cNvPicPr>
          <p:nvPr/>
        </p:nvPicPr>
        <p:blipFill rotWithShape="1">
          <a:blip r:embed="rId5">
            <a:extLst>
              <a:ext uri="{28A0092B-C50C-407E-A947-70E740481C1C}">
                <a14:useLocalDpi xmlns:a14="http://schemas.microsoft.com/office/drawing/2010/main" val="0"/>
              </a:ext>
            </a:extLst>
          </a:blip>
          <a:srcRect b="3774"/>
          <a:stretch/>
        </p:blipFill>
        <p:spPr>
          <a:xfrm>
            <a:off x="0" y="4208301"/>
            <a:ext cx="4812632" cy="2596916"/>
          </a:xfrm>
          <a:prstGeom prst="rect">
            <a:avLst/>
          </a:prstGeom>
        </p:spPr>
      </p:pic>
      <p:pic>
        <p:nvPicPr>
          <p:cNvPr id="6" name="图片 18">
            <a:extLst>
              <a:ext uri="{FF2B5EF4-FFF2-40B4-BE49-F238E27FC236}">
                <a16:creationId xmlns="" xmlns:a16="http://schemas.microsoft.com/office/drawing/2014/main" id="{F8321587-A3ED-1E42-826A-1C701612FE5F}"/>
              </a:ext>
            </a:extLst>
          </p:cNvPr>
          <p:cNvPicPr>
            <a:picLocks noChangeAspect="1"/>
          </p:cNvPicPr>
          <p:nvPr/>
        </p:nvPicPr>
        <p:blipFill>
          <a:blip r:embed="rId6"/>
          <a:stretch>
            <a:fillRect/>
          </a:stretch>
        </p:blipFill>
        <p:spPr>
          <a:xfrm>
            <a:off x="10739068" y="117517"/>
            <a:ext cx="1289800" cy="954787"/>
          </a:xfrm>
          <a:prstGeom prst="rect">
            <a:avLst/>
          </a:prstGeom>
        </p:spPr>
      </p:pic>
      <p:pic>
        <p:nvPicPr>
          <p:cNvPr id="7" name="图片 50">
            <a:extLst>
              <a:ext uri="{FF2B5EF4-FFF2-40B4-BE49-F238E27FC236}">
                <a16:creationId xmlns="" xmlns:a16="http://schemas.microsoft.com/office/drawing/2014/main" id="{DA797B39-AE00-634B-9D4B-1EDFF5BEFDD3}"/>
              </a:ext>
            </a:extLst>
          </p:cNvPr>
          <p:cNvPicPr>
            <a:picLocks noChangeAspect="1"/>
          </p:cNvPicPr>
          <p:nvPr/>
        </p:nvPicPr>
        <p:blipFill>
          <a:blip r:embed="rId7"/>
          <a:stretch>
            <a:fillRect/>
          </a:stretch>
        </p:blipFill>
        <p:spPr>
          <a:xfrm>
            <a:off x="-239236" y="-41007"/>
            <a:ext cx="11216940" cy="1414395"/>
          </a:xfrm>
          <a:prstGeom prst="rect">
            <a:avLst/>
          </a:prstGeom>
        </p:spPr>
      </p:pic>
    </p:spTree>
    <p:extLst>
      <p:ext uri="{BB962C8B-B14F-4D97-AF65-F5344CB8AC3E}">
        <p14:creationId xmlns:p14="http://schemas.microsoft.com/office/powerpoint/2010/main" val="229303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4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2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heckerboard(across)">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 xmlns:a16="http://schemas.microsoft.com/office/drawing/2014/main" id="{231BF440-39FA-4087-84CC-2EEC0BBDAF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6" name="Picture 4" descr="Nam Định đăng cai Hội khỏe Phù Đổng toàn quốc lần thứ X">
            <a:extLst>
              <a:ext uri="{FF2B5EF4-FFF2-40B4-BE49-F238E27FC236}">
                <a16:creationId xmlns="" xmlns:a16="http://schemas.microsoft.com/office/drawing/2014/main" id="{5CE7469E-BAD2-B847-9E0E-E609BFA84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73" r="-2" b="8567"/>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8434" name="Picture 2" descr="Thi đấu các môn thể thao tại Hội khỏe Phù Đổng tỉnh Ninh Bình lần thứ VII |  baoninhbinh.org.vn">
            <a:extLst>
              <a:ext uri="{FF2B5EF4-FFF2-40B4-BE49-F238E27FC236}">
                <a16:creationId xmlns="" xmlns:a16="http://schemas.microsoft.com/office/drawing/2014/main" id="{A08CB36E-8407-A94F-AE70-2E36253926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013" r="-2" b="9753"/>
          <a:stretch/>
        </p:blipFill>
        <p:spPr bwMode="auto">
          <a:xfrm flipH="1">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 xmlns:a16="http://schemas.microsoft.com/office/drawing/2014/main" id="{F04E4CBA-303B-48BD-8451-C2701CB0EE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 xmlns:a16="http://schemas.microsoft.com/office/drawing/2014/main" id="{F6CA58B3-AFCC-4A40-9882-50D5080879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 xmlns:a16="http://schemas.microsoft.com/office/drawing/2014/main" id="{75C56826-D4E5-42ED-8529-079651CB30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 xmlns:a16="http://schemas.microsoft.com/office/drawing/2014/main" id="{82095FCE-EF05-4443-B97A-85DEE3A5CA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 xmlns:a16="http://schemas.microsoft.com/office/drawing/2014/main" id="{CA00AE6B-AA30-4CF8-BA6F-339B780AD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descr="Background pattern&#10;&#10;Description automatically generated">
            <a:extLst>
              <a:ext uri="{FF2B5EF4-FFF2-40B4-BE49-F238E27FC236}">
                <a16:creationId xmlns="" xmlns:a16="http://schemas.microsoft.com/office/drawing/2014/main" id="{F8378CA9-1A87-3344-9F4E-85C897817304}"/>
              </a:ext>
            </a:extLst>
          </p:cNvPr>
          <p:cNvPicPr>
            <a:picLocks noChangeAspect="1"/>
          </p:cNvPicPr>
          <p:nvPr/>
        </p:nvPicPr>
        <p:blipFill rotWithShape="1">
          <a:blip r:embed="rId4">
            <a:extLst>
              <a:ext uri="{28A0092B-C50C-407E-A947-70E740481C1C}">
                <a14:useLocalDpi xmlns:a14="http://schemas.microsoft.com/office/drawing/2010/main" val="0"/>
              </a:ext>
            </a:extLst>
          </a:blip>
          <a:srcRect l="49651" t="2280" r="3639" b="61383"/>
          <a:stretch/>
        </p:blipFill>
        <p:spPr>
          <a:xfrm flipH="1">
            <a:off x="848623" y="583244"/>
            <a:ext cx="5369446" cy="5418386"/>
          </a:xfrm>
          <a:prstGeom prst="rect">
            <a:avLst/>
          </a:prstGeom>
        </p:spPr>
      </p:pic>
      <p:pic>
        <p:nvPicPr>
          <p:cNvPr id="5" name="图片 7">
            <a:extLst>
              <a:ext uri="{FF2B5EF4-FFF2-40B4-BE49-F238E27FC236}">
                <a16:creationId xmlns="" xmlns:a16="http://schemas.microsoft.com/office/drawing/2014/main" id="{410630DB-6A59-DF4E-81C7-71929358A2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783" y="4354169"/>
            <a:ext cx="2526342" cy="2526342"/>
          </a:xfrm>
          <a:prstGeom prst="rect">
            <a:avLst/>
          </a:prstGeom>
        </p:spPr>
      </p:pic>
      <p:sp>
        <p:nvSpPr>
          <p:cNvPr id="6" name="Rectangle 5">
            <a:extLst>
              <a:ext uri="{FF2B5EF4-FFF2-40B4-BE49-F238E27FC236}">
                <a16:creationId xmlns="" xmlns:a16="http://schemas.microsoft.com/office/drawing/2014/main" id="{F5682BAE-9FBE-E241-9C16-9F94D27765B6}"/>
              </a:ext>
            </a:extLst>
          </p:cNvPr>
          <p:cNvSpPr/>
          <p:nvPr/>
        </p:nvSpPr>
        <p:spPr>
          <a:xfrm>
            <a:off x="1963727" y="1806047"/>
            <a:ext cx="3139238" cy="2284588"/>
          </a:xfrm>
          <a:prstGeom prst="rect">
            <a:avLst/>
          </a:prstGeom>
        </p:spPr>
        <p:txBody>
          <a:bodyPr vert="horz" lIns="91440" tIns="45720" rIns="91440" bIns="45720" rtlCol="0">
            <a:normAutofit/>
          </a:bodyPr>
          <a:lstStyle/>
          <a:p>
            <a:pPr algn="ctr">
              <a:lnSpc>
                <a:spcPct val="90000"/>
              </a:lnSpc>
              <a:spcAft>
                <a:spcPts val="600"/>
              </a:spcAft>
            </a:pPr>
            <a:r>
              <a:rPr lang="en-US" sz="2800" i="1" dirty="0" err="1">
                <a:latin typeface="Times New Roman" panose="02020603050405020304" pitchFamily="18" charset="0"/>
                <a:cs typeface="Times New Roman" panose="02020603050405020304" pitchFamily="18" charset="0"/>
              </a:rPr>
              <a:t>Tại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khoẻ</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Đổng</a:t>
            </a:r>
            <a:r>
              <a:rPr lang="en-US" sz="2800" i="1"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754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0" name="Rectangle 70">
            <a:extLst>
              <a:ext uri="{FF2B5EF4-FFF2-40B4-BE49-F238E27FC236}">
                <a16:creationId xmlns="" xmlns:a16="http://schemas.microsoft.com/office/drawing/2014/main" id="{82A5F716-98EF-42EF-A471-87C6DFDCC7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9461" name="Freeform: Shape 72">
            <a:extLst>
              <a:ext uri="{FF2B5EF4-FFF2-40B4-BE49-F238E27FC236}">
                <a16:creationId xmlns="" xmlns:a16="http://schemas.microsoft.com/office/drawing/2014/main" id="{B87687D8-4EF1-4EF2-BF7E-74BB4A3D18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9458" name="Picture 2" descr="Thank you - MBSunnyTower.info">
            <a:extLst>
              <a:ext uri="{FF2B5EF4-FFF2-40B4-BE49-F238E27FC236}">
                <a16:creationId xmlns="" xmlns:a16="http://schemas.microsoft.com/office/drawing/2014/main" id="{740B5077-4CCD-774E-8EBE-D651A8EFBD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6" r="2" b="2"/>
          <a:stretch/>
        </p:blipFill>
        <p:spPr bwMode="auto">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8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80">
            <a:extLst>
              <a:ext uri="{FF2B5EF4-FFF2-40B4-BE49-F238E27FC236}">
                <a16:creationId xmlns="" xmlns:a16="http://schemas.microsoft.com/office/drawing/2014/main" id="{E1750109-3B91-4506-B997-0CD8E35A14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7F4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82">
            <a:extLst>
              <a:ext uri="{FF2B5EF4-FFF2-40B4-BE49-F238E27FC236}">
                <a16:creationId xmlns="" xmlns:a16="http://schemas.microsoft.com/office/drawing/2014/main" id="{E72D8D1B-59F6-4FF3-8547-9BBB6129F2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Phù Đổng Thiên Vương | Sáng Tạo">
            <a:extLst>
              <a:ext uri="{FF2B5EF4-FFF2-40B4-BE49-F238E27FC236}">
                <a16:creationId xmlns="" xmlns:a16="http://schemas.microsoft.com/office/drawing/2014/main" id="{4E7B5DB8-91E7-004B-B1BD-350BCB379C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4443" y="487090"/>
            <a:ext cx="2836733" cy="2765815"/>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84">
            <a:extLst>
              <a:ext uri="{FF2B5EF4-FFF2-40B4-BE49-F238E27FC236}">
                <a16:creationId xmlns="" xmlns:a16="http://schemas.microsoft.com/office/drawing/2014/main" id="{8FC8C21F-9484-4A71-ABFA-6C10682FA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Sự Tích Thánh Mẫu Liễu Hạnh - Blog Tứ Phủ">
            <a:extLst>
              <a:ext uri="{FF2B5EF4-FFF2-40B4-BE49-F238E27FC236}">
                <a16:creationId xmlns="" xmlns:a16="http://schemas.microsoft.com/office/drawing/2014/main" id="{44A1739C-7836-1E47-B48C-A9C9447AB8F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8669" y="3603670"/>
            <a:ext cx="2116652" cy="282584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 xmlns:a16="http://schemas.microsoft.com/office/drawing/2014/main" id="{2C444748-5A8D-4B53-89FE-42B455DFA2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hững vị thánh được tôn thờ và các di vật. - Di tích lịch sử huyện Thanh  Thủy">
            <a:extLst>
              <a:ext uri="{FF2B5EF4-FFF2-40B4-BE49-F238E27FC236}">
                <a16:creationId xmlns="" xmlns:a16="http://schemas.microsoft.com/office/drawing/2014/main" id="{98C58689-DE12-3C47-B315-0114F14659F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81676" y="933797"/>
            <a:ext cx="3252903" cy="5004466"/>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 xmlns:a16="http://schemas.microsoft.com/office/drawing/2014/main" id="{14044C96-7CFD-44DB-A579-D77B0D37C6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35524" y="487090"/>
            <a:ext cx="3588174"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hử Đồng Tử – Wikipedia tiếng Việt">
            <a:extLst>
              <a:ext uri="{FF2B5EF4-FFF2-40B4-BE49-F238E27FC236}">
                <a16:creationId xmlns="" xmlns:a16="http://schemas.microsoft.com/office/drawing/2014/main" id="{E1B972BC-D837-F64E-9C5C-E162970A468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13518" y="1184886"/>
            <a:ext cx="3252903" cy="450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19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5486400"/>
            <a:ext cx="12163928" cy="1371600"/>
          </a:xfrm>
          <a:prstGeom prst="rect">
            <a:avLst/>
          </a:prstGeom>
        </p:spPr>
      </p:pic>
      <p:pic>
        <p:nvPicPr>
          <p:cNvPr id="17" name="图片 16"/>
          <p:cNvPicPr>
            <a:picLocks noChangeAspect="1"/>
          </p:cNvPicPr>
          <p:nvPr/>
        </p:nvPicPr>
        <p:blipFill>
          <a:blip r:embed="rId4"/>
          <a:stretch>
            <a:fillRect/>
          </a:stretch>
        </p:blipFill>
        <p:spPr>
          <a:xfrm>
            <a:off x="4500467" y="1639613"/>
            <a:ext cx="540000" cy="371250"/>
          </a:xfrm>
          <a:prstGeom prst="rect">
            <a:avLst/>
          </a:prstGeom>
        </p:spPr>
      </p:pic>
      <p:pic>
        <p:nvPicPr>
          <p:cNvPr id="18" name="图片 17"/>
          <p:cNvPicPr>
            <a:picLocks noChangeAspect="1"/>
          </p:cNvPicPr>
          <p:nvPr/>
        </p:nvPicPr>
        <p:blipFill>
          <a:blip r:embed="rId5"/>
          <a:stretch>
            <a:fillRect/>
          </a:stretch>
        </p:blipFill>
        <p:spPr>
          <a:xfrm>
            <a:off x="592427" y="253170"/>
            <a:ext cx="795054" cy="419612"/>
          </a:xfrm>
          <a:prstGeom prst="rect">
            <a:avLst/>
          </a:prstGeom>
        </p:spPr>
      </p:pic>
      <p:pic>
        <p:nvPicPr>
          <p:cNvPr id="19" name="图片 18"/>
          <p:cNvPicPr>
            <a:picLocks noChangeAspect="1"/>
          </p:cNvPicPr>
          <p:nvPr/>
        </p:nvPicPr>
        <p:blipFill>
          <a:blip r:embed="rId6"/>
          <a:stretch>
            <a:fillRect/>
          </a:stretch>
        </p:blipFill>
        <p:spPr>
          <a:xfrm>
            <a:off x="10739068" y="117517"/>
            <a:ext cx="1289800" cy="954787"/>
          </a:xfrm>
          <a:prstGeom prst="rect">
            <a:avLst/>
          </a:prstGeom>
        </p:spPr>
      </p:pic>
      <p:pic>
        <p:nvPicPr>
          <p:cNvPr id="47" name="Picture 2" descr="F:\未标题-1.png">
            <a:extLst>
              <a:ext uri="{FF2B5EF4-FFF2-40B4-BE49-F238E27FC236}">
                <a16:creationId xmlns="" xmlns:a16="http://schemas.microsoft.com/office/drawing/2014/main" id="{6904A37A-B148-9D46-A7B4-D9EE3855641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573" t="6174" r="32921" b="7680"/>
          <a:stretch/>
        </p:blipFill>
        <p:spPr bwMode="auto">
          <a:xfrm>
            <a:off x="257543" y="2456545"/>
            <a:ext cx="3331210" cy="4485676"/>
          </a:xfrm>
          <a:prstGeom prst="rect">
            <a:avLst/>
          </a:prstGeom>
          <a:noFill/>
          <a:extLst>
            <a:ext uri="{909E8E84-426E-40DD-AFC4-6F175D3DCCD1}">
              <a14:hiddenFill xmlns:a14="http://schemas.microsoft.com/office/drawing/2010/main">
                <a:solidFill>
                  <a:srgbClr val="FFFFFF"/>
                </a:solidFill>
              </a14:hiddenFill>
            </a:ext>
          </a:extLst>
        </p:spPr>
      </p:pic>
      <p:pic>
        <p:nvPicPr>
          <p:cNvPr id="49" name="图片 50">
            <a:extLst>
              <a:ext uri="{FF2B5EF4-FFF2-40B4-BE49-F238E27FC236}">
                <a16:creationId xmlns="" xmlns:a16="http://schemas.microsoft.com/office/drawing/2014/main" id="{F8B766B5-6523-104C-AA11-3100D7C23499}"/>
              </a:ext>
            </a:extLst>
          </p:cNvPr>
          <p:cNvPicPr>
            <a:picLocks noChangeAspect="1"/>
          </p:cNvPicPr>
          <p:nvPr/>
        </p:nvPicPr>
        <p:blipFill>
          <a:blip r:embed="rId8"/>
          <a:stretch>
            <a:fillRect/>
          </a:stretch>
        </p:blipFill>
        <p:spPr>
          <a:xfrm>
            <a:off x="0" y="40534"/>
            <a:ext cx="11216940" cy="1414395"/>
          </a:xfrm>
          <a:prstGeom prst="rect">
            <a:avLst/>
          </a:prstGeom>
        </p:spPr>
      </p:pic>
      <p:sp>
        <p:nvSpPr>
          <p:cNvPr id="9" name="云形标注 5">
            <a:extLst>
              <a:ext uri="{FF2B5EF4-FFF2-40B4-BE49-F238E27FC236}">
                <a16:creationId xmlns="" xmlns:a16="http://schemas.microsoft.com/office/drawing/2014/main" id="{C060C57D-F79A-EC43-9D9E-00E414F184E3}"/>
              </a:ext>
            </a:extLst>
          </p:cNvPr>
          <p:cNvSpPr/>
          <p:nvPr/>
        </p:nvSpPr>
        <p:spPr>
          <a:xfrm flipH="1">
            <a:off x="3846295" y="413657"/>
            <a:ext cx="7030251" cy="4687732"/>
          </a:xfrm>
          <a:prstGeom prst="cloudCallout">
            <a:avLst>
              <a:gd name="adj1" fmla="val 61728"/>
              <a:gd name="adj2" fmla="val 5572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err="1">
                <a:solidFill>
                  <a:schemeClr val="tx1"/>
                </a:solidFill>
                <a:latin typeface="Times New Roman" panose="02020603050405020304" pitchFamily="18" charset="0"/>
                <a:cs typeface="Times New Roman" panose="02020603050405020304" pitchFamily="18" charset="0"/>
                <a:sym typeface="+mn-lt"/>
              </a:rPr>
              <a:t>Kể</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tên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các</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nhân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vật</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trong</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các</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truyện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kể</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dân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gian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có</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tài</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năng</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đặc</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biệt</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Trong</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số</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các</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nhân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vật</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đó</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nhân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vật</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nào</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hiện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thân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cho</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tinh</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thần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chống</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giặc</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giữ</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nước</a:t>
            </a:r>
            <a:r>
              <a:rPr lang="en-US" altLang="zh-CN" sz="3200" dirty="0">
                <a:solidFill>
                  <a:schemeClr val="tx1"/>
                </a:solidFill>
                <a:latin typeface="Times New Roman" panose="02020603050405020304" pitchFamily="18" charset="0"/>
                <a:cs typeface="Times New Roman" panose="02020603050405020304" pitchFamily="18" charset="0"/>
                <a:sym typeface="+mn-lt"/>
              </a:rPr>
              <a:t>?</a:t>
            </a:r>
            <a:endParaRPr lang="zh-CN" altLang="en-US" sz="3200" dirty="0">
              <a:solidFill>
                <a:schemeClr val="tx1"/>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090328782"/>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25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5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D55116F-C598-495A-950E-CC405CCF83E1}"/>
              </a:ext>
            </a:extLst>
          </p:cNvPr>
          <p:cNvSpPr>
            <a:spLocks noGrp="1"/>
          </p:cNvSpPr>
          <p:nvPr>
            <p:ph type="title"/>
          </p:nvPr>
        </p:nvSpPr>
        <p:spPr>
          <a:xfrm>
            <a:off x="838200" y="365125"/>
            <a:ext cx="10515600" cy="2396736"/>
          </a:xfrm>
        </p:spPr>
        <p:txBody>
          <a:bodyPr>
            <a:noAutofit/>
          </a:bodyPr>
          <a:lstStyle/>
          <a:p>
            <a:r>
              <a:rPr lang="vi-VN" sz="2800" b="1">
                <a:solidFill>
                  <a:srgbClr val="000000"/>
                </a:solidFill>
                <a:effectLst/>
                <a:latin typeface="Times New Roman" panose="02020603050405020304" pitchFamily="18" charset="0"/>
                <a:ea typeface="Times New Roman" panose="02020603050405020304" pitchFamily="18" charset="0"/>
              </a:rPr>
              <a:t/>
            </a:r>
            <a:br>
              <a:rPr lang="vi-VN" sz="2800" b="1">
                <a:solidFill>
                  <a:srgbClr val="000000"/>
                </a:solidFill>
                <a:effectLst/>
                <a:latin typeface="Times New Roman" panose="02020603050405020304" pitchFamily="18" charset="0"/>
                <a:ea typeface="Times New Roman" panose="02020603050405020304" pitchFamily="18" charset="0"/>
              </a:rPr>
            </a:br>
            <a:r>
              <a:rPr lang="vi-VN" sz="2800" b="1">
                <a:solidFill>
                  <a:srgbClr val="000000"/>
                </a:solidFill>
                <a:effectLst/>
                <a:latin typeface="Times New Roman" panose="02020603050405020304" pitchFamily="18" charset="0"/>
                <a:ea typeface="Times New Roman" panose="02020603050405020304" pitchFamily="18" charset="0"/>
              </a:rPr>
              <a:t/>
            </a:r>
            <a:br>
              <a:rPr lang="vi-VN" sz="2800" b="1">
                <a:solidFill>
                  <a:srgbClr val="000000"/>
                </a:solidFill>
                <a:effectLst/>
                <a:latin typeface="Times New Roman" panose="02020603050405020304" pitchFamily="18" charset="0"/>
                <a:ea typeface="Times New Roman" panose="02020603050405020304" pitchFamily="18" charset="0"/>
              </a:rPr>
            </a:br>
            <a:r>
              <a:rPr lang="vi-VN" sz="2800" b="1">
                <a:solidFill>
                  <a:srgbClr val="000000"/>
                </a:solidFill>
                <a:effectLst/>
                <a:latin typeface="Times New Roman" panose="02020603050405020304" pitchFamily="18" charset="0"/>
                <a:ea typeface="Times New Roman" panose="02020603050405020304" pitchFamily="18" charset="0"/>
              </a:rPr>
              <a:t/>
            </a:r>
            <a:br>
              <a:rPr lang="vi-VN" sz="2800" b="1">
                <a:solidFill>
                  <a:srgbClr val="000000"/>
                </a:solidFill>
                <a:effectLst/>
                <a:latin typeface="Times New Roman" panose="02020603050405020304" pitchFamily="18" charset="0"/>
                <a:ea typeface="Times New Roman" panose="02020603050405020304" pitchFamily="18" charset="0"/>
              </a:rPr>
            </a:br>
            <a:r>
              <a:rPr lang="vi-VN" sz="2800" b="1">
                <a:solidFill>
                  <a:srgbClr val="000000"/>
                </a:solidFill>
                <a:effectLst/>
                <a:latin typeface="Times New Roman" panose="02020603050405020304" pitchFamily="18" charset="0"/>
                <a:ea typeface="Times New Roman" panose="02020603050405020304" pitchFamily="18" charset="0"/>
              </a:rPr>
              <a:t/>
            </a:r>
            <a:br>
              <a:rPr lang="vi-VN" sz="2800" b="1">
                <a:solidFill>
                  <a:srgbClr val="000000"/>
                </a:solidFill>
                <a:effectLst/>
                <a:latin typeface="Times New Roman" panose="02020603050405020304" pitchFamily="18" charset="0"/>
                <a:ea typeface="Times New Roman" panose="02020603050405020304" pitchFamily="18" charset="0"/>
              </a:rPr>
            </a:br>
            <a:r>
              <a:rPr lang="vi-VN" sz="2800" b="1">
                <a:solidFill>
                  <a:srgbClr val="000000"/>
                </a:solidFill>
                <a:effectLst/>
                <a:latin typeface="Times New Roman" panose="02020603050405020304" pitchFamily="18" charset="0"/>
                <a:ea typeface="Times New Roman" panose="02020603050405020304" pitchFamily="18" charset="0"/>
              </a:rPr>
              <a:t/>
            </a:r>
            <a:br>
              <a:rPr lang="vi-VN" sz="2800" b="1">
                <a:solidFill>
                  <a:srgbClr val="000000"/>
                </a:solidFill>
                <a:effectLst/>
                <a:latin typeface="Times New Roman" panose="02020603050405020304" pitchFamily="18" charset="0"/>
                <a:ea typeface="Times New Roman" panose="02020603050405020304" pitchFamily="18" charset="0"/>
              </a:rPr>
            </a:br>
            <a:r>
              <a:rPr lang="vi-VN" sz="2800" b="1">
                <a:solidFill>
                  <a:srgbClr val="000000"/>
                </a:solidFill>
                <a:effectLst/>
                <a:latin typeface="Times New Roman" panose="02020603050405020304" pitchFamily="18" charset="0"/>
                <a:ea typeface="Times New Roman" panose="02020603050405020304" pitchFamily="18" charset="0"/>
              </a:rPr>
              <a:t/>
            </a:r>
            <a:br>
              <a:rPr lang="vi-VN" sz="2800" b="1">
                <a:solidFill>
                  <a:srgbClr val="000000"/>
                </a:solidFill>
                <a:effectLst/>
                <a:latin typeface="Times New Roman" panose="02020603050405020304" pitchFamily="18" charset="0"/>
                <a:ea typeface="Times New Roman" panose="02020603050405020304" pitchFamily="18" charset="0"/>
              </a:rPr>
            </a:br>
            <a:endParaRPr lang="vi-VN" sz="2800" b="1"/>
          </a:p>
        </p:txBody>
      </p:sp>
      <p:sp>
        <p:nvSpPr>
          <p:cNvPr id="4" name="云形标注 5">
            <a:extLst>
              <a:ext uri="{FF2B5EF4-FFF2-40B4-BE49-F238E27FC236}">
                <a16:creationId xmlns="" xmlns:a16="http://schemas.microsoft.com/office/drawing/2014/main" id="{2641A879-D571-455A-8ED1-EB8E72646463}"/>
              </a:ext>
            </a:extLst>
          </p:cNvPr>
          <p:cNvSpPr/>
          <p:nvPr/>
        </p:nvSpPr>
        <p:spPr>
          <a:xfrm flipH="1">
            <a:off x="5068443" y="214605"/>
            <a:ext cx="7030251" cy="4687732"/>
          </a:xfrm>
          <a:prstGeom prst="cloudCallout">
            <a:avLst>
              <a:gd name="adj1" fmla="val 61728"/>
              <a:gd name="adj2" fmla="val 5572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pitchFamily="18" charset="0"/>
                <a:cs typeface="Times New Roman" panose="02020603050405020304" pitchFamily="18" charset="0"/>
                <a:sym typeface="+mn-lt"/>
              </a:rPr>
              <a:t>VĂN BẢN 1: THÁNH GIÓNG</a:t>
            </a:r>
            <a:endParaRPr lang="zh-CN" altLang="en-US" sz="4400" b="1" dirty="0">
              <a:solidFill>
                <a:schemeClr val="tx1"/>
              </a:solidFill>
              <a:latin typeface="Times New Roman" panose="02020603050405020304" pitchFamily="18" charset="0"/>
              <a:cs typeface="Times New Roman" panose="02020603050405020304" pitchFamily="18" charset="0"/>
              <a:sym typeface="+mn-lt"/>
            </a:endParaRPr>
          </a:p>
        </p:txBody>
      </p:sp>
      <p:pic>
        <p:nvPicPr>
          <p:cNvPr id="5" name="Picture 482">
            <a:extLst>
              <a:ext uri="{FF2B5EF4-FFF2-40B4-BE49-F238E27FC236}">
                <a16:creationId xmlns="" xmlns:a16="http://schemas.microsoft.com/office/drawing/2014/main" id="{1CE4E67B-DD51-4E3E-A1C9-FCDC3B8CFFD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305" y="214605"/>
            <a:ext cx="5131837" cy="6204856"/>
          </a:xfrm>
          <a:prstGeom prst="rect">
            <a:avLst/>
          </a:prstGeom>
          <a:noFill/>
          <a:ln>
            <a:noFill/>
          </a:ln>
        </p:spPr>
      </p:pic>
    </p:spTree>
    <p:extLst>
      <p:ext uri="{BB962C8B-B14F-4D97-AF65-F5344CB8AC3E}">
        <p14:creationId xmlns:p14="http://schemas.microsoft.com/office/powerpoint/2010/main" val="130321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5486400"/>
            <a:ext cx="12163928" cy="1371600"/>
          </a:xfrm>
          <a:prstGeom prst="rect">
            <a:avLst/>
          </a:prstGeom>
        </p:spPr>
      </p:pic>
      <p:pic>
        <p:nvPicPr>
          <p:cNvPr id="17" name="图片 16"/>
          <p:cNvPicPr>
            <a:picLocks noChangeAspect="1"/>
          </p:cNvPicPr>
          <p:nvPr/>
        </p:nvPicPr>
        <p:blipFill>
          <a:blip r:embed="rId4"/>
          <a:stretch>
            <a:fillRect/>
          </a:stretch>
        </p:blipFill>
        <p:spPr>
          <a:xfrm>
            <a:off x="4500467" y="1639613"/>
            <a:ext cx="540000" cy="371250"/>
          </a:xfrm>
          <a:prstGeom prst="rect">
            <a:avLst/>
          </a:prstGeom>
        </p:spPr>
      </p:pic>
      <p:pic>
        <p:nvPicPr>
          <p:cNvPr id="18" name="图片 17"/>
          <p:cNvPicPr>
            <a:picLocks noChangeAspect="1"/>
          </p:cNvPicPr>
          <p:nvPr/>
        </p:nvPicPr>
        <p:blipFill>
          <a:blip r:embed="rId5"/>
          <a:stretch>
            <a:fillRect/>
          </a:stretch>
        </p:blipFill>
        <p:spPr>
          <a:xfrm>
            <a:off x="592427" y="253170"/>
            <a:ext cx="795054" cy="419612"/>
          </a:xfrm>
          <a:prstGeom prst="rect">
            <a:avLst/>
          </a:prstGeom>
        </p:spPr>
      </p:pic>
      <p:pic>
        <p:nvPicPr>
          <p:cNvPr id="19" name="图片 18"/>
          <p:cNvPicPr>
            <a:picLocks noChangeAspect="1"/>
          </p:cNvPicPr>
          <p:nvPr/>
        </p:nvPicPr>
        <p:blipFill>
          <a:blip r:embed="rId6"/>
          <a:stretch>
            <a:fillRect/>
          </a:stretch>
        </p:blipFill>
        <p:spPr>
          <a:xfrm>
            <a:off x="10739068" y="117517"/>
            <a:ext cx="1289800" cy="954787"/>
          </a:xfrm>
          <a:prstGeom prst="rect">
            <a:avLst/>
          </a:prstGeom>
        </p:spPr>
      </p:pic>
      <p:pic>
        <p:nvPicPr>
          <p:cNvPr id="49" name="图片 50">
            <a:extLst>
              <a:ext uri="{FF2B5EF4-FFF2-40B4-BE49-F238E27FC236}">
                <a16:creationId xmlns="" xmlns:a16="http://schemas.microsoft.com/office/drawing/2014/main" id="{F8B766B5-6523-104C-AA11-3100D7C23499}"/>
              </a:ext>
            </a:extLst>
          </p:cNvPr>
          <p:cNvPicPr>
            <a:picLocks noChangeAspect="1"/>
          </p:cNvPicPr>
          <p:nvPr/>
        </p:nvPicPr>
        <p:blipFill>
          <a:blip r:embed="rId7"/>
          <a:stretch>
            <a:fillRect/>
          </a:stretch>
        </p:blipFill>
        <p:spPr>
          <a:xfrm>
            <a:off x="0" y="40534"/>
            <a:ext cx="11216940" cy="1414395"/>
          </a:xfrm>
          <a:prstGeom prst="rect">
            <a:avLst/>
          </a:prstGeom>
        </p:spPr>
      </p:pic>
      <p:sp>
        <p:nvSpPr>
          <p:cNvPr id="10" name="椭圆形标注 47">
            <a:extLst>
              <a:ext uri="{FF2B5EF4-FFF2-40B4-BE49-F238E27FC236}">
                <a16:creationId xmlns="" xmlns:a16="http://schemas.microsoft.com/office/drawing/2014/main" id="{0CEB8727-5C04-6144-8A3E-B12D435A26EE}"/>
              </a:ext>
            </a:extLst>
          </p:cNvPr>
          <p:cNvSpPr/>
          <p:nvPr/>
        </p:nvSpPr>
        <p:spPr>
          <a:xfrm>
            <a:off x="2953610" y="312821"/>
            <a:ext cx="3984600" cy="2908635"/>
          </a:xfrm>
          <a:prstGeom prst="wedgeEllipseCallout">
            <a:avLst>
              <a:gd name="adj1" fmla="val 60669"/>
              <a:gd name="adj2" fmla="val 52641"/>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x-none" sz="2800" dirty="0">
                <a:latin typeface="Times New Roman" panose="02020603050405020304" pitchFamily="18" charset="0"/>
                <a:cs typeface="Times New Roman" panose="02020603050405020304" pitchFamily="18" charset="0"/>
              </a:rPr>
              <a:t>Em nghĩ thế nào về hình ảnh một cậu bé ba tuổi bống nhiên trở thành tráng sĩ?</a:t>
            </a:r>
          </a:p>
        </p:txBody>
      </p:sp>
      <p:sp>
        <p:nvSpPr>
          <p:cNvPr id="11" name="椭圆形标注 48">
            <a:extLst>
              <a:ext uri="{FF2B5EF4-FFF2-40B4-BE49-F238E27FC236}">
                <a16:creationId xmlns="" xmlns:a16="http://schemas.microsoft.com/office/drawing/2014/main" id="{BA8078EC-218D-7A45-B0B7-F8BAA2F80C4E}"/>
              </a:ext>
            </a:extLst>
          </p:cNvPr>
          <p:cNvSpPr/>
          <p:nvPr/>
        </p:nvSpPr>
        <p:spPr>
          <a:xfrm>
            <a:off x="922747" y="2625891"/>
            <a:ext cx="3492232" cy="3228583"/>
          </a:xfrm>
          <a:prstGeom prst="wedgeEllipseCallout">
            <a:avLst>
              <a:gd name="adj1" fmla="val 144380"/>
              <a:gd name="adj2" fmla="val -11705"/>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x-none" sz="2800" dirty="0">
                <a:latin typeface="Times New Roman" panose="02020603050405020304" pitchFamily="18" charset="0"/>
                <a:cs typeface="Times New Roman" panose="02020603050405020304" pitchFamily="18" charset="0"/>
              </a:rPr>
              <a:t>Theo em, tác giả dân gian muốn thể hiện điều gì qua hình ảnh ấy?</a:t>
            </a:r>
          </a:p>
        </p:txBody>
      </p:sp>
      <p:pic>
        <p:nvPicPr>
          <p:cNvPr id="12" name="Picture 2" descr="F:\未标题-1.png">
            <a:extLst>
              <a:ext uri="{FF2B5EF4-FFF2-40B4-BE49-F238E27FC236}">
                <a16:creationId xmlns="" xmlns:a16="http://schemas.microsoft.com/office/drawing/2014/main" id="{B1D77C4F-FB3C-8E43-8BF7-115FF5C4F8B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573" t="6174" r="32921" b="7680"/>
          <a:stretch/>
        </p:blipFill>
        <p:spPr bwMode="auto">
          <a:xfrm flipH="1">
            <a:off x="7507705" y="2372324"/>
            <a:ext cx="3058484" cy="448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383754"/>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25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5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42"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021BD140-AC49-4B5F-A32E-D7EE25DA117C}"/>
              </a:ext>
            </a:extLst>
          </p:cNvPr>
          <p:cNvSpPr/>
          <p:nvPr/>
        </p:nvSpPr>
        <p:spPr>
          <a:xfrm>
            <a:off x="2362200" y="1714500"/>
            <a:ext cx="9285288" cy="3429000"/>
          </a:xfrm>
          <a:prstGeom prst="roundRect">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8610" name="Picture 2" descr="Vector Việt Nam 105 - tháp Rùa, hồ Gươm Hà Nội ~ MrPixelVn - Chia sẻ Đồ họa  vector pixel miễn phí">
            <a:extLst>
              <a:ext uri="{FF2B5EF4-FFF2-40B4-BE49-F238E27FC236}">
                <a16:creationId xmlns="" xmlns:a16="http://schemas.microsoft.com/office/drawing/2014/main" id="{9F205ED8-8840-45E3-B6B6-42E2D7D6C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656" t="5971" r="19409" b="14777"/>
          <a:stretch>
            <a:fillRect/>
          </a:stretch>
        </p:blipFill>
        <p:spPr bwMode="auto">
          <a:xfrm>
            <a:off x="0" y="1098550"/>
            <a:ext cx="4354513"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A0328CF9-01B3-43E4-8D45-D1B5AD28866C}"/>
              </a:ext>
            </a:extLst>
          </p:cNvPr>
          <p:cNvSpPr txBox="1">
            <a:spLocks noChangeArrowheads="1"/>
          </p:cNvSpPr>
          <p:nvPr/>
        </p:nvSpPr>
        <p:spPr bwMode="auto">
          <a:xfrm flipH="1">
            <a:off x="3886200" y="2819400"/>
            <a:ext cx="75660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57250" indent="-857250" algn="ctr" eaLnBrk="1" hangingPunct="1">
              <a:buAutoNum type="romanUcPeriod"/>
            </a:pPr>
            <a:r>
              <a:rPr lang="en-US" altLang="vi-VN" sz="4400">
                <a:solidFill>
                  <a:srgbClr val="FF0000"/>
                </a:solidFill>
                <a:latin typeface="Times New Roman" panose="02020603050405020304" pitchFamily="18" charset="0"/>
                <a:cs typeface="Times New Roman" panose="02020603050405020304" pitchFamily="18" charset="0"/>
              </a:rPr>
              <a:t>Tìm hiểu chung: </a:t>
            </a:r>
          </a:p>
          <a:p>
            <a:pPr eaLnBrk="1" hangingPunct="1"/>
            <a:r>
              <a:rPr lang="en-US" altLang="vi-VN" sz="4400">
                <a:solidFill>
                  <a:srgbClr val="FF0000"/>
                </a:solidFill>
                <a:latin typeface="Times New Roman" panose="02020603050405020304" pitchFamily="18" charset="0"/>
                <a:cs typeface="Times New Roman" panose="02020603050405020304" pitchFamily="18" charset="0"/>
              </a:rPr>
              <a:t>1. Thể loại: </a:t>
            </a:r>
            <a:endParaRPr lang="en-SG" altLang="vi-VN" sz="4400">
              <a:solidFill>
                <a:srgbClr val="FF0000"/>
              </a:solidFill>
              <a:latin typeface="Times New Roman" panose="02020603050405020304" pitchFamily="18" charset="0"/>
              <a:cs typeface="Times New Roman" panose="02020603050405020304" pitchFamily="18" charset="0"/>
            </a:endParaRPr>
          </a:p>
        </p:txBody>
      </p:sp>
      <p:pic>
        <p:nvPicPr>
          <p:cNvPr id="9221" name="Picture 2">
            <a:extLst>
              <a:ext uri="{FF2B5EF4-FFF2-40B4-BE49-F238E27FC236}">
                <a16:creationId xmlns="" xmlns:a16="http://schemas.microsoft.com/office/drawing/2014/main" id="{8B7E1705-FF6E-4683-925B-081CAB9D0F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9693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8610"/>
                                        </p:tgtEl>
                                        <p:attrNameLst>
                                          <p:attrName>style.visibility</p:attrName>
                                        </p:attrNameLst>
                                      </p:cBhvr>
                                      <p:to>
                                        <p:strVal val="visible"/>
                                      </p:to>
                                    </p:set>
                                    <p:animEffect transition="in" filter="randombar(horizontal)">
                                      <p:cBhvr>
                                        <p:cTn id="10" dur="500"/>
                                        <p:tgtEl>
                                          <p:spTgt spid="686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ong bóng Ý nghĩ: Hình đám mây 1">
            <a:extLst>
              <a:ext uri="{FF2B5EF4-FFF2-40B4-BE49-F238E27FC236}">
                <a16:creationId xmlns="" xmlns:a16="http://schemas.microsoft.com/office/drawing/2014/main" id="{6E1324F7-F169-4DE7-B512-BD7E53549CBF}"/>
              </a:ext>
            </a:extLst>
          </p:cNvPr>
          <p:cNvSpPr/>
          <p:nvPr/>
        </p:nvSpPr>
        <p:spPr>
          <a:xfrm>
            <a:off x="357674" y="158621"/>
            <a:ext cx="8879632" cy="3107094"/>
          </a:xfrm>
          <a:prstGeom prst="cloudCallou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sz="2800">
              <a:solidFill>
                <a:schemeClr val="tx1"/>
              </a:solidFill>
              <a:effectLst/>
              <a:latin typeface="Times New Roman" panose="02020603050405020304" pitchFamily="18" charset="0"/>
              <a:ea typeface="Times New Roman" panose="02020603050405020304" pitchFamily="18" charset="0"/>
            </a:endParaRPr>
          </a:p>
          <a:p>
            <a:pPr algn="ctr"/>
            <a:endParaRPr lang="vi-VN" sz="2800">
              <a:solidFill>
                <a:schemeClr val="tx1"/>
              </a:solidFill>
              <a:latin typeface="Times New Roman" panose="02020603050405020304" pitchFamily="18" charset="0"/>
              <a:ea typeface="Times New Roman" panose="02020603050405020304" pitchFamily="18" charset="0"/>
            </a:endParaRPr>
          </a:p>
          <a:p>
            <a:pPr algn="ctr"/>
            <a:endParaRPr lang="vi-VN" sz="2800">
              <a:solidFill>
                <a:schemeClr val="tx1"/>
              </a:solidFill>
              <a:effectLst/>
              <a:latin typeface="Times New Roman" panose="02020603050405020304" pitchFamily="18" charset="0"/>
              <a:ea typeface="Times New Roman" panose="02020603050405020304" pitchFamily="18" charset="0"/>
            </a:endParaRPr>
          </a:p>
          <a:p>
            <a:pPr algn="ctr"/>
            <a:r>
              <a:rPr lang="vi-VN" sz="2800">
                <a:solidFill>
                  <a:schemeClr val="tx1"/>
                </a:solidFill>
                <a:effectLst/>
                <a:latin typeface="Times New Roman" panose="02020603050405020304" pitchFamily="18" charset="0"/>
                <a:ea typeface="Times New Roman" panose="02020603050405020304" pitchFamily="18" charset="0"/>
              </a:rPr>
              <a:t>Thánh Gióng thuộc thể loại truyện gì? ? Nhắc lại khái niệm? Truyền thuyết thường có yếu tố gì? Qua truyền thuyết nhân dân ta muốn thể hiện thái độ gì?</a:t>
            </a:r>
          </a:p>
          <a:p>
            <a:pPr algn="ctr"/>
            <a:endParaRPr lang="vi-VN" sz="2800">
              <a:solidFill>
                <a:schemeClr val="tx1"/>
              </a:solidFill>
              <a:effectLst/>
              <a:latin typeface="Times New Roman" panose="02020603050405020304" pitchFamily="18" charset="0"/>
              <a:ea typeface="Times New Roman" panose="02020603050405020304" pitchFamily="18" charset="0"/>
            </a:endParaRPr>
          </a:p>
          <a:p>
            <a:pPr algn="ctr"/>
            <a:endParaRPr lang="vi-VN" sz="2800">
              <a:solidFill>
                <a:schemeClr val="tx1"/>
              </a:solidFill>
              <a:effectLst/>
              <a:latin typeface="Times New Roman" panose="02020603050405020304" pitchFamily="18" charset="0"/>
              <a:ea typeface="Times New Roman" panose="02020603050405020304" pitchFamily="18" charset="0"/>
            </a:endParaRPr>
          </a:p>
          <a:p>
            <a:pPr algn="ctr"/>
            <a:endParaRPr lang="vi-VN" sz="2800">
              <a:solidFill>
                <a:schemeClr val="tx1"/>
              </a:solidFill>
            </a:endParaRPr>
          </a:p>
        </p:txBody>
      </p:sp>
      <p:sp>
        <p:nvSpPr>
          <p:cNvPr id="5" name="Hình chữ nhật: Góc Tròn 4">
            <a:extLst>
              <a:ext uri="{FF2B5EF4-FFF2-40B4-BE49-F238E27FC236}">
                <a16:creationId xmlns="" xmlns:a16="http://schemas.microsoft.com/office/drawing/2014/main" id="{DC3AE8E0-C68B-402D-9729-F41AF0A5BCBD}"/>
              </a:ext>
            </a:extLst>
          </p:cNvPr>
          <p:cNvSpPr/>
          <p:nvPr/>
        </p:nvSpPr>
        <p:spPr>
          <a:xfrm>
            <a:off x="5617029" y="3107094"/>
            <a:ext cx="6335485" cy="360161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vi-VN" sz="2800">
                <a:solidFill>
                  <a:schemeClr val="tx1"/>
                </a:solidFill>
                <a:effectLst/>
                <a:latin typeface="Times New Roman" panose="02020603050405020304" pitchFamily="18" charset="0"/>
                <a:ea typeface="Times New Roman" panose="02020603050405020304" pitchFamily="18" charset="0"/>
              </a:rPr>
              <a:t>- </a:t>
            </a:r>
            <a:r>
              <a:rPr lang="vi-VN" sz="2800" b="1" u="sng">
                <a:solidFill>
                  <a:schemeClr val="tx1"/>
                </a:solidFill>
                <a:effectLst/>
                <a:latin typeface="Times New Roman" panose="02020603050405020304" pitchFamily="18" charset="0"/>
                <a:ea typeface="Times New Roman" panose="02020603050405020304" pitchFamily="18" charset="0"/>
              </a:rPr>
              <a:t>Truyền thuyết </a:t>
            </a:r>
            <a:r>
              <a:rPr lang="vi-VN" sz="2800">
                <a:solidFill>
                  <a:schemeClr val="tx1"/>
                </a:solidFill>
                <a:effectLst/>
                <a:latin typeface="Times New Roman" panose="02020603050405020304" pitchFamily="18" charset="0"/>
                <a:ea typeface="Times New Roman" panose="02020603050405020304" pitchFamily="18" charset="0"/>
              </a:rPr>
              <a:t>thuộc thể loại truyền thuyết thời đại Hùng Vương thời kì giữ nước.</a:t>
            </a:r>
          </a:p>
          <a:p>
            <a:pPr algn="just"/>
            <a:r>
              <a:rPr lang="vi-VN" sz="2800">
                <a:solidFill>
                  <a:schemeClr val="tx1"/>
                </a:solidFill>
                <a:effectLst/>
                <a:latin typeface="Times New Roman" panose="02020603050405020304" pitchFamily="18" charset="0"/>
                <a:ea typeface="Times New Roman" panose="02020603050405020304" pitchFamily="18" charset="0"/>
              </a:rPr>
              <a:t>- Thường có yếu tố tưởng tượng kỳ ảo</a:t>
            </a:r>
          </a:p>
          <a:p>
            <a:pPr algn="just"/>
            <a:r>
              <a:rPr lang="vi-VN" sz="2800">
                <a:solidFill>
                  <a:schemeClr val="tx1"/>
                </a:solidFill>
                <a:effectLst/>
                <a:latin typeface="Times New Roman" panose="02020603050405020304" pitchFamily="18" charset="0"/>
                <a:ea typeface="Times New Roman" panose="02020603050405020304" pitchFamily="18" charset="0"/>
              </a:rPr>
              <a:t>- Thể hiện thái độ và cách đánh giá của nhân dân đối với các sự kiện và nhân vật lịch sử đó.</a:t>
            </a:r>
          </a:p>
          <a:p>
            <a:pPr algn="ctr"/>
            <a:endParaRPr lang="vi-VN" sz="2800">
              <a:solidFill>
                <a:schemeClr val="tx1"/>
              </a:solidFill>
            </a:endParaRPr>
          </a:p>
        </p:txBody>
      </p:sp>
      <p:sp>
        <p:nvSpPr>
          <p:cNvPr id="6" name="Mũi tên: Phải 5">
            <a:extLst>
              <a:ext uri="{FF2B5EF4-FFF2-40B4-BE49-F238E27FC236}">
                <a16:creationId xmlns="" xmlns:a16="http://schemas.microsoft.com/office/drawing/2014/main" id="{030B1183-D581-4108-A298-49BEAF26422E}"/>
              </a:ext>
            </a:extLst>
          </p:cNvPr>
          <p:cNvSpPr/>
          <p:nvPr/>
        </p:nvSpPr>
        <p:spPr>
          <a:xfrm>
            <a:off x="933061" y="4049485"/>
            <a:ext cx="3452327" cy="22673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68063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2253</Words>
  <Application>Microsoft Office PowerPoint</Application>
  <PresentationFormat>Custom</PresentationFormat>
  <Paragraphs>215</Paragraphs>
  <Slides>39</Slides>
  <Notes>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  BÀI 1 – CHỦ ĐIỂM:  LẮNG NGHE LỊCH SỬ NƯỚC MÌNH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Ai là nhân vật chính? Truyện sử dụng ngôi kể nào? Dựa vào đâu em nhận ra ngôi kể đó? Lời kể của ai? ? Văn bản chia làm mấy phần? Nêu nội dung của từng phần? </vt:lpstr>
      <vt:lpstr>II. TÌM HIỂU CHI TIẾT 1. Sự ra đời của Gióng</vt:lpstr>
      <vt:lpstr>PowerPoint Presentation</vt:lpstr>
      <vt:lpstr>2. Sự trưởng thành của Gióng</vt:lpstr>
      <vt:lpstr>PowerPoint Presentation</vt:lpstr>
      <vt:lpstr>3. Gióng đánh tan giặc và bay về trời</vt:lpstr>
      <vt:lpstr>PowerPoint Presentation</vt:lpstr>
      <vt:lpstr>4. Những vết tích còn lại của Gióng</vt:lpstr>
      <vt:lpstr>Trả lời: </vt:lpstr>
      <vt:lpstr>PowerPoint Presentation</vt:lpstr>
      <vt:lpstr>III, Tổng kết</vt:lpstr>
      <vt:lpstr>PowerPoint Presentation</vt:lpstr>
      <vt:lpstr>PowerPoint Presentation</vt:lpstr>
      <vt:lpstr>2. Lời của nhân vật</vt:lpstr>
      <vt:lpstr>2. Lời của nhân vật</vt:lpstr>
      <vt:lpstr>3. Thái độ của tác giả dân gian dành cho nhân vật</vt:lpstr>
      <vt:lpstr>3. Thái độ của tác giả dân gian dành cho nhân vật</vt:lpstr>
      <vt:lpstr>PowerPoint Presentation</vt:lpstr>
      <vt:lpstr>4. Đặc điểm của nhân vật</vt:lpstr>
      <vt:lpstr>PowerPoint Presentation</vt:lpstr>
      <vt:lpstr>5. Đặc điểm về cốt truyện</vt:lpstr>
      <vt:lpstr>THẢO LUẬN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Windows User</cp:lastModifiedBy>
  <cp:revision>35</cp:revision>
  <dcterms:created xsi:type="dcterms:W3CDTF">2021-06-20T07:44:28Z</dcterms:created>
  <dcterms:modified xsi:type="dcterms:W3CDTF">2021-09-08T14:53:55Z</dcterms:modified>
</cp:coreProperties>
</file>