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319" r:id="rId3"/>
    <p:sldId id="275" r:id="rId4"/>
    <p:sldId id="276" r:id="rId5"/>
    <p:sldId id="277" r:id="rId6"/>
    <p:sldId id="278" r:id="rId7"/>
    <p:sldId id="279" r:id="rId8"/>
    <p:sldId id="280" r:id="rId9"/>
    <p:sldId id="290" r:id="rId10"/>
    <p:sldId id="273" r:id="rId11"/>
    <p:sldId id="258" r:id="rId12"/>
    <p:sldId id="328" r:id="rId13"/>
    <p:sldId id="329" r:id="rId14"/>
    <p:sldId id="330" r:id="rId15"/>
    <p:sldId id="331" r:id="rId16"/>
    <p:sldId id="334" r:id="rId17"/>
    <p:sldId id="335" r:id="rId18"/>
    <p:sldId id="322" r:id="rId19"/>
    <p:sldId id="323" r:id="rId20"/>
    <p:sldId id="324" r:id="rId21"/>
    <p:sldId id="267" r:id="rId22"/>
    <p:sldId id="269" r:id="rId23"/>
    <p:sldId id="268" r:id="rId24"/>
    <p:sldId id="265" r:id="rId25"/>
    <p:sldId id="266" r:id="rId26"/>
    <p:sldId id="337" r:id="rId27"/>
    <p:sldId id="336" r:id="rId28"/>
    <p:sldId id="274" r:id="rId29"/>
    <p:sldId id="31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32AC4-EE0B-4B33-9F8C-86F2F61ADF3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39819-2FF4-4710-A40A-B2E06753A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39819-2FF4-4710-A40A-B2E06753AE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681313-5001-4F99-96D0-376090498B4C}" type="slidenum">
              <a:rPr lang="en-US"/>
              <a:pPr/>
              <a:t>28</a:t>
            </a:fld>
            <a:endParaRPr lang="en-US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77EF96-435A-47EC-9CCE-4F7D5FC06491}" type="slidenum">
              <a:rPr lang="en-US" sz="1200" u="sng"/>
              <a:pPr algn="r"/>
              <a:t>28</a:t>
            </a:fld>
            <a:endParaRPr lang="en-US" sz="1200" u="sng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5FD4C-2A3B-48BF-87F3-9FCDCB751059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8B85C-74BF-4986-9BE3-5F205D6EE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11" Type="http://schemas.openxmlformats.org/officeDocument/2006/relationships/image" Target="../media/image23.png"/><Relationship Id="rId5" Type="http://schemas.openxmlformats.org/officeDocument/2006/relationships/image" Target="../media/image29.gif"/><Relationship Id="rId10" Type="http://schemas.openxmlformats.org/officeDocument/2006/relationships/image" Target="../media/image34.jpeg"/><Relationship Id="rId4" Type="http://schemas.openxmlformats.org/officeDocument/2006/relationships/image" Target="../media/image3.gif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43252"/>
            <a:ext cx="8763000" cy="6462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6850" y="1382027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683960" y="429527"/>
            <a:ext cx="6573349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</a:rPr>
              <a:t>Good morning Everybody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8714" y="2350402"/>
            <a:ext cx="7130995" cy="13071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VNtimes New Roman" pitchFamily="34" charset="0"/>
              </a:rPr>
              <a:t>WELCOME TO MY CLASS</a:t>
            </a:r>
          </a:p>
        </p:txBody>
      </p:sp>
      <p:pic>
        <p:nvPicPr>
          <p:cNvPr id="14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4450" y="1534427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1866900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1150" y="1534427"/>
            <a:ext cx="2743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42909" y="50673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95309" y="52197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95309" y="508808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XMASCA~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76209" y="4838700"/>
            <a:ext cx="1828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D MORNING SONG 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851" y="3474427"/>
            <a:ext cx="5506549" cy="272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57250"/>
            <a:ext cx="3429000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Vocabulary</a:t>
            </a:r>
            <a:r>
              <a:rPr lang="en-US" alt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" y="1538289"/>
            <a:ext cx="4716463" cy="4050506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 check out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tʃek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aʊt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/ (v)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guide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gaɪd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/ (n)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trick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trɪk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/ (n)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craft kit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krɑːft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kɪt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/ (n)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bead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biːd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/ (n)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sticker /ˈ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stɪkə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(r) /(n)</a:t>
            </a:r>
          </a:p>
          <a:p>
            <a:pPr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 improve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ɪmˈpruːv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/ (v)</a:t>
            </a:r>
          </a:p>
          <a:p>
            <a:pPr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tool /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tuːl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/ (n)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3530728" y="1478441"/>
            <a:ext cx="4267200" cy="39719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kiểm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tra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xem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dẫn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mẹo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lừa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thủ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công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hạt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hột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dán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dán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cải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thiện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en-US" sz="22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err="1">
                <a:latin typeface="Arial" pitchFamily="34" charset="0"/>
                <a:cs typeface="Arial" pitchFamily="34" charset="0"/>
              </a:rPr>
              <a:t>cụ</a:t>
            </a:r>
            <a:endParaRPr lang="en-US" altLang="en-US" sz="22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71315" y="5345494"/>
            <a:ext cx="32035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32160" indent="-132160">
              <a:spcBef>
                <a:spcPts val="900"/>
              </a:spcBef>
              <a:spcAft>
                <a:spcPts val="450"/>
              </a:spcAft>
              <a:buFontTx/>
              <a:buChar char="-"/>
            </a:pPr>
            <a:r>
              <a:rPr lang="en-US" altLang="en-US" sz="2100" b="1" dirty="0" err="1">
                <a:latin typeface="Arial" pitchFamily="34" charset="0"/>
              </a:rPr>
              <a:t>Hợp</a:t>
            </a:r>
            <a:r>
              <a:rPr lang="en-US" altLang="en-US" sz="2100" b="1" dirty="0">
                <a:latin typeface="Arial" pitchFamily="34" charset="0"/>
              </a:rPr>
              <a:t> ý</a:t>
            </a:r>
            <a:r>
              <a:rPr lang="vi-VN" altLang="en-US" sz="2100" b="1" dirty="0">
                <a:latin typeface="Arial" pitchFamily="34" charset="0"/>
              </a:rPr>
              <a:t> </a:t>
            </a:r>
            <a:r>
              <a:rPr lang="en-US" altLang="en-US" sz="2100" b="1" dirty="0" err="1">
                <a:latin typeface="Arial" pitchFamily="34" charset="0"/>
              </a:rPr>
              <a:t>mình</a:t>
            </a:r>
            <a:r>
              <a:rPr lang="en-US" altLang="en-US" sz="2100" b="1" dirty="0">
                <a:latin typeface="Arial" pitchFamily="34" charset="0"/>
              </a:rPr>
              <a:t> </a:t>
            </a:r>
            <a:r>
              <a:rPr lang="vi-VN" altLang="en-US" sz="2100" b="1" dirty="0">
                <a:latin typeface="Arial" pitchFamily="34" charset="0"/>
              </a:rPr>
              <a:t>mà. </a:t>
            </a:r>
            <a:endParaRPr lang="en-US" altLang="en-US" sz="2100" b="1" dirty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5302036"/>
            <a:ext cx="50038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50" b="1" spc="-120" dirty="0">
                <a:latin typeface="Arial" pitchFamily="34" charset="0"/>
              </a:rPr>
              <a:t>-  it’s right up my street !(</a:t>
            </a:r>
            <a:r>
              <a:rPr lang="en-US" sz="2250" b="1" spc="-120" dirty="0" err="1">
                <a:latin typeface="Arial" pitchFamily="34" charset="0"/>
              </a:rPr>
              <a:t>exp</a:t>
            </a:r>
            <a:r>
              <a:rPr lang="en-US" sz="2250" b="1" spc="-120" dirty="0">
                <a:latin typeface="Arial" pitchFamily="34" charset="0"/>
              </a:rPr>
              <a:t>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3" y="907256"/>
            <a:ext cx="3102883" cy="223956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56" y="948930"/>
            <a:ext cx="3102883" cy="219789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69" y="939405"/>
            <a:ext cx="3079070" cy="220741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61" y="922735"/>
            <a:ext cx="3428999" cy="22240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99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9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99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99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D77EB-216E-4EC5-9D1C-920B071BC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580" y="55645"/>
            <a:ext cx="9075115" cy="671571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read</a:t>
            </a:r>
          </a:p>
          <a:p>
            <a:pPr marL="0" indent="0" algn="ctr">
              <a:buNone/>
            </a:pPr>
            <a:r>
              <a:rPr lang="en-US" sz="7100" b="1" dirty="0">
                <a:solidFill>
                  <a:srgbClr val="FF6600"/>
                </a:solidFill>
                <a:latin typeface="OpenSans"/>
              </a:rPr>
              <a:t>It's right up my street!</a:t>
            </a:r>
            <a:endParaRPr lang="en-US" sz="7100" dirty="0">
              <a:solidFill>
                <a:srgbClr val="000000"/>
              </a:solidFill>
              <a:latin typeface="OpenSans"/>
            </a:endParaRP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 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out this book, </a:t>
            </a:r>
            <a:r>
              <a:rPr lang="en-US" sz="7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'My Mini Guide to Dog Training'.</a:t>
            </a:r>
          </a:p>
          <a:p>
            <a:pPr marL="0" indent="0">
              <a:buNone/>
            </a:pPr>
            <a:r>
              <a:rPr lang="en-US" sz="7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Sounds great! </a:t>
            </a:r>
            <a:r>
              <a:rPr lang="en-US" sz="7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Max'll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 it too. Last weekend we learnt some tricks. I love to watch him. It's so much fun... Have you found your craft kit?</a:t>
            </a: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Yes, I've found this one. It's got everything: beads, stickers, wool, buttons... I don't know, it'll take all my savings.</a:t>
            </a:r>
          </a:p>
          <a:p>
            <a:pPr marL="0" indent="0">
              <a:buNone/>
            </a:pPr>
            <a:r>
              <a:rPr lang="en-US" sz="7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But it's right up your street! Nick, what's that?</a:t>
            </a: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It's a CD of Vietnamese folk songs. I'll listen to it tonight.</a:t>
            </a: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 you'll be able to improve your Vietnamese!</a:t>
            </a: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Ha </a:t>
            </a:r>
            <a:r>
              <a:rPr lang="en-US" sz="7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not sure about that. But I think I'll enjoy listening to the melodies.</a:t>
            </a:r>
          </a:p>
          <a:p>
            <a:pPr marL="0" indent="0">
              <a:buNone/>
            </a:pPr>
            <a:r>
              <a:rPr lang="en-US" sz="7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Look at the language website I sent you. It'll help you learn Vietnamese more easily.</a:t>
            </a: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Yes, I liked reading Doraemon comics while was learning Japanese.</a:t>
            </a:r>
          </a:p>
          <a:p>
            <a:pPr marL="0" indent="0">
              <a:buNone/>
            </a:pPr>
            <a:r>
              <a:rPr lang="en-US" sz="7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Phuc</a:t>
            </a: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Stop reading comics! I'll bring you my </a:t>
            </a:r>
            <a:r>
              <a:rPr lang="en-US" sz="7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 story this Sunday when we play football.</a:t>
            </a:r>
          </a:p>
          <a:p>
            <a:pPr marL="0" indent="0">
              <a:buNone/>
            </a:pPr>
            <a:r>
              <a:rPr lang="en-US" sz="7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 </a:t>
            </a:r>
            <a:r>
              <a:rPr lang="en-US" sz="7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Sorry but we have to hurry. Mum and dad are waiting. We need to buy some tools to build a new house for Max this weekend.</a:t>
            </a:r>
          </a:p>
          <a:p>
            <a:pPr marL="0" indent="0">
              <a:buNone/>
            </a:pP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2FF2-7218-4D5C-A0E3-130308B86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133600"/>
            <a:ext cx="1828800" cy="1416925"/>
          </a:xfrm>
          <a:prstGeom prst="rect">
            <a:avLst/>
          </a:prstGeom>
        </p:spPr>
      </p:pic>
      <p:pic>
        <p:nvPicPr>
          <p:cNvPr id="2" name="02 Track 2">
            <a:hlinkClick r:id="" action="ppaction://media"/>
            <a:extLst>
              <a:ext uri="{FF2B5EF4-FFF2-40B4-BE49-F238E27FC236}">
                <a16:creationId xmlns:a16="http://schemas.microsoft.com/office/drawing/2014/main" id="{BFC2D2A0-94BC-4781-8067-011560301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6019800"/>
            <a:ext cx="391885" cy="7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0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5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74519" y="314585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192509" y="2969943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10095" y="1497573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227821" y="2951113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258804" y="4252370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205622" y="5490002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227822" y="5411095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207153" y="4253613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587235" y="1803430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Phuc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Mai and Nick are in a ________.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95400" y="4329513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3044581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20619" y="3152473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663611" y="303017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library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355865" y="4395621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034318" y="4329760"/>
            <a:ext cx="20056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bookstore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487413" y="5639739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079413" y="5510922"/>
            <a:ext cx="21980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sports club</a:t>
            </a:r>
          </a:p>
        </p:txBody>
      </p:sp>
      <p:grpSp>
        <p:nvGrpSpPr>
          <p:cNvPr id="18" name="Group 162"/>
          <p:cNvGrpSpPr/>
          <p:nvPr/>
        </p:nvGrpSpPr>
        <p:grpSpPr>
          <a:xfrm>
            <a:off x="5187073" y="2741292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5029200" y="3276600"/>
            <a:ext cx="3047999" cy="1598430"/>
            <a:chOff x="8458200" y="3657600"/>
            <a:chExt cx="3047999" cy="1598430"/>
          </a:xfrm>
        </p:grpSpPr>
        <p:sp>
          <p:nvSpPr>
            <p:cNvPr id="165" name="Cloud 164"/>
            <p:cNvSpPr/>
            <p:nvPr/>
          </p:nvSpPr>
          <p:spPr>
            <a:xfrm>
              <a:off x="8915399" y="472263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0" name="Group 167"/>
          <p:cNvGrpSpPr/>
          <p:nvPr/>
        </p:nvGrpSpPr>
        <p:grpSpPr>
          <a:xfrm>
            <a:off x="5457938" y="4981125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sp>
        <p:nvSpPr>
          <p:cNvPr id="145" name="TextBox 144"/>
          <p:cNvSpPr txBox="1"/>
          <p:nvPr/>
        </p:nvSpPr>
        <p:spPr>
          <a:xfrm>
            <a:off x="412035" y="333303"/>
            <a:ext cx="1143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EX.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/ P. 7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E314E0-7090-4030-AC8C-69093AF136BD}"/>
              </a:ext>
            </a:extLst>
          </p:cNvPr>
          <p:cNvSpPr/>
          <p:nvPr/>
        </p:nvSpPr>
        <p:spPr>
          <a:xfrm>
            <a:off x="1653643" y="417651"/>
            <a:ext cx="793758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>
                  <a:solidFill>
                    <a:srgbClr val="FF0000"/>
                  </a:solidFill>
                </a:ln>
                <a:latin typeface="Arial" pitchFamily="34" charset="0"/>
              </a:rPr>
              <a:t>a. Circle the correct answer.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3810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Phuc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is looking for a ___________.</a:t>
            </a: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895600" y="2286000"/>
            <a:ext cx="2057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book 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3352800" y="3429000"/>
            <a:ext cx="10310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dog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124200" y="4495800"/>
            <a:ext cx="2286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craft kit</a:t>
            </a:r>
          </a:p>
        </p:txBody>
      </p:sp>
      <p:grpSp>
        <p:nvGrpSpPr>
          <p:cNvPr id="18" name="Group 162"/>
          <p:cNvGrpSpPr/>
          <p:nvPr/>
        </p:nvGrpSpPr>
        <p:grpSpPr>
          <a:xfrm>
            <a:off x="5410200" y="31242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5486400" y="22098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145" name="Group 167"/>
          <p:cNvGrpSpPr/>
          <p:nvPr/>
        </p:nvGrpSpPr>
        <p:grpSpPr>
          <a:xfrm>
            <a:off x="5486400" y="4191000"/>
            <a:ext cx="3219450" cy="990600"/>
            <a:chOff x="8286750" y="2362200"/>
            <a:chExt cx="3219450" cy="990600"/>
          </a:xfrm>
        </p:grpSpPr>
        <p:sp>
          <p:nvSpPr>
            <p:cNvPr id="146" name="Oval 145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47" name="Picture 146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sp>
        <p:nvSpPr>
          <p:cNvPr id="148" name="TextBox 147"/>
          <p:cNvSpPr txBox="1"/>
          <p:nvPr/>
        </p:nvSpPr>
        <p:spPr>
          <a:xfrm>
            <a:off x="304800" y="304800"/>
            <a:ext cx="1143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EX.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/ P. 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7" grpId="0" animBg="1"/>
      <p:bldP spid="1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3. Max is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Phuc’s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_______.</a:t>
            </a: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3" name="Rectangle 152"/>
          <p:cNvSpPr/>
          <p:nvPr/>
        </p:nvSpPr>
        <p:spPr>
          <a:xfrm>
            <a:off x="3200400" y="2209800"/>
            <a:ext cx="11079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dog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276600" y="3352800"/>
            <a:ext cx="9012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cat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200400" y="4495800"/>
            <a:ext cx="20345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goldfish</a:t>
            </a:r>
          </a:p>
        </p:txBody>
      </p:sp>
      <p:grpSp>
        <p:nvGrpSpPr>
          <p:cNvPr id="18" name="Group 162"/>
          <p:cNvGrpSpPr/>
          <p:nvPr/>
        </p:nvGrpSpPr>
        <p:grpSpPr>
          <a:xfrm>
            <a:off x="5334000" y="42672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6019800" y="22860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0" name="Group 167"/>
          <p:cNvGrpSpPr/>
          <p:nvPr/>
        </p:nvGrpSpPr>
        <p:grpSpPr>
          <a:xfrm>
            <a:off x="5334000" y="3200400"/>
            <a:ext cx="3219450" cy="990600"/>
            <a:chOff x="8286750" y="2362200"/>
            <a:chExt cx="3219450" cy="990600"/>
          </a:xfrm>
        </p:grpSpPr>
        <p:sp>
          <p:nvSpPr>
            <p:cNvPr id="169" name="Oval 168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sp>
        <p:nvSpPr>
          <p:cNvPr id="145" name="TextBox 144"/>
          <p:cNvSpPr txBox="1"/>
          <p:nvPr/>
        </p:nvSpPr>
        <p:spPr>
          <a:xfrm>
            <a:off x="304800" y="304800"/>
            <a:ext cx="1143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EX.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/ P. 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3" grpId="0"/>
      <p:bldP spid="153" grpId="0"/>
      <p:bldP spid="154" grpId="0" animBg="1"/>
      <p:bldP spid="155" grpId="0"/>
      <p:bldP spid="1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7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4572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4. Mai has found a _________ for herself.</a:t>
            </a: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048000" y="2286000"/>
            <a:ext cx="13131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book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352800" y="3429000"/>
            <a:ext cx="9685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CD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048000" y="4495800"/>
            <a:ext cx="2057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craft kit</a:t>
            </a:r>
          </a:p>
        </p:txBody>
      </p:sp>
      <p:grpSp>
        <p:nvGrpSpPr>
          <p:cNvPr id="18" name="Group 162"/>
          <p:cNvGrpSpPr/>
          <p:nvPr/>
        </p:nvGrpSpPr>
        <p:grpSpPr>
          <a:xfrm>
            <a:off x="5334000" y="20574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9" name="Group 166"/>
          <p:cNvGrpSpPr/>
          <p:nvPr/>
        </p:nvGrpSpPr>
        <p:grpSpPr>
          <a:xfrm>
            <a:off x="5715000" y="44196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21" name="Group 170"/>
          <p:cNvGrpSpPr/>
          <p:nvPr/>
        </p:nvGrpSpPr>
        <p:grpSpPr>
          <a:xfrm>
            <a:off x="5486400" y="32004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sp>
        <p:nvSpPr>
          <p:cNvPr id="145" name="TextBox 144"/>
          <p:cNvSpPr txBox="1"/>
          <p:nvPr/>
        </p:nvSpPr>
        <p:spPr>
          <a:xfrm>
            <a:off x="304800" y="304800"/>
            <a:ext cx="1143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EX.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/ P. 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600200" y="6096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5. Nick’s CD is of ____. </a:t>
            </a: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048000" y="2286000"/>
            <a:ext cx="2582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folk music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3716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352800" y="3429000"/>
            <a:ext cx="26933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 music 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048000" y="4495800"/>
            <a:ext cx="2895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rock music</a:t>
            </a:r>
          </a:p>
        </p:txBody>
      </p:sp>
      <p:grpSp>
        <p:nvGrpSpPr>
          <p:cNvPr id="12" name="Group 162"/>
          <p:cNvGrpSpPr/>
          <p:nvPr/>
        </p:nvGrpSpPr>
        <p:grpSpPr>
          <a:xfrm>
            <a:off x="5924550" y="41910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3" name="Group 166"/>
          <p:cNvGrpSpPr/>
          <p:nvPr/>
        </p:nvGrpSpPr>
        <p:grpSpPr>
          <a:xfrm>
            <a:off x="5867400" y="21336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70"/>
          <p:cNvGrpSpPr/>
          <p:nvPr/>
        </p:nvGrpSpPr>
        <p:grpSpPr>
          <a:xfrm>
            <a:off x="5486400" y="32004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sp>
        <p:nvSpPr>
          <p:cNvPr id="145" name="TextBox 144"/>
          <p:cNvSpPr txBox="1"/>
          <p:nvPr/>
        </p:nvSpPr>
        <p:spPr>
          <a:xfrm>
            <a:off x="304800" y="304800"/>
            <a:ext cx="1143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EX.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/ P. 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1219200"/>
            <a:ext cx="288925" cy="3294063"/>
            <a:chOff x="48" y="768"/>
            <a:chExt cx="182" cy="207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2256" y="1887"/>
                <a:ext cx="1257" cy="126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1971"/>
                <a:ext cx="1094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066800" y="2209800"/>
            <a:ext cx="6477000" cy="83343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990600" y="381000"/>
            <a:ext cx="7467600" cy="12192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4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97643" y="2240757"/>
            <a:ext cx="992188" cy="930275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97644" y="3383756"/>
            <a:ext cx="992187" cy="93027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381000" y="304800"/>
            <a:ext cx="914400" cy="9144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1143000" y="4419600"/>
            <a:ext cx="6477000" cy="838200"/>
            <a:chOff x="384" y="1344"/>
            <a:chExt cx="3072" cy="381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6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b="1"/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 rot="5400000">
            <a:off x="197643" y="4450557"/>
            <a:ext cx="992188" cy="93027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255" y="2001"/>
              <a:ext cx="1260" cy="12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2082"/>
              <a:ext cx="1096" cy="110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1066800" y="3352800"/>
            <a:ext cx="6553200" cy="838200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/>
            </a:p>
          </p:txBody>
        </p:sp>
      </p:grpSp>
      <p:sp>
        <p:nvSpPr>
          <p:cNvPr id="133" name="Flowchart: Process 132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7395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5871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4901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2" y="5129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587124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025523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7873123" y="57395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63" descr="FLOWR00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70937">
            <a:off x="8357478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extBox 142"/>
          <p:cNvSpPr txBox="1"/>
          <p:nvPr/>
        </p:nvSpPr>
        <p:spPr>
          <a:xfrm>
            <a:off x="1524000" y="6858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6. Nick is trying to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learn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______. </a:t>
            </a: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1219200" y="3429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1295400" y="2286000"/>
            <a:ext cx="1248172" cy="6864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51" name="Rectangle 150"/>
          <p:cNvSpPr/>
          <p:nvPr/>
        </p:nvSpPr>
        <p:spPr>
          <a:xfrm>
            <a:off x="1447800" y="45720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3048000" y="2286000"/>
            <a:ext cx="2188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Japanese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1371600" y="3505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3352800" y="3429000"/>
            <a:ext cx="28133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Vietnamese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447800" y="2362200"/>
            <a:ext cx="9906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3048000" y="4495800"/>
            <a:ext cx="2895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English</a:t>
            </a:r>
          </a:p>
        </p:txBody>
      </p:sp>
      <p:grpSp>
        <p:nvGrpSpPr>
          <p:cNvPr id="12" name="Group 162"/>
          <p:cNvGrpSpPr/>
          <p:nvPr/>
        </p:nvGrpSpPr>
        <p:grpSpPr>
          <a:xfrm>
            <a:off x="5924550" y="4191000"/>
            <a:ext cx="3219450" cy="99060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3" name="Group 166"/>
          <p:cNvGrpSpPr/>
          <p:nvPr/>
        </p:nvGrpSpPr>
        <p:grpSpPr>
          <a:xfrm>
            <a:off x="6400800" y="3352800"/>
            <a:ext cx="2743200" cy="7620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70"/>
          <p:cNvGrpSpPr/>
          <p:nvPr/>
        </p:nvGrpSpPr>
        <p:grpSpPr>
          <a:xfrm>
            <a:off x="5924550" y="1905000"/>
            <a:ext cx="3219450" cy="990600"/>
            <a:chOff x="8286750" y="2362200"/>
            <a:chExt cx="3219450" cy="990600"/>
          </a:xfrm>
        </p:grpSpPr>
        <p:sp>
          <p:nvSpPr>
            <p:cNvPr id="172" name="Oval 171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3" name="Picture 172" descr="000203DC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sp>
        <p:nvSpPr>
          <p:cNvPr id="145" name="TextBox 144"/>
          <p:cNvSpPr txBox="1"/>
          <p:nvPr/>
        </p:nvSpPr>
        <p:spPr>
          <a:xfrm>
            <a:off x="304800" y="304800"/>
            <a:ext cx="1143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EX. 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/ P. 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80999" y="1600200"/>
          <a:ext cx="8001000" cy="4572000"/>
        </p:xfrm>
        <a:graphic>
          <a:graphicData uri="http://schemas.openxmlformats.org/drawingml/2006/table">
            <a:tbl>
              <a:tblPr/>
              <a:tblGrid>
                <a:gridCol w="2692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9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9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PHUC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MAI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NICK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latin typeface="Times New Roman"/>
                          <a:ea typeface="Times New Roman"/>
                        </a:rPr>
                        <a:t>Pet training</a:t>
                      </a:r>
                      <a:endParaRPr lang="en-US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Making crafts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Reading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Listening to music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Learning languages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Playing sports 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Times New Roman"/>
                        </a:rPr>
                        <a:t>Helping parents with DIY projects</a:t>
                      </a:r>
                      <a:endParaRPr lang="en-US" sz="20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2133600"/>
            <a:ext cx="304800" cy="4572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81000" y="5334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2. Tick the boxes. Then find the information from the conversation to explain your choice.  (Ex. b/ p. 7)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2667000"/>
            <a:ext cx="304800" cy="457200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3200400"/>
            <a:ext cx="304800" cy="457200"/>
          </a:xfrm>
          <a:prstGeom prst="rect">
            <a:avLst/>
          </a:prstGeom>
          <a:noFill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3124200"/>
            <a:ext cx="304800" cy="457200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3657600"/>
            <a:ext cx="304800" cy="457200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4191000"/>
            <a:ext cx="304800" cy="457200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4724400"/>
            <a:ext cx="304800" cy="457200"/>
          </a:xfrm>
          <a:prstGeom prst="rect">
            <a:avLst/>
          </a:prstGeom>
          <a:noFill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4724400"/>
            <a:ext cx="304800" cy="457200"/>
          </a:xfrm>
          <a:prstGeom prst="rect">
            <a:avLst/>
          </a:prstGeom>
          <a:noFill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5410200"/>
            <a:ext cx="304800" cy="457200"/>
          </a:xfrm>
          <a:prstGeom prst="rect">
            <a:avLst/>
          </a:prstGeom>
          <a:noFill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5486400"/>
            <a:ext cx="304800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1524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III. PRACTICE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1676400"/>
            <a:ext cx="28284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Playing beach games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9000" y="1676400"/>
            <a:ext cx="21701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Playing football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1600200"/>
            <a:ext cx="1918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Making crafts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2133600"/>
            <a:ext cx="33024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Playing computer games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72400" y="1600200"/>
            <a:ext cx="10958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Texting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86200" y="2133600"/>
            <a:ext cx="25058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Visiting museums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77000" y="2133600"/>
            <a:ext cx="14350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Doing DIY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" y="1676400"/>
            <a:ext cx="84582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rc_mi" descr="http://homeimprovementgenuis.com/wp-content/uploads/2014/07/free-kids-games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971800"/>
            <a:ext cx="1828800" cy="10587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7" name="irc_mi" descr="http://www.instablogs.com/wp-content/uploads/2014/03/tips-on-painting-your-house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05200" y="2895600"/>
            <a:ext cx="2057400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" name="irc_mi" descr="http://www.glamcheck.com/fashion/files/2012/02/Things-to-pack-for-the-beach-toys-games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895600"/>
            <a:ext cx="1981200" cy="114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" name="irc_mi" descr="http://londonmumsmagazine.com/wp-content/uploads/2012/06/craft-Hobbycraft-Crafts-Making-LR.jpg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38200" y="4800600"/>
            <a:ext cx="1981200" cy="1295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1" name="irc_mi" descr="http://www.nationalmuseumofmexicanart.org/sites/default/files/DSC0141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724400"/>
            <a:ext cx="2133600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2" name="irc_ilrp_mut" descr="https://encrypted-tbn2.gstatic.com/images?q=tbn:ANd9GcRAmcEeGXbfeoHAQNKCZjoEHA3vIZiN41F654InZ_EIBl06DK9jlEtS-n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2200" y="4800600"/>
            <a:ext cx="2133600" cy="1219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838200" y="3733800"/>
            <a:ext cx="4572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05200" y="3733800"/>
            <a:ext cx="4572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848600" y="3733800"/>
            <a:ext cx="4572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38200" y="4876800"/>
            <a:ext cx="4572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505200" y="5638800"/>
            <a:ext cx="4572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72200" y="5715000"/>
            <a:ext cx="457200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838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2. Find words or phrases in the box to describe the photos. Then listen to check the answers.  (Ex. 2/ p. 7) </a:t>
            </a:r>
          </a:p>
        </p:txBody>
      </p:sp>
      <p:pic>
        <p:nvPicPr>
          <p:cNvPr id="2" name="03 Track 3">
            <a:hlinkClick r:id="" action="ppaction://media"/>
            <a:extLst>
              <a:ext uri="{FF2B5EF4-FFF2-40B4-BE49-F238E27FC236}">
                <a16:creationId xmlns:a16="http://schemas.microsoft.com/office/drawing/2014/main" id="{B2FE3B9A-9813-4EF4-BBBE-921635E80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02225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16281E-7 L -0.04722 0.277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2322E-6 L -0.30348 0.27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57909E-6 L 0.61198 0.343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259E-6 L -0.55486 0.660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00" y="3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2322E-6 L -0.06198 0.565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24884E-6 L -0.11823 0.65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0" y="3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8" grpId="0"/>
      <p:bldP spid="20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701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Date</a:t>
            </a: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514600" y="1371600"/>
            <a:ext cx="4572000" cy="685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UNIT 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2286000"/>
            <a:ext cx="7162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LEISURE ACTIVITIES</a:t>
            </a:r>
          </a:p>
        </p:txBody>
      </p:sp>
      <p:sp>
        <p:nvSpPr>
          <p:cNvPr id="17" name="WordArt 8"/>
          <p:cNvSpPr>
            <a:spLocks noChangeArrowheads="1" noChangeShapeType="1" noTextEdit="1"/>
          </p:cNvSpPr>
          <p:nvPr/>
        </p:nvSpPr>
        <p:spPr bwMode="auto">
          <a:xfrm>
            <a:off x="2286000" y="3276600"/>
            <a:ext cx="480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Arial Black"/>
              </a:rPr>
              <a:t>Lesson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3962400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GETTING STARTED</a:t>
            </a:r>
          </a:p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IT’S RIGHT UP MY STREET!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4748" y="126612"/>
            <a:ext cx="8839200" cy="65532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8600" y="3048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3.Complete the following sentences with words in the box.</a:t>
            </a:r>
          </a:p>
          <a:p>
            <a:pPr marL="457200" indent="-457200" algn="ctr"/>
            <a:r>
              <a:rPr lang="en-US" sz="2400" b="1" dirty="0">
                <a:solidFill>
                  <a:srgbClr val="FF0000"/>
                </a:solidFill>
              </a:rPr>
              <a:t> (Ex. 3/ p. 7)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1828800"/>
            <a:ext cx="81534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200" dirty="0"/>
              <a:t>1. You do leisure activities in your free time and they make you feel_________________. 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2. You can do ___________ activities such as yoga or ___________  ones such as mountain biking or skateboarding.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3. Hobbies such as making crafts or collecting things are _________.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4. You can surf the internet but some people say this is ___________.</a:t>
            </a:r>
          </a:p>
          <a:p>
            <a:pPr lvl="0">
              <a:lnSpc>
                <a:spcPct val="150000"/>
              </a:lnSpc>
            </a:pPr>
            <a:r>
              <a:rPr lang="en-US" sz="2200" dirty="0"/>
              <a:t>5. You can spend time with family and friends, or become a volunteer for the community. This will make you feel _________________.</a:t>
            </a:r>
          </a:p>
          <a:p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1447800" y="11430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good          relaxing                   fun </a:t>
            </a:r>
          </a:p>
          <a:p>
            <a:pPr algn="ctr"/>
            <a:r>
              <a:rPr lang="en-US" sz="2400" dirty="0"/>
              <a:t>satisfied           exciting              boring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244" y="2418472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good / satisfied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5000" y="2895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relaxing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0800" y="2895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1800" y="3886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fun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4419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boring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00" y="5432476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good / satisfied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E0A5-8B47-4B1F-B0C2-F04B2F40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250"/>
            <a:ext cx="914400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Game : Name leisure activities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A5F4E-0CF4-4DAB-9D38-6098431F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78" y="1474981"/>
            <a:ext cx="4805822" cy="4219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A94B32-8AEA-4DBE-9BAA-399F48EA8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6578"/>
            <a:ext cx="4301689" cy="4168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831962-D8F9-4B6A-B9A3-AA28D18E4B11}"/>
              </a:ext>
            </a:extLst>
          </p:cNvPr>
          <p:cNvSpPr txBox="1"/>
          <p:nvPr/>
        </p:nvSpPr>
        <p:spPr>
          <a:xfrm>
            <a:off x="331839" y="5215399"/>
            <a:ext cx="40041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Playing beach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5F833-24D3-498F-BB9C-C5355BC19F51}"/>
              </a:ext>
            </a:extLst>
          </p:cNvPr>
          <p:cNvSpPr txBox="1"/>
          <p:nvPr/>
        </p:nvSpPr>
        <p:spPr>
          <a:xfrm>
            <a:off x="4708423" y="1406628"/>
            <a:ext cx="44355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Playing computer games</a:t>
            </a:r>
          </a:p>
        </p:txBody>
      </p:sp>
    </p:spTree>
    <p:extLst>
      <p:ext uri="{BB962C8B-B14F-4D97-AF65-F5344CB8AC3E}">
        <p14:creationId xmlns:p14="http://schemas.microsoft.com/office/powerpoint/2010/main" val="2689958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E0A5-8B47-4B1F-B0C2-F04B2F40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250"/>
            <a:ext cx="914400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68C3D8-C5FE-4237-ABA3-D9BA7D9E0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82" y="857250"/>
            <a:ext cx="444671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EDBEE-14A2-47FA-8B51-69B9ADA1A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467654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DDE91-5788-40F8-95BC-EE024F38C3B6}"/>
              </a:ext>
            </a:extLst>
          </p:cNvPr>
          <p:cNvSpPr txBox="1"/>
          <p:nvPr/>
        </p:nvSpPr>
        <p:spPr>
          <a:xfrm>
            <a:off x="221226" y="3320230"/>
            <a:ext cx="367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85BAD-8DA9-4D76-9692-2BBB103CDAC6}"/>
              </a:ext>
            </a:extLst>
          </p:cNvPr>
          <p:cNvSpPr txBox="1"/>
          <p:nvPr/>
        </p:nvSpPr>
        <p:spPr>
          <a:xfrm>
            <a:off x="4878028" y="4540660"/>
            <a:ext cx="372028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Visiting museums </a:t>
            </a:r>
          </a:p>
        </p:txBody>
      </p:sp>
    </p:spTree>
    <p:extLst>
      <p:ext uri="{BB962C8B-B14F-4D97-AF65-F5344CB8AC3E}">
        <p14:creationId xmlns:p14="http://schemas.microsoft.com/office/powerpoint/2010/main" val="994758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E0A5-8B47-4B1F-B0C2-F04B2F40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250"/>
            <a:ext cx="914400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12BD0-930B-4560-B41B-50ED884F0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857250"/>
            <a:ext cx="4471289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51D2C2-D5BA-4D02-8D6D-D74464305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1"/>
            <a:ext cx="4653116" cy="5143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58BC6-6DA2-49CA-8E8A-43D4E505FDAC}"/>
              </a:ext>
            </a:extLst>
          </p:cNvPr>
          <p:cNvSpPr txBox="1"/>
          <p:nvPr/>
        </p:nvSpPr>
        <p:spPr>
          <a:xfrm>
            <a:off x="140109" y="5230145"/>
            <a:ext cx="449088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Doing DIY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47AF2-024C-48B5-9E27-C781584E4C68}"/>
              </a:ext>
            </a:extLst>
          </p:cNvPr>
          <p:cNvSpPr txBox="1"/>
          <p:nvPr/>
        </p:nvSpPr>
        <p:spPr>
          <a:xfrm>
            <a:off x="4653117" y="5252270"/>
            <a:ext cx="449088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crafts</a:t>
            </a:r>
          </a:p>
        </p:txBody>
      </p:sp>
    </p:spTree>
    <p:extLst>
      <p:ext uri="{BB962C8B-B14F-4D97-AF65-F5344CB8AC3E}">
        <p14:creationId xmlns:p14="http://schemas.microsoft.com/office/powerpoint/2010/main" val="22806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E0A5-8B47-4B1F-B0C2-F04B2F40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250"/>
            <a:ext cx="9144000" cy="51435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093B9B-4F96-4576-ADDB-372023F4E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4616599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CAAA07-13E4-49D5-83F7-4A208AB45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71" y="857250"/>
            <a:ext cx="4535129" cy="5115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8313D-54BE-4E17-A15A-59796BAB2A82}"/>
              </a:ext>
            </a:extLst>
          </p:cNvPr>
          <p:cNvSpPr txBox="1"/>
          <p:nvPr/>
        </p:nvSpPr>
        <p:spPr>
          <a:xfrm>
            <a:off x="4719484" y="2398455"/>
            <a:ext cx="4557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Collecting stamps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BA456E-7F4A-4683-B1AF-FFBE8759E5A5}"/>
              </a:ext>
            </a:extLst>
          </p:cNvPr>
          <p:cNvSpPr txBox="1"/>
          <p:nvPr/>
        </p:nvSpPr>
        <p:spPr>
          <a:xfrm>
            <a:off x="70055" y="3449279"/>
            <a:ext cx="45572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 the Internet</a:t>
            </a:r>
          </a:p>
        </p:txBody>
      </p:sp>
    </p:spTree>
    <p:extLst>
      <p:ext uri="{BB962C8B-B14F-4D97-AF65-F5344CB8AC3E}">
        <p14:creationId xmlns:p14="http://schemas.microsoft.com/office/powerpoint/2010/main" val="11585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E0A5-8B47-4B1F-B0C2-F04B2F401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7250"/>
            <a:ext cx="9144000" cy="51435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D89F4C-EB80-49C4-99FC-67E8FCD58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25" y="1921828"/>
            <a:ext cx="3089397" cy="23791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828077-6AE0-4F7D-A464-1CFAB1A8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504795" cy="2625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187075-F62D-45A9-8B17-1DFAD873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34" y="3191184"/>
            <a:ext cx="2809567" cy="2809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E6105-1DF4-40B2-B3BF-53C5188EFCB0}"/>
              </a:ext>
            </a:extLst>
          </p:cNvPr>
          <p:cNvSpPr txBox="1"/>
          <p:nvPr/>
        </p:nvSpPr>
        <p:spPr>
          <a:xfrm>
            <a:off x="435079" y="3843799"/>
            <a:ext cx="3038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Mountain biking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0B5719-33E3-4ACF-991A-FB2408D2FFDB}"/>
              </a:ext>
            </a:extLst>
          </p:cNvPr>
          <p:cNvSpPr txBox="1"/>
          <p:nvPr/>
        </p:nvSpPr>
        <p:spPr>
          <a:xfrm>
            <a:off x="3912010" y="4511163"/>
            <a:ext cx="30381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Skateboarding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1BC5B8-D37D-4377-8AC6-4FCF09BCB179}"/>
              </a:ext>
            </a:extLst>
          </p:cNvPr>
          <p:cNvSpPr txBox="1"/>
          <p:nvPr/>
        </p:nvSpPr>
        <p:spPr>
          <a:xfrm>
            <a:off x="8141110" y="3121128"/>
            <a:ext cx="10028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Yoga </a:t>
            </a:r>
          </a:p>
        </p:txBody>
      </p:sp>
    </p:spTree>
    <p:extLst>
      <p:ext uri="{BB962C8B-B14F-4D97-AF65-F5344CB8AC3E}">
        <p14:creationId xmlns:p14="http://schemas.microsoft.com/office/powerpoint/2010/main" val="290009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9751" y="2132410"/>
            <a:ext cx="7994650" cy="279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 b="1">
                <a:latin typeface="Arial" pitchFamily="34" charset="0"/>
              </a:rPr>
              <a:t>Playing computer games is one of my leisure activities. It’s so exciting to play many kinds of games on computer. I like Mario, Plants vs zombies,... they are very interesting. I feel so excited to play them.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998731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5. Write about your leisure activity</a:t>
            </a:r>
            <a:endParaRPr lang="en-US" sz="2400" b="1" i="1" dirty="0">
              <a:solidFill>
                <a:srgbClr val="00B0F0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1914" y="1437086"/>
            <a:ext cx="2210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BF1698"/>
                </a:solidFill>
                <a:latin typeface="Arial" pitchFamily="34" charset="0"/>
              </a:rPr>
              <a:t>Model Writing</a:t>
            </a:r>
            <a:endParaRPr lang="en-US" altLang="en-US" sz="1350">
              <a:solidFill>
                <a:srgbClr val="BF1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1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2" y="4672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2" y="52823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339723" y="4748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IV. AT HOME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0" y="1905000"/>
            <a:ext cx="693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200" dirty="0"/>
              <a:t> Learn by heart new words.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200" dirty="0"/>
              <a:t> Practice  dialogue with your friends.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200" dirty="0"/>
              <a:t> Read the “learning trip” and do the ex. C / p. 7.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3200" dirty="0"/>
              <a:t> Be ready for A CLOSER LOOK 1.  </a:t>
            </a:r>
          </a:p>
        </p:txBody>
      </p:sp>
      <p:sp>
        <p:nvSpPr>
          <p:cNvPr id="15" name="Up Arrow Callout 14"/>
          <p:cNvSpPr/>
          <p:nvPr/>
        </p:nvSpPr>
        <p:spPr>
          <a:xfrm>
            <a:off x="914400" y="1066800"/>
            <a:ext cx="7391400" cy="4648200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760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sz="4800">
              <a:solidFill>
                <a:srgbClr val="0000FF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sz="4800">
              <a:solidFill>
                <a:srgbClr val="0000FF"/>
              </a:solidFill>
            </a:endParaRPr>
          </a:p>
        </p:txBody>
      </p:sp>
      <p:pic>
        <p:nvPicPr>
          <p:cNvPr id="66564" name="Picture 4" descr="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cs typeface="Arial" charset="0"/>
              </a:rPr>
              <a:t>Bye, bye. Bye, bye.</a:t>
            </a:r>
          </a:p>
        </p:txBody>
      </p:sp>
      <p:pic>
        <p:nvPicPr>
          <p:cNvPr id="66566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66567" name="Picture 7" descr="Guitar_not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Guitar_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</a:t>
            </a:r>
          </a:p>
          <a:p>
            <a:pPr algn="ctr"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song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219200" y="3048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I. New words: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9" y="2457450"/>
            <a:ext cx="8428037" cy="1133475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</a:rPr>
              <a:t>           Free time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898923"/>
            <a:ext cx="7612062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74231"/>
            <a:ext cx="5562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36345" y="2683669"/>
            <a:ext cx="1511300" cy="48458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6681" y="2406670"/>
            <a:ext cx="57218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Teacher: Tran Thi Hanh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C250B-CA58-4250-B6DE-FE96D5B1A129}"/>
              </a:ext>
            </a:extLst>
          </p:cNvPr>
          <p:cNvSpPr/>
          <p:nvPr/>
        </p:nvSpPr>
        <p:spPr>
          <a:xfrm>
            <a:off x="1219200" y="228600"/>
            <a:ext cx="5943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* WARM UP</a:t>
            </a:r>
          </a:p>
        </p:txBody>
      </p:sp>
    </p:spTree>
    <p:extLst>
      <p:ext uri="{BB962C8B-B14F-4D97-AF65-F5344CB8AC3E}">
        <p14:creationId xmlns:p14="http://schemas.microsoft.com/office/powerpoint/2010/main" val="290365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9" y="1376362"/>
            <a:ext cx="2347912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ave 3"/>
          <p:cNvSpPr/>
          <p:nvPr/>
        </p:nvSpPr>
        <p:spPr>
          <a:xfrm>
            <a:off x="539751" y="3375424"/>
            <a:ext cx="8064500" cy="2106215"/>
          </a:xfrm>
          <a:prstGeom prst="wave">
            <a:avLst>
              <a:gd name="adj1" fmla="val 12500"/>
              <a:gd name="adj2" fmla="val 1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50" b="1" dirty="0">
                <a:solidFill>
                  <a:schemeClr val="accent6">
                    <a:lumMod val="75000"/>
                  </a:schemeClr>
                </a:solidFill>
              </a:rPr>
              <a:t>Things you do in your free time</a:t>
            </a:r>
          </a:p>
        </p:txBody>
      </p:sp>
      <p:sp>
        <p:nvSpPr>
          <p:cNvPr id="3" name="Explosion 1 2"/>
          <p:cNvSpPr/>
          <p:nvPr/>
        </p:nvSpPr>
        <p:spPr>
          <a:xfrm>
            <a:off x="508000" y="947738"/>
            <a:ext cx="6553200" cy="2430066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schemeClr val="tx1"/>
                </a:solidFill>
              </a:rPr>
              <a:t>Leisure Activities</a:t>
            </a:r>
          </a:p>
        </p:txBody>
      </p:sp>
    </p:spTree>
    <p:extLst>
      <p:ext uri="{BB962C8B-B14F-4D97-AF65-F5344CB8AC3E}">
        <p14:creationId xmlns:p14="http://schemas.microsoft.com/office/powerpoint/2010/main" val="12782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" y="1593057"/>
            <a:ext cx="9072563" cy="232171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vi-VN" altLang="en-US" sz="4500" b="1">
                <a:solidFill>
                  <a:srgbClr val="FF0000"/>
                </a:solidFill>
              </a:rPr>
              <a:t>What do you like doing in your free time?</a:t>
            </a:r>
            <a:endParaRPr lang="en-US" altLang="en-US" sz="4500" b="1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79388" y="4023122"/>
            <a:ext cx="907256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altLang="en-US" sz="4050" b="1">
                <a:solidFill>
                  <a:srgbClr val="1581AA"/>
                </a:solidFill>
                <a:latin typeface="Tahoma" pitchFamily="34" charset="0"/>
              </a:rPr>
              <a:t>I like </a:t>
            </a:r>
            <a:r>
              <a:rPr lang="vi-VN" altLang="en-US" sz="4050" b="1" u="sng">
                <a:solidFill>
                  <a:srgbClr val="FF0000"/>
                </a:solidFill>
                <a:latin typeface="Tahoma" pitchFamily="34" charset="0"/>
              </a:rPr>
              <a:t>playing</a:t>
            </a:r>
            <a:r>
              <a:rPr lang="vi-VN" altLang="en-US" sz="4050" b="1">
                <a:solidFill>
                  <a:srgbClr val="1581AA"/>
                </a:solidFill>
                <a:latin typeface="Tahoma" pitchFamily="34" charset="0"/>
              </a:rPr>
              <a:t> computer games.</a:t>
            </a:r>
            <a:endParaRPr lang="en-US" altLang="en-US" sz="4050" b="1">
              <a:solidFill>
                <a:srgbClr val="1581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7600" y="1160860"/>
            <a:ext cx="7418388" cy="960834"/>
          </a:xfrm>
        </p:spPr>
        <p:txBody>
          <a:bodyPr/>
          <a:lstStyle/>
          <a:p>
            <a:pPr eaLnBrk="1" hangingPunct="1"/>
            <a:r>
              <a:rPr lang="en-US" altLang="en-US" sz="4950" b="1">
                <a:solidFill>
                  <a:srgbClr val="FF0000"/>
                </a:solidFill>
              </a:rPr>
              <a:t>Leisure Activities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9750" y="2025255"/>
          <a:ext cx="8358188" cy="3563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031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 Hebrew" charset="-79"/>
                          <a:ea typeface="Arial Hebrew" charset="-79"/>
                          <a:cs typeface="Arial Hebrew" charset="-79"/>
                        </a:rPr>
                        <a:t>Indoor Activities</a:t>
                      </a:r>
                    </a:p>
                  </a:txBody>
                  <a:tcPr marL="91444" marR="91444" marT="34282" marB="3428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 Hebrew" charset="-79"/>
                          <a:ea typeface="Arial Hebrew" charset="-79"/>
                          <a:cs typeface="Arial Hebrew" charset="-79"/>
                        </a:rPr>
                        <a:t>Outdoor Activities</a:t>
                      </a:r>
                    </a:p>
                  </a:txBody>
                  <a:tcPr marL="91444" marR="91444" marT="34282" marB="3428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3222">
                <a:tc>
                  <a:txBody>
                    <a:bodyPr/>
                    <a:lstStyle/>
                    <a:p>
                      <a:pPr algn="ctr"/>
                      <a:r>
                        <a:rPr lang="en-US" sz="4100" dirty="0">
                          <a:solidFill>
                            <a:schemeClr val="tx1"/>
                          </a:solidFill>
                        </a:rPr>
                        <a:t>Things you do </a:t>
                      </a:r>
                      <a:r>
                        <a:rPr lang="en-US" sz="4100" b="1" dirty="0">
                          <a:solidFill>
                            <a:srgbClr val="FF0000"/>
                          </a:solidFill>
                        </a:rPr>
                        <a:t>inside</a:t>
                      </a:r>
                    </a:p>
                  </a:txBody>
                  <a:tcPr marL="91444" marR="91444" marT="34282" marB="3428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100" dirty="0">
                          <a:solidFill>
                            <a:schemeClr val="tx1"/>
                          </a:solidFill>
                        </a:rPr>
                        <a:t>Things you do </a:t>
                      </a:r>
                      <a:r>
                        <a:rPr lang="en-US" sz="4100" b="1" dirty="0">
                          <a:solidFill>
                            <a:srgbClr val="FF0000"/>
                          </a:solidFill>
                        </a:rPr>
                        <a:t>outside</a:t>
                      </a:r>
                    </a:p>
                  </a:txBody>
                  <a:tcPr marL="91444" marR="91444" marT="34282" marB="34282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28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1" y="1039417"/>
            <a:ext cx="1700213" cy="150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/>
        </p:nvSpPr>
        <p:spPr>
          <a:xfrm>
            <a:off x="1001714" y="2620566"/>
            <a:ext cx="6985000" cy="143827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schemeClr val="bg1"/>
                </a:solidFill>
              </a:rPr>
              <a:t>Indoor Activities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4133850"/>
            <a:ext cx="2395537" cy="17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9304"/>
            <a:ext cx="3238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9" y="926306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5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1" y="1150144"/>
            <a:ext cx="19177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1191817"/>
            <a:ext cx="2087563" cy="16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386263"/>
            <a:ext cx="38608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185047"/>
            <a:ext cx="2476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940594"/>
            <a:ext cx="2833688" cy="120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n 3"/>
          <p:cNvSpPr/>
          <p:nvPr/>
        </p:nvSpPr>
        <p:spPr>
          <a:xfrm>
            <a:off x="468313" y="2208611"/>
            <a:ext cx="7848600" cy="2221706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schemeClr val="tx1"/>
                </a:solidFill>
              </a:rPr>
              <a:t>Outdoor Activities</a:t>
            </a:r>
          </a:p>
        </p:txBody>
      </p:sp>
    </p:spTree>
    <p:extLst>
      <p:ext uri="{BB962C8B-B14F-4D97-AF65-F5344CB8AC3E}">
        <p14:creationId xmlns:p14="http://schemas.microsoft.com/office/powerpoint/2010/main" val="271745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053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77921" y="5282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4347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949322" y="56633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357477" y="5891922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7720723" y="58919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 descr="FLOWR00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70937">
            <a:off x="8101722" y="5815723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lum bright="10000" contrast="2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02"/>
          <a:stretch/>
        </p:blipFill>
        <p:spPr>
          <a:xfrm>
            <a:off x="457200" y="990600"/>
            <a:ext cx="45720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Rectangle 16"/>
          <p:cNvSpPr/>
          <p:nvPr/>
        </p:nvSpPr>
        <p:spPr>
          <a:xfrm>
            <a:off x="3505200" y="1066800"/>
            <a:ext cx="51054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WHERE ARE MAI, PHUC AND NICK?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81400" y="2133600"/>
            <a:ext cx="51054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What are they holding in their hands?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57600" y="3352800"/>
            <a:ext cx="51054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3. What do they like doing in their free time?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1069</Words>
  <Application>Microsoft Office PowerPoint</Application>
  <PresentationFormat>On-screen Show (4:3)</PresentationFormat>
  <Paragraphs>206</Paragraphs>
  <Slides>29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.VnBodoniH</vt:lpstr>
      <vt:lpstr>.VnMystical</vt:lpstr>
      <vt:lpstr>Arial</vt:lpstr>
      <vt:lpstr>Arial Black</vt:lpstr>
      <vt:lpstr>Arial Hebrew</vt:lpstr>
      <vt:lpstr>Calibri</vt:lpstr>
      <vt:lpstr>Century Gothic</vt:lpstr>
      <vt:lpstr>Impact</vt:lpstr>
      <vt:lpstr>OpenSans</vt:lpstr>
      <vt:lpstr>Tahoma</vt:lpstr>
      <vt:lpstr>Times New Roman</vt:lpstr>
      <vt:lpstr>Verdana</vt:lpstr>
      <vt:lpstr>VNI-Baybuom</vt:lpstr>
      <vt:lpstr>VNtimes New Roman</vt:lpstr>
      <vt:lpstr>Wingdings</vt:lpstr>
      <vt:lpstr>Office Theme</vt:lpstr>
      <vt:lpstr>WELCOME TO MY CLASS</vt:lpstr>
      <vt:lpstr>PowerPoint Presentation</vt:lpstr>
      <vt:lpstr>           Free time</vt:lpstr>
      <vt:lpstr>PowerPoint Presentation</vt:lpstr>
      <vt:lpstr>What do you like doing in your free time?</vt:lpstr>
      <vt:lpstr>Leisure Activities</vt:lpstr>
      <vt:lpstr>PowerPoint Presentation</vt:lpstr>
      <vt:lpstr>PowerPoint Presentation</vt:lpstr>
      <vt:lpstr>PowerPoint Presentation</vt:lpstr>
      <vt:lpstr>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bye bye song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MY CLASS</dc:title>
  <dc:creator>Mr</dc:creator>
  <cp:lastModifiedBy>Tran Thi Hanh GV</cp:lastModifiedBy>
  <cp:revision>64</cp:revision>
  <dcterms:created xsi:type="dcterms:W3CDTF">2015-08-01T15:00:19Z</dcterms:created>
  <dcterms:modified xsi:type="dcterms:W3CDTF">2021-09-07T14:41:07Z</dcterms:modified>
</cp:coreProperties>
</file>