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62" r:id="rId3"/>
    <p:sldId id="260" r:id="rId4"/>
    <p:sldId id="296" r:id="rId5"/>
    <p:sldId id="263" r:id="rId6"/>
    <p:sldId id="264" r:id="rId7"/>
    <p:sldId id="265" r:id="rId8"/>
    <p:sldId id="297" r:id="rId9"/>
    <p:sldId id="298" r:id="rId10"/>
    <p:sldId id="299" r:id="rId11"/>
    <p:sldId id="266" r:id="rId12"/>
    <p:sldId id="267" r:id="rId13"/>
    <p:sldId id="268" r:id="rId14"/>
    <p:sldId id="270" r:id="rId15"/>
    <p:sldId id="289" r:id="rId16"/>
    <p:sldId id="290" r:id="rId17"/>
    <p:sldId id="291" r:id="rId18"/>
    <p:sldId id="274" r:id="rId19"/>
    <p:sldId id="292" r:id="rId20"/>
    <p:sldId id="276" r:id="rId21"/>
    <p:sldId id="293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94" r:id="rId32"/>
    <p:sldId id="302" r:id="rId33"/>
    <p:sldId id="304" r:id="rId34"/>
    <p:sldId id="295" r:id="rId35"/>
    <p:sldId id="261" r:id="rId36"/>
    <p:sldId id="303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>
        <p:scale>
          <a:sx n="122" d="100"/>
          <a:sy n="122" d="100"/>
        </p:scale>
        <p:origin x="-72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1196975"/>
            <a:ext cx="10943167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2422525"/>
            <a:ext cx="10949517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5BA279-0635-4578-A1B7-D99E63A346A3}" type="slidenum">
              <a:rPr lang="en-US" altLang="en-US" smtClean="0">
                <a:solidFill>
                  <a:srgbClr val="FFFFFF"/>
                </a:solidFill>
                <a:latin typeface="Arial" panose="020B0604020202020204" pitchFamily="34" charset="0"/>
              </a:rPr>
              <a:t>‹#›</a:t>
            </a:fld>
            <a:endParaRPr lang="en-US" altLang="en-U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GIF"/><Relationship Id="rId4" Type="http://schemas.openxmlformats.org/officeDocument/2006/relationships/image" Target="../media/image50.GI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27.png"/><Relationship Id="rId4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/>
          <p:nvPr/>
        </p:nvSpPr>
        <p:spPr>
          <a:xfrm>
            <a:off x="0" y="1686720"/>
            <a:ext cx="123717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Tiết3 :Địa</a:t>
            </a:r>
            <a:r>
              <a:rPr lang="en-US" sz="5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5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3:Bài 3:QUẦN CƯ.ĐÔ THỊ HÓA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953846" cy="195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8123" y="1"/>
            <a:ext cx="2883877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308123" y="1667182"/>
            <a:ext cx="115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Berlin Sans FB" pitchFamily="34" charset="0"/>
              </a:rPr>
              <a:t>SGK TR.10</a:t>
            </a:r>
            <a:endParaRPr lang="en-US" dirty="0">
              <a:solidFill>
                <a:srgbClr val="7030A0"/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89" y="656492"/>
            <a:ext cx="11476888" cy="55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967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0" y="117566"/>
            <a:ext cx="12192000" cy="5939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black"/>
                </a:solidFill>
              </a:rPr>
              <a:t>- </a:t>
            </a:r>
            <a:r>
              <a:rPr lang="en-US" altLang="en-US" sz="3800" dirty="0" err="1">
                <a:solidFill>
                  <a:prstClr val="black"/>
                </a:solidFill>
              </a:rPr>
              <a:t>Quần</a:t>
            </a:r>
            <a:r>
              <a:rPr lang="en-US" altLang="en-US" sz="3800" dirty="0">
                <a:solidFill>
                  <a:prstClr val="black"/>
                </a:solidFill>
              </a:rPr>
              <a:t> </a:t>
            </a:r>
            <a:r>
              <a:rPr lang="en-US" altLang="en-US" sz="3800" dirty="0" err="1">
                <a:solidFill>
                  <a:prstClr val="black"/>
                </a:solidFill>
              </a:rPr>
              <a:t>cư</a:t>
            </a:r>
            <a:r>
              <a:rPr lang="en-US" altLang="en-US" sz="3800" dirty="0">
                <a:solidFill>
                  <a:prstClr val="black"/>
                </a:solidFill>
              </a:rPr>
              <a:t> </a:t>
            </a:r>
            <a:r>
              <a:rPr lang="en-US" altLang="en-US" sz="3800" dirty="0" err="1">
                <a:solidFill>
                  <a:prstClr val="black"/>
                </a:solidFill>
              </a:rPr>
              <a:t>nông</a:t>
            </a:r>
            <a:r>
              <a:rPr lang="en-US" altLang="en-US" sz="3800" dirty="0">
                <a:solidFill>
                  <a:prstClr val="black"/>
                </a:solidFill>
              </a:rPr>
              <a:t> </a:t>
            </a:r>
            <a:r>
              <a:rPr lang="en-US" altLang="en-US" sz="3800" dirty="0" err="1">
                <a:solidFill>
                  <a:prstClr val="black"/>
                </a:solidFill>
              </a:rPr>
              <a:t>thôn</a:t>
            </a:r>
            <a:r>
              <a:rPr lang="en-US" altLang="en-US" sz="3800" dirty="0">
                <a:solidFill>
                  <a:prstClr val="black"/>
                </a:solidFill>
              </a:rPr>
              <a:t> </a:t>
            </a:r>
            <a:r>
              <a:rPr lang="en-US" altLang="en-US" sz="3800" dirty="0" err="1">
                <a:solidFill>
                  <a:prstClr val="black"/>
                </a:solidFill>
              </a:rPr>
              <a:t>có</a:t>
            </a:r>
            <a:r>
              <a:rPr lang="en-US" altLang="en-US" sz="3800" dirty="0">
                <a:solidFill>
                  <a:prstClr val="black"/>
                </a:solidFill>
              </a:rPr>
              <a:t> </a:t>
            </a:r>
            <a:r>
              <a:rPr lang="en-US" altLang="en-US" sz="3800" dirty="0" err="1">
                <a:solidFill>
                  <a:prstClr val="black"/>
                </a:solidFill>
              </a:rPr>
              <a:t>mật</a:t>
            </a:r>
            <a:r>
              <a:rPr lang="en-US" altLang="en-US" sz="3800" dirty="0">
                <a:solidFill>
                  <a:prstClr val="black"/>
                </a:solidFill>
              </a:rPr>
              <a:t> </a:t>
            </a:r>
            <a:r>
              <a:rPr lang="en-US" altLang="en-US" sz="3800" dirty="0" err="1">
                <a:solidFill>
                  <a:prstClr val="black"/>
                </a:solidFill>
              </a:rPr>
              <a:t>độ</a:t>
            </a:r>
            <a:r>
              <a:rPr lang="en-US" altLang="en-US" sz="3800" dirty="0">
                <a:solidFill>
                  <a:prstClr val="black"/>
                </a:solidFill>
              </a:rPr>
              <a:t> </a:t>
            </a:r>
            <a:r>
              <a:rPr lang="en-US" altLang="en-US" sz="3800" dirty="0" err="1">
                <a:solidFill>
                  <a:prstClr val="black"/>
                </a:solidFill>
              </a:rPr>
              <a:t>dân</a:t>
            </a:r>
            <a:r>
              <a:rPr lang="en-US" altLang="en-US" sz="3800" dirty="0">
                <a:solidFill>
                  <a:prstClr val="black"/>
                </a:solidFill>
              </a:rPr>
              <a:t> </a:t>
            </a:r>
            <a:r>
              <a:rPr lang="en-US" altLang="en-US" sz="3800" dirty="0" err="1">
                <a:solidFill>
                  <a:prstClr val="black"/>
                </a:solidFill>
              </a:rPr>
              <a:t>số</a:t>
            </a:r>
            <a:r>
              <a:rPr lang="en-US" altLang="en-US" sz="3800" dirty="0">
                <a:solidFill>
                  <a:prstClr val="black"/>
                </a:solidFill>
              </a:rPr>
              <a:t> </a:t>
            </a:r>
            <a:r>
              <a:rPr lang="en-US" altLang="en-US" sz="3800" dirty="0" err="1">
                <a:solidFill>
                  <a:prstClr val="black"/>
                </a:solidFill>
              </a:rPr>
              <a:t>thấp</a:t>
            </a:r>
            <a:r>
              <a:rPr lang="en-US" altLang="en-US" sz="3800" dirty="0">
                <a:solidFill>
                  <a:prstClr val="black"/>
                </a:solidFill>
              </a:rPr>
              <a:t>, </a:t>
            </a:r>
            <a:r>
              <a:rPr lang="en-US" altLang="en-US" sz="3800" dirty="0" err="1">
                <a:solidFill>
                  <a:prstClr val="black"/>
                </a:solidFill>
              </a:rPr>
              <a:t>nhà</a:t>
            </a:r>
            <a:r>
              <a:rPr lang="en-US" altLang="en-US" sz="3800" dirty="0">
                <a:solidFill>
                  <a:prstClr val="black"/>
                </a:solidFill>
              </a:rPr>
              <a:t> </a:t>
            </a:r>
            <a:r>
              <a:rPr lang="en-US" altLang="en-US" sz="3800" dirty="0" err="1">
                <a:solidFill>
                  <a:prstClr val="black"/>
                </a:solidFill>
              </a:rPr>
              <a:t>cửa</a:t>
            </a:r>
            <a:r>
              <a:rPr lang="en-US" altLang="en-US" sz="3800" dirty="0">
                <a:solidFill>
                  <a:prstClr val="black"/>
                </a:solidFill>
              </a:rPr>
              <a:t> </a:t>
            </a:r>
            <a:r>
              <a:rPr lang="en-US" altLang="en-US" sz="3800" dirty="0" err="1">
                <a:solidFill>
                  <a:prstClr val="black"/>
                </a:solidFill>
              </a:rPr>
              <a:t>quây</a:t>
            </a:r>
            <a:r>
              <a:rPr lang="en-US" altLang="en-US" sz="3800" dirty="0">
                <a:solidFill>
                  <a:prstClr val="black"/>
                </a:solidFill>
              </a:rPr>
              <a:t> </a:t>
            </a:r>
            <a:r>
              <a:rPr lang="en-US" altLang="en-US" sz="3800" dirty="0" err="1">
                <a:solidFill>
                  <a:prstClr val="black"/>
                </a:solidFill>
              </a:rPr>
              <a:t>quần</a:t>
            </a:r>
            <a:r>
              <a:rPr lang="en-US" altLang="en-US" sz="3800" dirty="0">
                <a:solidFill>
                  <a:prstClr val="black"/>
                </a:solidFill>
              </a:rPr>
              <a:t> </a:t>
            </a:r>
            <a:r>
              <a:rPr lang="en-US" altLang="en-US" sz="3800" dirty="0" err="1">
                <a:solidFill>
                  <a:prstClr val="black"/>
                </a:solidFill>
              </a:rPr>
              <a:t>thành</a:t>
            </a:r>
            <a:r>
              <a:rPr lang="en-US" altLang="en-US" sz="3800" dirty="0">
                <a:solidFill>
                  <a:prstClr val="black"/>
                </a:solidFill>
              </a:rPr>
              <a:t> </a:t>
            </a:r>
            <a:r>
              <a:rPr lang="en-US" altLang="en-US" sz="3800" dirty="0" err="1">
                <a:solidFill>
                  <a:prstClr val="black"/>
                </a:solidFill>
              </a:rPr>
              <a:t>thôn</a:t>
            </a:r>
            <a:r>
              <a:rPr lang="en-US" altLang="en-US" sz="3800" dirty="0">
                <a:solidFill>
                  <a:prstClr val="black"/>
                </a:solidFill>
              </a:rPr>
              <a:t>, </a:t>
            </a:r>
            <a:r>
              <a:rPr lang="en-US" altLang="en-US" sz="3800" dirty="0" err="1">
                <a:solidFill>
                  <a:prstClr val="black"/>
                </a:solidFill>
              </a:rPr>
              <a:t>xóm</a:t>
            </a:r>
            <a:r>
              <a:rPr lang="en-US" altLang="en-US" sz="3800" dirty="0">
                <a:solidFill>
                  <a:prstClr val="black"/>
                </a:solidFill>
              </a:rPr>
              <a:t>, </a:t>
            </a:r>
            <a:r>
              <a:rPr lang="en-US" altLang="en-US" sz="3800" dirty="0" err="1">
                <a:solidFill>
                  <a:prstClr val="black"/>
                </a:solidFill>
              </a:rPr>
              <a:t>làng</a:t>
            </a:r>
            <a:r>
              <a:rPr lang="en-US" altLang="en-US" sz="3800" dirty="0">
                <a:solidFill>
                  <a:prstClr val="black"/>
                </a:solidFill>
              </a:rPr>
              <a:t>, </a:t>
            </a:r>
            <a:r>
              <a:rPr lang="en-US" altLang="en-US" sz="3800" dirty="0" err="1">
                <a:solidFill>
                  <a:prstClr val="black"/>
                </a:solidFill>
              </a:rPr>
              <a:t>bản</a:t>
            </a:r>
            <a:r>
              <a:rPr lang="en-US" altLang="en-US" sz="3800" dirty="0">
                <a:solidFill>
                  <a:prstClr val="black"/>
                </a:solidFill>
              </a:rPr>
              <a:t>,… </a:t>
            </a:r>
            <a:r>
              <a:rPr lang="en-US" altLang="en-US" sz="3800" dirty="0" err="1">
                <a:solidFill>
                  <a:prstClr val="black"/>
                </a:solidFill>
              </a:rPr>
              <a:t>thường</a:t>
            </a:r>
            <a:r>
              <a:rPr lang="en-US" altLang="en-US" sz="3800" dirty="0">
                <a:solidFill>
                  <a:prstClr val="black"/>
                </a:solidFill>
              </a:rPr>
              <a:t> </a:t>
            </a:r>
            <a:r>
              <a:rPr lang="en-US" altLang="en-US" sz="3800" dirty="0" err="1">
                <a:solidFill>
                  <a:prstClr val="black"/>
                </a:solidFill>
              </a:rPr>
              <a:t>phân</a:t>
            </a:r>
            <a:r>
              <a:rPr lang="en-US" altLang="en-US" sz="3800" dirty="0">
                <a:solidFill>
                  <a:prstClr val="black"/>
                </a:solidFill>
              </a:rPr>
              <a:t> </a:t>
            </a:r>
            <a:r>
              <a:rPr lang="en-US" altLang="en-US" sz="3800" dirty="0" err="1">
                <a:solidFill>
                  <a:prstClr val="black"/>
                </a:solidFill>
              </a:rPr>
              <a:t>tán</a:t>
            </a:r>
            <a:r>
              <a:rPr lang="en-US" altLang="en-US" sz="3800" dirty="0">
                <a:solidFill>
                  <a:prstClr val="black"/>
                </a:solidFill>
              </a:rPr>
              <a:t> </a:t>
            </a:r>
            <a:r>
              <a:rPr lang="en-US" altLang="en-US" sz="3800" dirty="0" err="1">
                <a:solidFill>
                  <a:prstClr val="black"/>
                </a:solidFill>
              </a:rPr>
              <a:t>gắn</a:t>
            </a:r>
            <a:r>
              <a:rPr lang="en-US" altLang="en-US" sz="3800" dirty="0">
                <a:solidFill>
                  <a:prstClr val="black"/>
                </a:solidFill>
              </a:rPr>
              <a:t> </a:t>
            </a:r>
            <a:r>
              <a:rPr lang="en-US" altLang="en-US" sz="3800" dirty="0" err="1">
                <a:solidFill>
                  <a:prstClr val="black"/>
                </a:solidFill>
              </a:rPr>
              <a:t>liền</a:t>
            </a:r>
            <a:r>
              <a:rPr lang="en-US" altLang="en-US" sz="3800" dirty="0">
                <a:solidFill>
                  <a:prstClr val="black"/>
                </a:solidFill>
              </a:rPr>
              <a:t> </a:t>
            </a:r>
            <a:r>
              <a:rPr lang="en-US" altLang="en-US" sz="3800" dirty="0" err="1">
                <a:solidFill>
                  <a:prstClr val="black"/>
                </a:solidFill>
              </a:rPr>
              <a:t>với</a:t>
            </a:r>
            <a:r>
              <a:rPr lang="en-US" altLang="en-US" sz="3800" dirty="0">
                <a:solidFill>
                  <a:prstClr val="black"/>
                </a:solidFill>
              </a:rPr>
              <a:t> </a:t>
            </a:r>
            <a:r>
              <a:rPr lang="en-US" altLang="en-US" sz="3800" dirty="0" err="1">
                <a:solidFill>
                  <a:prstClr val="black"/>
                </a:solidFill>
              </a:rPr>
              <a:t>đất</a:t>
            </a:r>
            <a:r>
              <a:rPr lang="en-US" altLang="en-US" sz="3800" dirty="0">
                <a:solidFill>
                  <a:prstClr val="black"/>
                </a:solidFill>
              </a:rPr>
              <a:t> </a:t>
            </a:r>
            <a:r>
              <a:rPr lang="en-US" altLang="en-US" sz="3800" dirty="0" err="1">
                <a:solidFill>
                  <a:prstClr val="black"/>
                </a:solidFill>
              </a:rPr>
              <a:t>canh</a:t>
            </a:r>
            <a:r>
              <a:rPr lang="en-US" altLang="en-US" sz="3800" dirty="0">
                <a:solidFill>
                  <a:prstClr val="black"/>
                </a:solidFill>
              </a:rPr>
              <a:t> </a:t>
            </a:r>
            <a:r>
              <a:rPr lang="en-US" altLang="en-US" sz="3800" dirty="0" err="1">
                <a:solidFill>
                  <a:prstClr val="black"/>
                </a:solidFill>
              </a:rPr>
              <a:t>tác</a:t>
            </a:r>
            <a:r>
              <a:rPr lang="en-US" altLang="en-US" sz="3800" dirty="0">
                <a:solidFill>
                  <a:prstClr val="black"/>
                </a:solidFill>
              </a:rPr>
              <a:t>, </a:t>
            </a:r>
            <a:r>
              <a:rPr lang="en-US" altLang="en-US" sz="3800" dirty="0" err="1">
                <a:solidFill>
                  <a:prstClr val="black"/>
                </a:solidFill>
              </a:rPr>
              <a:t>đồng</a:t>
            </a:r>
            <a:r>
              <a:rPr lang="en-US" altLang="en-US" sz="3800" dirty="0">
                <a:solidFill>
                  <a:prstClr val="black"/>
                </a:solidFill>
              </a:rPr>
              <a:t> </a:t>
            </a:r>
            <a:r>
              <a:rPr lang="en-US" altLang="en-US" sz="3800" dirty="0" err="1">
                <a:solidFill>
                  <a:prstClr val="black"/>
                </a:solidFill>
              </a:rPr>
              <a:t>cỏ</a:t>
            </a:r>
            <a:r>
              <a:rPr lang="en-US" altLang="en-US" sz="3800" dirty="0">
                <a:solidFill>
                  <a:prstClr val="black"/>
                </a:solidFill>
              </a:rPr>
              <a:t>, </a:t>
            </a:r>
            <a:r>
              <a:rPr lang="en-US" altLang="en-US" sz="3800" dirty="0" err="1">
                <a:solidFill>
                  <a:prstClr val="black"/>
                </a:solidFill>
              </a:rPr>
              <a:t>đất</a:t>
            </a:r>
            <a:r>
              <a:rPr lang="en-US" altLang="en-US" sz="3800" dirty="0">
                <a:solidFill>
                  <a:prstClr val="black"/>
                </a:solidFill>
              </a:rPr>
              <a:t> </a:t>
            </a:r>
            <a:r>
              <a:rPr lang="en-US" altLang="en-US" sz="3800" dirty="0" err="1">
                <a:solidFill>
                  <a:prstClr val="black"/>
                </a:solidFill>
              </a:rPr>
              <a:t>rừng</a:t>
            </a:r>
            <a:r>
              <a:rPr lang="en-US" altLang="en-US" sz="3800" dirty="0">
                <a:solidFill>
                  <a:prstClr val="black"/>
                </a:solidFill>
              </a:rPr>
              <a:t> hay </a:t>
            </a:r>
            <a:r>
              <a:rPr lang="en-US" altLang="en-US" sz="3800" dirty="0" err="1">
                <a:solidFill>
                  <a:prstClr val="black"/>
                </a:solidFill>
              </a:rPr>
              <a:t>mặt</a:t>
            </a:r>
            <a:r>
              <a:rPr lang="en-US" altLang="en-US" sz="3800" dirty="0">
                <a:solidFill>
                  <a:prstClr val="black"/>
                </a:solidFill>
              </a:rPr>
              <a:t> </a:t>
            </a:r>
            <a:r>
              <a:rPr lang="en-US" altLang="en-US" sz="3800" dirty="0" err="1">
                <a:solidFill>
                  <a:prstClr val="black"/>
                </a:solidFill>
              </a:rPr>
              <a:t>nước</a:t>
            </a:r>
            <a:r>
              <a:rPr lang="en-US" altLang="en-US" sz="3800" dirty="0">
                <a:solidFill>
                  <a:prstClr val="black"/>
                </a:solidFill>
              </a:rPr>
              <a:t>. </a:t>
            </a:r>
            <a:r>
              <a:rPr lang="en-US" altLang="en-US" sz="3800" dirty="0" err="1">
                <a:solidFill>
                  <a:prstClr val="black"/>
                </a:solidFill>
              </a:rPr>
              <a:t>Dân</a:t>
            </a:r>
            <a:r>
              <a:rPr lang="en-US" altLang="en-US" sz="3800" dirty="0">
                <a:solidFill>
                  <a:prstClr val="black"/>
                </a:solidFill>
              </a:rPr>
              <a:t> </a:t>
            </a:r>
            <a:r>
              <a:rPr lang="en-US" altLang="en-US" sz="3800" dirty="0" err="1">
                <a:solidFill>
                  <a:prstClr val="black"/>
                </a:solidFill>
              </a:rPr>
              <a:t>cư</a:t>
            </a:r>
            <a:r>
              <a:rPr lang="en-US" altLang="en-US" sz="3800" dirty="0">
                <a:solidFill>
                  <a:prstClr val="black"/>
                </a:solidFill>
              </a:rPr>
              <a:t> </a:t>
            </a:r>
            <a:r>
              <a:rPr lang="en-US" altLang="en-US" sz="3800" dirty="0" err="1">
                <a:solidFill>
                  <a:prstClr val="black"/>
                </a:solidFill>
              </a:rPr>
              <a:t>sống</a:t>
            </a:r>
            <a:r>
              <a:rPr lang="en-US" altLang="en-US" sz="3800" dirty="0">
                <a:solidFill>
                  <a:prstClr val="black"/>
                </a:solidFill>
              </a:rPr>
              <a:t> </a:t>
            </a:r>
            <a:r>
              <a:rPr lang="en-US" altLang="en-US" sz="3800" dirty="0" err="1">
                <a:solidFill>
                  <a:prstClr val="black"/>
                </a:solidFill>
              </a:rPr>
              <a:t>chủ</a:t>
            </a:r>
            <a:r>
              <a:rPr lang="en-US" altLang="en-US" sz="3800" dirty="0">
                <a:solidFill>
                  <a:prstClr val="black"/>
                </a:solidFill>
              </a:rPr>
              <a:t> </a:t>
            </a:r>
            <a:r>
              <a:rPr lang="en-US" altLang="en-US" sz="3800" dirty="0" err="1">
                <a:solidFill>
                  <a:prstClr val="black"/>
                </a:solidFill>
              </a:rPr>
              <a:t>yếu</a:t>
            </a:r>
            <a:r>
              <a:rPr lang="en-US" altLang="en-US" sz="3800" dirty="0">
                <a:solidFill>
                  <a:prstClr val="black"/>
                </a:solidFill>
              </a:rPr>
              <a:t> </a:t>
            </a:r>
            <a:r>
              <a:rPr lang="en-US" altLang="en-US" sz="3800" dirty="0" err="1">
                <a:solidFill>
                  <a:prstClr val="black"/>
                </a:solidFill>
              </a:rPr>
              <a:t>dựa</a:t>
            </a:r>
            <a:r>
              <a:rPr lang="en-US" altLang="en-US" sz="3800" dirty="0">
                <a:solidFill>
                  <a:prstClr val="black"/>
                </a:solidFill>
              </a:rPr>
              <a:t> </a:t>
            </a:r>
            <a:r>
              <a:rPr lang="en-US" altLang="en-US" sz="3800" dirty="0" err="1">
                <a:solidFill>
                  <a:prstClr val="black"/>
                </a:solidFill>
              </a:rPr>
              <a:t>vào</a:t>
            </a:r>
            <a:r>
              <a:rPr lang="en-US" altLang="en-US" sz="3800" dirty="0">
                <a:solidFill>
                  <a:prstClr val="black"/>
                </a:solidFill>
              </a:rPr>
              <a:t>  </a:t>
            </a:r>
            <a:r>
              <a:rPr lang="en-US" altLang="en-US" sz="3800" dirty="0" err="1">
                <a:solidFill>
                  <a:prstClr val="black"/>
                </a:solidFill>
              </a:rPr>
              <a:t>sản</a:t>
            </a:r>
            <a:r>
              <a:rPr lang="en-US" altLang="en-US" sz="3800" dirty="0">
                <a:solidFill>
                  <a:prstClr val="black"/>
                </a:solidFill>
              </a:rPr>
              <a:t> </a:t>
            </a:r>
            <a:r>
              <a:rPr lang="en-US" altLang="en-US" sz="3800" dirty="0" err="1">
                <a:solidFill>
                  <a:prstClr val="black"/>
                </a:solidFill>
              </a:rPr>
              <a:t>xuất</a:t>
            </a:r>
            <a:r>
              <a:rPr lang="en-US" altLang="en-US" sz="3800" dirty="0">
                <a:solidFill>
                  <a:prstClr val="black"/>
                </a:solidFill>
              </a:rPr>
              <a:t> </a:t>
            </a:r>
            <a:r>
              <a:rPr lang="en-US" altLang="en-US" sz="3800" dirty="0" err="1">
                <a:solidFill>
                  <a:prstClr val="black"/>
                </a:solidFill>
              </a:rPr>
              <a:t>nông</a:t>
            </a:r>
            <a:r>
              <a:rPr lang="en-US" altLang="en-US" sz="3800" dirty="0">
                <a:solidFill>
                  <a:prstClr val="black"/>
                </a:solidFill>
              </a:rPr>
              <a:t>, </a:t>
            </a:r>
            <a:r>
              <a:rPr lang="en-US" altLang="en-US" sz="3800" dirty="0" err="1">
                <a:solidFill>
                  <a:prstClr val="black"/>
                </a:solidFill>
              </a:rPr>
              <a:t>lâm</a:t>
            </a:r>
            <a:r>
              <a:rPr lang="en-US" altLang="en-US" sz="3800" dirty="0">
                <a:solidFill>
                  <a:prstClr val="black"/>
                </a:solidFill>
              </a:rPr>
              <a:t>, </a:t>
            </a:r>
            <a:r>
              <a:rPr lang="en-US" altLang="en-US" sz="3800" dirty="0" err="1">
                <a:solidFill>
                  <a:prstClr val="black"/>
                </a:solidFill>
              </a:rPr>
              <a:t>ngư</a:t>
            </a:r>
            <a:r>
              <a:rPr lang="en-US" altLang="en-US" sz="3800" dirty="0">
                <a:solidFill>
                  <a:prstClr val="black"/>
                </a:solidFill>
              </a:rPr>
              <a:t>  </a:t>
            </a:r>
            <a:r>
              <a:rPr lang="en-US" altLang="en-US" sz="3800" dirty="0" err="1">
                <a:solidFill>
                  <a:prstClr val="black"/>
                </a:solidFill>
              </a:rPr>
              <a:t>nghiệp</a:t>
            </a:r>
            <a:r>
              <a:rPr lang="en-US" altLang="en-US" sz="3800" dirty="0">
                <a:solidFill>
                  <a:prstClr val="black"/>
                </a:solidFill>
              </a:rPr>
              <a:t>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3800" dirty="0">
              <a:solidFill>
                <a:prstClr val="black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3800" dirty="0">
                <a:solidFill>
                  <a:prstClr val="black"/>
                </a:solidFill>
              </a:rPr>
              <a:t> </a:t>
            </a:r>
            <a:r>
              <a:rPr lang="en-US" altLang="en-US" sz="3800" dirty="0" err="1">
                <a:solidFill>
                  <a:prstClr val="black"/>
                </a:solidFill>
              </a:rPr>
              <a:t>Quần</a:t>
            </a:r>
            <a:r>
              <a:rPr lang="en-US" altLang="en-US" sz="3800" dirty="0">
                <a:solidFill>
                  <a:prstClr val="black"/>
                </a:solidFill>
              </a:rPr>
              <a:t> </a:t>
            </a:r>
            <a:r>
              <a:rPr lang="en-US" altLang="en-US" sz="3800" dirty="0" err="1">
                <a:solidFill>
                  <a:prstClr val="black"/>
                </a:solidFill>
              </a:rPr>
              <a:t>cư</a:t>
            </a:r>
            <a:r>
              <a:rPr lang="en-US" altLang="en-US" sz="3800" dirty="0">
                <a:solidFill>
                  <a:prstClr val="black"/>
                </a:solidFill>
              </a:rPr>
              <a:t> </a:t>
            </a:r>
            <a:r>
              <a:rPr lang="en-US" altLang="en-US" sz="3800" dirty="0" err="1">
                <a:solidFill>
                  <a:prstClr val="black"/>
                </a:solidFill>
              </a:rPr>
              <a:t>đô</a:t>
            </a:r>
            <a:r>
              <a:rPr lang="en-US" altLang="en-US" sz="3800" dirty="0">
                <a:solidFill>
                  <a:prstClr val="black"/>
                </a:solidFill>
              </a:rPr>
              <a:t> </a:t>
            </a:r>
            <a:r>
              <a:rPr lang="en-US" altLang="en-US" sz="3800" dirty="0" err="1">
                <a:solidFill>
                  <a:prstClr val="black"/>
                </a:solidFill>
              </a:rPr>
              <a:t>thị</a:t>
            </a:r>
            <a:r>
              <a:rPr lang="en-US" altLang="en-US" sz="3800" dirty="0">
                <a:solidFill>
                  <a:prstClr val="black"/>
                </a:solidFill>
              </a:rPr>
              <a:t> </a:t>
            </a:r>
            <a:r>
              <a:rPr lang="en-US" altLang="en-US" sz="3800" dirty="0" err="1">
                <a:solidFill>
                  <a:prstClr val="black"/>
                </a:solidFill>
              </a:rPr>
              <a:t>có</a:t>
            </a:r>
            <a:r>
              <a:rPr lang="en-US" altLang="en-US" sz="3800" dirty="0">
                <a:solidFill>
                  <a:prstClr val="black"/>
                </a:solidFill>
              </a:rPr>
              <a:t> </a:t>
            </a:r>
            <a:r>
              <a:rPr lang="en-US" altLang="en-US" sz="3800" dirty="0" err="1">
                <a:solidFill>
                  <a:prstClr val="black"/>
                </a:solidFill>
              </a:rPr>
              <a:t>mật</a:t>
            </a:r>
            <a:r>
              <a:rPr lang="en-US" altLang="en-US" sz="3800" dirty="0">
                <a:solidFill>
                  <a:prstClr val="black"/>
                </a:solidFill>
              </a:rPr>
              <a:t> </a:t>
            </a:r>
            <a:r>
              <a:rPr lang="en-US" altLang="en-US" sz="3800" dirty="0" err="1">
                <a:solidFill>
                  <a:prstClr val="black"/>
                </a:solidFill>
              </a:rPr>
              <a:t>độ</a:t>
            </a:r>
            <a:r>
              <a:rPr lang="en-US" altLang="en-US" sz="3800" dirty="0">
                <a:solidFill>
                  <a:prstClr val="black"/>
                </a:solidFill>
              </a:rPr>
              <a:t> </a:t>
            </a:r>
            <a:r>
              <a:rPr lang="en-US" altLang="en-US" sz="3800" dirty="0" err="1">
                <a:solidFill>
                  <a:prstClr val="black"/>
                </a:solidFill>
              </a:rPr>
              <a:t>dân</a:t>
            </a:r>
            <a:r>
              <a:rPr lang="en-US" altLang="en-US" sz="3800" dirty="0">
                <a:solidFill>
                  <a:prstClr val="black"/>
                </a:solidFill>
              </a:rPr>
              <a:t> </a:t>
            </a:r>
            <a:r>
              <a:rPr lang="en-US" altLang="en-US" sz="3800" dirty="0" err="1">
                <a:solidFill>
                  <a:prstClr val="black"/>
                </a:solidFill>
              </a:rPr>
              <a:t>số</a:t>
            </a:r>
            <a:r>
              <a:rPr lang="en-US" altLang="en-US" sz="3800" dirty="0">
                <a:solidFill>
                  <a:prstClr val="black"/>
                </a:solidFill>
              </a:rPr>
              <a:t> </a:t>
            </a:r>
            <a:r>
              <a:rPr lang="en-US" altLang="en-US" sz="3800" dirty="0" err="1">
                <a:solidFill>
                  <a:prstClr val="black"/>
                </a:solidFill>
              </a:rPr>
              <a:t>cao</a:t>
            </a:r>
            <a:r>
              <a:rPr lang="en-US" altLang="en-US" sz="3800" dirty="0">
                <a:solidFill>
                  <a:prstClr val="black"/>
                </a:solidFill>
              </a:rPr>
              <a:t>, </a:t>
            </a:r>
            <a:r>
              <a:rPr lang="en-US" altLang="en-US" sz="3800" dirty="0" err="1">
                <a:solidFill>
                  <a:prstClr val="black"/>
                </a:solidFill>
              </a:rPr>
              <a:t>nhà</a:t>
            </a:r>
            <a:r>
              <a:rPr lang="en-US" altLang="en-US" sz="3800" dirty="0">
                <a:solidFill>
                  <a:prstClr val="black"/>
                </a:solidFill>
              </a:rPr>
              <a:t> </a:t>
            </a:r>
            <a:r>
              <a:rPr lang="en-US" altLang="en-US" sz="3800" dirty="0" err="1">
                <a:solidFill>
                  <a:prstClr val="black"/>
                </a:solidFill>
              </a:rPr>
              <a:t>cửa</a:t>
            </a:r>
            <a:r>
              <a:rPr lang="en-US" altLang="en-US" sz="3800" dirty="0">
                <a:solidFill>
                  <a:prstClr val="black"/>
                </a:solidFill>
              </a:rPr>
              <a:t> </a:t>
            </a:r>
            <a:r>
              <a:rPr lang="en-US" altLang="en-US" sz="3800" dirty="0" err="1">
                <a:solidFill>
                  <a:prstClr val="black"/>
                </a:solidFill>
              </a:rPr>
              <a:t>quây</a:t>
            </a:r>
            <a:r>
              <a:rPr lang="en-US" altLang="en-US" sz="3800" dirty="0">
                <a:solidFill>
                  <a:prstClr val="black"/>
                </a:solidFill>
              </a:rPr>
              <a:t> </a:t>
            </a:r>
            <a:r>
              <a:rPr lang="en-US" altLang="en-US" sz="3800" dirty="0" err="1">
                <a:solidFill>
                  <a:prstClr val="black"/>
                </a:solidFill>
              </a:rPr>
              <a:t>quần</a:t>
            </a:r>
            <a:r>
              <a:rPr lang="en-US" altLang="en-US" sz="3800" dirty="0">
                <a:solidFill>
                  <a:prstClr val="black"/>
                </a:solidFill>
              </a:rPr>
              <a:t> </a:t>
            </a:r>
            <a:r>
              <a:rPr lang="en-US" altLang="en-US" sz="3800" dirty="0" err="1">
                <a:solidFill>
                  <a:prstClr val="black"/>
                </a:solidFill>
              </a:rPr>
              <a:t>thành</a:t>
            </a:r>
            <a:r>
              <a:rPr lang="en-US" altLang="en-US" sz="3800" dirty="0">
                <a:solidFill>
                  <a:prstClr val="black"/>
                </a:solidFill>
              </a:rPr>
              <a:t> </a:t>
            </a:r>
            <a:r>
              <a:rPr lang="en-US" altLang="en-US" sz="3800" dirty="0" err="1">
                <a:solidFill>
                  <a:prstClr val="black"/>
                </a:solidFill>
              </a:rPr>
              <a:t>phố</a:t>
            </a:r>
            <a:r>
              <a:rPr lang="en-US" altLang="en-US" sz="3800" dirty="0">
                <a:solidFill>
                  <a:prstClr val="black"/>
                </a:solidFill>
              </a:rPr>
              <a:t> </a:t>
            </a:r>
            <a:r>
              <a:rPr lang="en-US" altLang="en-US" sz="3800" dirty="0" err="1">
                <a:solidFill>
                  <a:prstClr val="black"/>
                </a:solidFill>
              </a:rPr>
              <a:t>xá</a:t>
            </a:r>
            <a:r>
              <a:rPr lang="en-US" altLang="en-US" sz="3800" dirty="0">
                <a:solidFill>
                  <a:prstClr val="black"/>
                </a:solidFill>
              </a:rPr>
              <a:t>, </a:t>
            </a:r>
            <a:r>
              <a:rPr lang="en-US" altLang="en-US" sz="3800" dirty="0" err="1">
                <a:solidFill>
                  <a:prstClr val="black"/>
                </a:solidFill>
              </a:rPr>
              <a:t>dân</a:t>
            </a:r>
            <a:r>
              <a:rPr lang="en-US" altLang="en-US" sz="3800" dirty="0">
                <a:solidFill>
                  <a:prstClr val="black"/>
                </a:solidFill>
              </a:rPr>
              <a:t> </a:t>
            </a:r>
            <a:r>
              <a:rPr lang="en-US" altLang="en-US" sz="3800" dirty="0" err="1">
                <a:solidFill>
                  <a:prstClr val="black"/>
                </a:solidFill>
              </a:rPr>
              <a:t>cư</a:t>
            </a:r>
            <a:r>
              <a:rPr lang="en-US" altLang="en-US" sz="3800" dirty="0">
                <a:solidFill>
                  <a:prstClr val="black"/>
                </a:solidFill>
              </a:rPr>
              <a:t>  </a:t>
            </a:r>
            <a:r>
              <a:rPr lang="en-US" altLang="en-US" sz="3800" dirty="0" err="1">
                <a:solidFill>
                  <a:prstClr val="black"/>
                </a:solidFill>
              </a:rPr>
              <a:t>sống</a:t>
            </a:r>
            <a:r>
              <a:rPr lang="en-US" altLang="en-US" sz="3800" dirty="0">
                <a:solidFill>
                  <a:prstClr val="black"/>
                </a:solidFill>
              </a:rPr>
              <a:t> </a:t>
            </a:r>
            <a:r>
              <a:rPr lang="en-US" altLang="en-US" sz="3800" dirty="0" err="1">
                <a:solidFill>
                  <a:prstClr val="black"/>
                </a:solidFill>
              </a:rPr>
              <a:t>chủ</a:t>
            </a:r>
            <a:r>
              <a:rPr lang="en-US" altLang="en-US" sz="3800" dirty="0">
                <a:solidFill>
                  <a:prstClr val="black"/>
                </a:solidFill>
              </a:rPr>
              <a:t> </a:t>
            </a:r>
            <a:r>
              <a:rPr lang="en-US" altLang="en-US" sz="3800" dirty="0" err="1">
                <a:solidFill>
                  <a:prstClr val="black"/>
                </a:solidFill>
              </a:rPr>
              <a:t>yếu</a:t>
            </a:r>
            <a:r>
              <a:rPr lang="en-US" altLang="en-US" sz="3800" dirty="0">
                <a:solidFill>
                  <a:prstClr val="black"/>
                </a:solidFill>
              </a:rPr>
              <a:t> </a:t>
            </a:r>
            <a:r>
              <a:rPr lang="en-US" altLang="en-US" sz="3800" dirty="0" err="1">
                <a:solidFill>
                  <a:prstClr val="black"/>
                </a:solidFill>
              </a:rPr>
              <a:t>dựa</a:t>
            </a:r>
            <a:r>
              <a:rPr lang="en-US" altLang="en-US" sz="3800" dirty="0">
                <a:solidFill>
                  <a:prstClr val="black"/>
                </a:solidFill>
              </a:rPr>
              <a:t> </a:t>
            </a:r>
            <a:r>
              <a:rPr lang="en-US" altLang="en-US" sz="3800" dirty="0" err="1">
                <a:solidFill>
                  <a:prstClr val="black"/>
                </a:solidFill>
              </a:rPr>
              <a:t>vào</a:t>
            </a:r>
            <a:r>
              <a:rPr lang="en-US" altLang="en-US" sz="3800" dirty="0">
                <a:solidFill>
                  <a:prstClr val="black"/>
                </a:solidFill>
              </a:rPr>
              <a:t> </a:t>
            </a:r>
            <a:r>
              <a:rPr lang="en-US" altLang="en-US" sz="3800" dirty="0" err="1">
                <a:solidFill>
                  <a:prstClr val="black"/>
                </a:solidFill>
              </a:rPr>
              <a:t>sản</a:t>
            </a:r>
            <a:r>
              <a:rPr lang="en-US" altLang="en-US" sz="3800" dirty="0">
                <a:solidFill>
                  <a:prstClr val="black"/>
                </a:solidFill>
              </a:rPr>
              <a:t> </a:t>
            </a:r>
            <a:r>
              <a:rPr lang="en-US" altLang="en-US" sz="3800" dirty="0" err="1">
                <a:solidFill>
                  <a:prstClr val="black"/>
                </a:solidFill>
              </a:rPr>
              <a:t>xuất</a:t>
            </a:r>
            <a:r>
              <a:rPr lang="en-US" altLang="en-US" sz="3800" dirty="0">
                <a:solidFill>
                  <a:prstClr val="black"/>
                </a:solidFill>
              </a:rPr>
              <a:t> </a:t>
            </a:r>
            <a:r>
              <a:rPr lang="en-US" altLang="en-US" sz="3800" dirty="0" err="1">
                <a:solidFill>
                  <a:prstClr val="black"/>
                </a:solidFill>
              </a:rPr>
              <a:t>công</a:t>
            </a:r>
            <a:r>
              <a:rPr lang="en-US" altLang="en-US" sz="3800" dirty="0">
                <a:solidFill>
                  <a:prstClr val="black"/>
                </a:solidFill>
              </a:rPr>
              <a:t> </a:t>
            </a:r>
            <a:r>
              <a:rPr lang="en-US" altLang="en-US" sz="3800" dirty="0" err="1">
                <a:solidFill>
                  <a:prstClr val="black"/>
                </a:solidFill>
              </a:rPr>
              <a:t>nghiệp</a:t>
            </a:r>
            <a:r>
              <a:rPr lang="en-US" altLang="en-US" sz="3800" dirty="0">
                <a:solidFill>
                  <a:prstClr val="black"/>
                </a:solidFill>
              </a:rPr>
              <a:t> </a:t>
            </a:r>
            <a:r>
              <a:rPr lang="en-US" altLang="en-US" sz="3800" dirty="0" err="1">
                <a:solidFill>
                  <a:prstClr val="black"/>
                </a:solidFill>
              </a:rPr>
              <a:t>và</a:t>
            </a:r>
            <a:r>
              <a:rPr lang="en-US" altLang="en-US" sz="3800" dirty="0">
                <a:solidFill>
                  <a:prstClr val="black"/>
                </a:solidFill>
              </a:rPr>
              <a:t> </a:t>
            </a:r>
            <a:r>
              <a:rPr lang="en-US" altLang="en-US" sz="3800" dirty="0" err="1">
                <a:solidFill>
                  <a:prstClr val="black"/>
                </a:solidFill>
              </a:rPr>
              <a:t>dịch</a:t>
            </a:r>
            <a:r>
              <a:rPr lang="en-US" altLang="en-US" sz="3800" dirty="0">
                <a:solidFill>
                  <a:prstClr val="black"/>
                </a:solidFill>
              </a:rPr>
              <a:t> </a:t>
            </a:r>
            <a:r>
              <a:rPr lang="en-US" altLang="en-US" sz="3800" dirty="0" err="1">
                <a:solidFill>
                  <a:prstClr val="black"/>
                </a:solidFill>
              </a:rPr>
              <a:t>vụ</a:t>
            </a:r>
            <a:r>
              <a:rPr lang="en-US" altLang="en-US" sz="3800" dirty="0" smtClean="0">
                <a:solidFill>
                  <a:prstClr val="black"/>
                </a:solidFill>
              </a:rPr>
              <a:t>.</a:t>
            </a:r>
            <a:endParaRPr lang="en-US" altLang="en-US" sz="3800" dirty="0">
              <a:solidFill>
                <a:prstClr val="black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800" dirty="0">
                <a:solidFill>
                  <a:prstClr val="black"/>
                </a:solidFill>
              </a:rPr>
              <a:t>- </a:t>
            </a:r>
            <a:r>
              <a:rPr lang="en-US" altLang="en-US" sz="3800" dirty="0" err="1">
                <a:solidFill>
                  <a:prstClr val="black"/>
                </a:solidFill>
              </a:rPr>
              <a:t>Lối</a:t>
            </a:r>
            <a:r>
              <a:rPr lang="en-US" altLang="en-US" sz="3800" dirty="0">
                <a:solidFill>
                  <a:prstClr val="black"/>
                </a:solidFill>
              </a:rPr>
              <a:t> </a:t>
            </a:r>
            <a:r>
              <a:rPr lang="en-US" altLang="en-US" sz="3800" dirty="0" err="1">
                <a:solidFill>
                  <a:prstClr val="black"/>
                </a:solidFill>
              </a:rPr>
              <a:t>sống</a:t>
            </a:r>
            <a:r>
              <a:rPr lang="en-US" altLang="en-US" sz="3800" dirty="0">
                <a:solidFill>
                  <a:prstClr val="black"/>
                </a:solidFill>
              </a:rPr>
              <a:t> </a:t>
            </a:r>
            <a:r>
              <a:rPr lang="en-US" altLang="en-US" sz="3800" dirty="0" err="1">
                <a:solidFill>
                  <a:prstClr val="black"/>
                </a:solidFill>
              </a:rPr>
              <a:t>nông</a:t>
            </a:r>
            <a:r>
              <a:rPr lang="en-US" altLang="en-US" sz="3800" dirty="0">
                <a:solidFill>
                  <a:prstClr val="black"/>
                </a:solidFill>
              </a:rPr>
              <a:t> </a:t>
            </a:r>
            <a:r>
              <a:rPr lang="en-US" altLang="en-US" sz="3800" dirty="0" err="1">
                <a:solidFill>
                  <a:prstClr val="black"/>
                </a:solidFill>
              </a:rPr>
              <a:t>thôn</a:t>
            </a:r>
            <a:r>
              <a:rPr lang="en-US" altLang="en-US" sz="3800" dirty="0">
                <a:solidFill>
                  <a:prstClr val="black"/>
                </a:solidFill>
              </a:rPr>
              <a:t> </a:t>
            </a:r>
            <a:r>
              <a:rPr lang="en-US" altLang="en-US" sz="3800" dirty="0" err="1">
                <a:solidFill>
                  <a:prstClr val="black"/>
                </a:solidFill>
              </a:rPr>
              <a:t>và</a:t>
            </a:r>
            <a:r>
              <a:rPr lang="en-US" altLang="en-US" sz="3800" dirty="0">
                <a:solidFill>
                  <a:prstClr val="black"/>
                </a:solidFill>
              </a:rPr>
              <a:t> </a:t>
            </a:r>
            <a:r>
              <a:rPr lang="en-US" altLang="en-US" sz="3800" dirty="0" err="1">
                <a:solidFill>
                  <a:prstClr val="black"/>
                </a:solidFill>
              </a:rPr>
              <a:t>lối</a:t>
            </a:r>
            <a:r>
              <a:rPr lang="en-US" altLang="en-US" sz="3800" dirty="0">
                <a:solidFill>
                  <a:prstClr val="black"/>
                </a:solidFill>
              </a:rPr>
              <a:t> </a:t>
            </a:r>
            <a:r>
              <a:rPr lang="en-US" altLang="en-US" sz="3800" dirty="0" err="1">
                <a:solidFill>
                  <a:prstClr val="black"/>
                </a:solidFill>
              </a:rPr>
              <a:t>sống</a:t>
            </a:r>
            <a:r>
              <a:rPr lang="en-US" altLang="en-US" sz="3800" dirty="0">
                <a:solidFill>
                  <a:prstClr val="black"/>
                </a:solidFill>
              </a:rPr>
              <a:t> </a:t>
            </a:r>
            <a:r>
              <a:rPr lang="en-US" altLang="en-US" sz="3800" dirty="0" err="1">
                <a:solidFill>
                  <a:prstClr val="black"/>
                </a:solidFill>
              </a:rPr>
              <a:t>đô</a:t>
            </a:r>
            <a:r>
              <a:rPr lang="en-US" altLang="en-US" sz="3800" dirty="0">
                <a:solidFill>
                  <a:prstClr val="black"/>
                </a:solidFill>
              </a:rPr>
              <a:t> </a:t>
            </a:r>
            <a:r>
              <a:rPr lang="en-US" altLang="en-US" sz="3800" dirty="0" err="1">
                <a:solidFill>
                  <a:prstClr val="black"/>
                </a:solidFill>
              </a:rPr>
              <a:t>thị</a:t>
            </a:r>
            <a:r>
              <a:rPr lang="en-US" altLang="en-US" sz="3800" dirty="0">
                <a:solidFill>
                  <a:prstClr val="black"/>
                </a:solidFill>
              </a:rPr>
              <a:t> </a:t>
            </a:r>
            <a:r>
              <a:rPr lang="en-US" altLang="en-US" sz="3800" dirty="0" err="1">
                <a:solidFill>
                  <a:prstClr val="black"/>
                </a:solidFill>
              </a:rPr>
              <a:t>có</a:t>
            </a:r>
            <a:r>
              <a:rPr lang="en-US" altLang="en-US" sz="3800" dirty="0">
                <a:solidFill>
                  <a:prstClr val="black"/>
                </a:solidFill>
              </a:rPr>
              <a:t> </a:t>
            </a:r>
            <a:r>
              <a:rPr lang="en-US" altLang="en-US" sz="3800" dirty="0" err="1">
                <a:solidFill>
                  <a:prstClr val="black"/>
                </a:solidFill>
              </a:rPr>
              <a:t>nhiều</a:t>
            </a:r>
            <a:r>
              <a:rPr lang="en-US" altLang="en-US" sz="3800" dirty="0">
                <a:solidFill>
                  <a:prstClr val="black"/>
                </a:solidFill>
              </a:rPr>
              <a:t> </a:t>
            </a:r>
            <a:r>
              <a:rPr lang="en-US" altLang="en-US" sz="3800" dirty="0" err="1">
                <a:solidFill>
                  <a:prstClr val="black"/>
                </a:solidFill>
              </a:rPr>
              <a:t>điểm</a:t>
            </a:r>
            <a:r>
              <a:rPr lang="en-US" altLang="en-US" sz="3800" dirty="0">
                <a:solidFill>
                  <a:prstClr val="black"/>
                </a:solidFill>
              </a:rPr>
              <a:t> </a:t>
            </a:r>
            <a:r>
              <a:rPr lang="en-US" altLang="en-US" sz="3800" dirty="0" err="1">
                <a:solidFill>
                  <a:prstClr val="black"/>
                </a:solidFill>
              </a:rPr>
              <a:t>khác</a:t>
            </a:r>
            <a:r>
              <a:rPr lang="en-US" altLang="en-US" sz="3800" dirty="0">
                <a:solidFill>
                  <a:prstClr val="black"/>
                </a:solidFill>
              </a:rPr>
              <a:t> </a:t>
            </a:r>
            <a:r>
              <a:rPr lang="en-US" altLang="en-US" sz="3800" dirty="0" err="1">
                <a:solidFill>
                  <a:prstClr val="black"/>
                </a:solidFill>
              </a:rPr>
              <a:t>biệt</a:t>
            </a:r>
            <a:endParaRPr lang="en-US" altLang="en-US" sz="3800" dirty="0">
              <a:solidFill>
                <a:prstClr val="black"/>
              </a:solidFill>
            </a:endParaRPr>
          </a:p>
        </p:txBody>
      </p:sp>
      <p:sp>
        <p:nvSpPr>
          <p:cNvPr id="2" name="Cloud Callout 1"/>
          <p:cNvSpPr/>
          <p:nvPr/>
        </p:nvSpPr>
        <p:spPr bwMode="auto">
          <a:xfrm>
            <a:off x="5720862" y="203200"/>
            <a:ext cx="5924061" cy="2735385"/>
          </a:xfrm>
          <a:prstGeom prst="cloudCallou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Một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bạn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đọc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cho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cô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nào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!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ea typeface="SimSun" panose="02010600030101010101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7" grpId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637540" y="290830"/>
            <a:ext cx="11044555" cy="641477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err="1"/>
              <a:t>Nơi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em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và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gia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đình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đang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cư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trú</a:t>
            </a:r>
            <a:endParaRPr lang="en-US" altLang="en-US" sz="4000" b="1" dirty="0"/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/>
              <a:t> </a:t>
            </a:r>
            <a:r>
              <a:rPr lang="en-US" altLang="en-US" sz="4000" b="1" dirty="0" err="1"/>
              <a:t>thuộc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kiểu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quần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cư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nào</a:t>
            </a:r>
            <a:r>
              <a:rPr lang="en-US" altLang="en-US" sz="4000" b="1" dirty="0"/>
              <a:t>?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/>
              <a:t> </a:t>
            </a:r>
            <a:r>
              <a:rPr lang="en-US" altLang="en-US" sz="4000" b="1" dirty="0" err="1"/>
              <a:t>Hoạt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động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kinh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tế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chủ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yếu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là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gì</a:t>
            </a:r>
            <a:r>
              <a:rPr lang="en-US" altLang="en-US" sz="4000" b="1" dirty="0"/>
              <a:t>?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955" y="4599721"/>
            <a:ext cx="3173046" cy="2446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07" y="5206023"/>
            <a:ext cx="1233610" cy="1233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538287" y="149226"/>
            <a:ext cx="9852523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>
                <a:cs typeface="Times New Roman" panose="02020603050405020304" pitchFamily="18" charset="0"/>
              </a:rPr>
              <a:t>*</a:t>
            </a:r>
            <a:r>
              <a:rPr lang="en-US" altLang="en-US" sz="3600" b="1" dirty="0" err="1">
                <a:cs typeface="Times New Roman" panose="02020603050405020304" pitchFamily="18" charset="0"/>
              </a:rPr>
              <a:t>Tỉ</a:t>
            </a:r>
            <a:r>
              <a:rPr lang="en-US" altLang="en-US" sz="3600" b="1" dirty="0"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cs typeface="Times New Roman" panose="02020603050405020304" pitchFamily="18" charset="0"/>
              </a:rPr>
              <a:t>lệ</a:t>
            </a:r>
            <a:r>
              <a:rPr lang="en-US" altLang="en-US" sz="3600" b="1" dirty="0"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cs typeface="Times New Roman" panose="02020603050405020304" pitchFamily="18" charset="0"/>
              </a:rPr>
              <a:t>dân</a:t>
            </a:r>
            <a:r>
              <a:rPr lang="en-US" altLang="en-US" sz="3600" b="1" dirty="0"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cs typeface="Times New Roman" panose="02020603050405020304" pitchFamily="18" charset="0"/>
              </a:rPr>
              <a:t>nông</a:t>
            </a:r>
            <a:r>
              <a:rPr lang="en-US" altLang="en-US" sz="3600" b="1" dirty="0"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cs typeface="Times New Roman" panose="02020603050405020304" pitchFamily="18" charset="0"/>
              </a:rPr>
              <a:t>thôn</a:t>
            </a:r>
            <a:r>
              <a:rPr lang="en-US" altLang="en-US" sz="3600" b="1" dirty="0"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cs typeface="Times New Roman" panose="02020603050405020304" pitchFamily="18" charset="0"/>
              </a:rPr>
              <a:t>đô</a:t>
            </a:r>
            <a:r>
              <a:rPr lang="en-US" altLang="en-US" sz="3600" b="1" dirty="0"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cs typeface="Times New Roman" panose="02020603050405020304" pitchFamily="18" charset="0"/>
              </a:rPr>
              <a:t>thị</a:t>
            </a:r>
            <a:r>
              <a:rPr lang="en-US" altLang="en-US" sz="3600" b="1" dirty="0">
                <a:cs typeface="Times New Roman" panose="02020603050405020304" pitchFamily="18" charset="0"/>
              </a:rPr>
              <a:t> (</a:t>
            </a:r>
            <a:r>
              <a:rPr lang="en-US" altLang="en-US" sz="3600" b="1" dirty="0" err="1">
                <a:cs typeface="Times New Roman" panose="02020603050405020304" pitchFamily="18" charset="0"/>
              </a:rPr>
              <a:t>đơn</a:t>
            </a:r>
            <a:r>
              <a:rPr lang="en-US" altLang="en-US" sz="3600" b="1" dirty="0"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cs typeface="Times New Roman" panose="02020603050405020304" pitchFamily="18" charset="0"/>
              </a:rPr>
              <a:t>vị</a:t>
            </a:r>
            <a:r>
              <a:rPr lang="en-US" altLang="en-US" sz="3600" b="1" dirty="0"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cs typeface="Times New Roman" panose="02020603050405020304" pitchFamily="18" charset="0"/>
              </a:rPr>
              <a:t> %)</a:t>
            </a:r>
          </a:p>
        </p:txBody>
      </p:sp>
      <p:graphicFrame>
        <p:nvGraphicFramePr>
          <p:cNvPr id="34865" name="Group 49"/>
          <p:cNvGraphicFramePr>
            <a:graphicFrameLocks noGrp="1"/>
          </p:cNvGraphicFramePr>
          <p:nvPr/>
        </p:nvGraphicFramePr>
        <p:xfrm>
          <a:off x="326572" y="914400"/>
          <a:ext cx="11717383" cy="3535046"/>
        </p:xfrm>
        <a:graphic>
          <a:graphicData uri="http://schemas.openxmlformats.org/drawingml/2006/table">
            <a:tbl>
              <a:tblPr/>
              <a:tblGrid>
                <a:gridCol w="2343937"/>
                <a:gridCol w="2343937"/>
                <a:gridCol w="2341635"/>
                <a:gridCol w="2343937"/>
                <a:gridCol w="2343937"/>
              </a:tblGrid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</a:p>
                  </a:txBody>
                  <a:tcPr marL="91432" marR="914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1900</a:t>
                      </a:r>
                    </a:p>
                  </a:txBody>
                  <a:tcPr marL="91432" marR="91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1980</a:t>
                      </a:r>
                    </a:p>
                  </a:txBody>
                  <a:tcPr marL="91432" marR="91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1990</a:t>
                      </a:r>
                    </a:p>
                  </a:txBody>
                  <a:tcPr marL="91432" marR="91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</a:p>
                  </a:txBody>
                  <a:tcPr marL="91432" marR="91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Nông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86,4</a:t>
                      </a:r>
                    </a:p>
                  </a:txBody>
                  <a:tcPr marL="91432" marR="91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60,4</a:t>
                      </a:r>
                    </a:p>
                  </a:txBody>
                  <a:tcPr marL="91432" marR="91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57,0</a:t>
                      </a:r>
                    </a:p>
                  </a:txBody>
                  <a:tcPr marL="91432" marR="91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55,0</a:t>
                      </a:r>
                    </a:p>
                  </a:txBody>
                  <a:tcPr marL="91432" marR="91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13,6</a:t>
                      </a:r>
                    </a:p>
                  </a:txBody>
                  <a:tcPr marL="91432" marR="91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39,6</a:t>
                      </a:r>
                    </a:p>
                  </a:txBody>
                  <a:tcPr marL="91432" marR="91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43,0</a:t>
                      </a:r>
                    </a:p>
                  </a:txBody>
                  <a:tcPr marL="91432" marR="91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45,0</a:t>
                      </a:r>
                    </a:p>
                  </a:txBody>
                  <a:tcPr marL="91432" marR="91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1432" marR="91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1432" marR="91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1432" marR="91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1432" marR="91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7534275" y="302895"/>
            <a:ext cx="5492750" cy="3467100"/>
          </a:xfrm>
          <a:prstGeom prst="cloudCallout">
            <a:avLst>
              <a:gd name="adj1" fmla="val -39706"/>
              <a:gd name="adj2" fmla="val 74874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Kiểu</a:t>
            </a:r>
            <a:r>
              <a:rPr lang="en-US" alt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quần</a:t>
            </a:r>
            <a:r>
              <a:rPr lang="en-US" alt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cư</a:t>
            </a:r>
            <a:r>
              <a:rPr lang="en-US" alt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nào</a:t>
            </a:r>
            <a:r>
              <a:rPr lang="en-US" alt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đang</a:t>
            </a:r>
            <a:r>
              <a:rPr lang="en-US" alt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thu</a:t>
            </a:r>
            <a:r>
              <a:rPr lang="en-US" alt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hút</a:t>
            </a:r>
            <a:r>
              <a:rPr lang="en-US" alt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dân</a:t>
            </a:r>
            <a:r>
              <a:rPr lang="en-US" alt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cư</a:t>
            </a:r>
            <a:r>
              <a:rPr lang="en-US" alt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đến</a:t>
            </a:r>
            <a:r>
              <a:rPr lang="en-US" alt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sinh</a:t>
            </a:r>
            <a:r>
              <a:rPr lang="en-US" alt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sống</a:t>
            </a:r>
            <a:r>
              <a:rPr lang="en-US" alt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alt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làm</a:t>
            </a:r>
            <a:r>
              <a:rPr lang="en-US" alt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việc</a:t>
            </a:r>
            <a:r>
              <a:rPr lang="en-US" alt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  <a:endParaRPr lang="en-US" sz="3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Text Box 37"/>
          <p:cNvSpPr txBox="1">
            <a:spLocks noChangeArrowheads="1"/>
          </p:cNvSpPr>
          <p:nvPr/>
        </p:nvSpPr>
        <p:spPr bwMode="auto">
          <a:xfrm>
            <a:off x="89444" y="4911725"/>
            <a:ext cx="121920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400" b="1" dirty="0">
                <a:solidFill>
                  <a:prstClr val="black"/>
                </a:solidFill>
                <a:cs typeface="Times New Roman" panose="02020603050405020304" pitchFamily="18" charset="0"/>
              </a:rPr>
              <a:t>Xu </a:t>
            </a:r>
            <a:r>
              <a:rPr lang="en-US" altLang="en-US" sz="34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thế</a:t>
            </a:r>
            <a:r>
              <a:rPr lang="en-US" altLang="en-US" sz="34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hiện</a:t>
            </a:r>
            <a:r>
              <a:rPr lang="en-US" altLang="en-US" sz="3400" b="1" dirty="0">
                <a:solidFill>
                  <a:prstClr val="black"/>
                </a:solidFill>
                <a:cs typeface="Times New Roman" panose="02020603050405020304" pitchFamily="18" charset="0"/>
              </a:rPr>
              <a:t> nay, </a:t>
            </a:r>
            <a:r>
              <a:rPr lang="en-US" altLang="en-US" sz="34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tỉ</a:t>
            </a:r>
            <a:r>
              <a:rPr lang="en-US" altLang="en-US" sz="34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lệ</a:t>
            </a:r>
            <a:r>
              <a:rPr lang="en-US" altLang="en-US" sz="34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người</a:t>
            </a:r>
            <a:r>
              <a:rPr lang="en-US" altLang="en-US" sz="34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sống</a:t>
            </a:r>
            <a:r>
              <a:rPr lang="en-US" altLang="en-US" sz="34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trong</a:t>
            </a:r>
            <a:r>
              <a:rPr lang="en-US" altLang="en-US" sz="34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các</a:t>
            </a:r>
            <a:r>
              <a:rPr lang="en-US" altLang="en-US" sz="34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đô</a:t>
            </a:r>
            <a:r>
              <a:rPr lang="en-US" altLang="en-US" sz="34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thị</a:t>
            </a:r>
            <a:r>
              <a:rPr lang="en-US" altLang="en-US" sz="34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ngày</a:t>
            </a:r>
            <a:r>
              <a:rPr lang="en-US" altLang="en-US" sz="34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càng</a:t>
            </a:r>
            <a:r>
              <a:rPr lang="en-US" altLang="en-US" sz="34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tăng</a:t>
            </a:r>
            <a:r>
              <a:rPr lang="en-US" altLang="en-US" sz="34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trong</a:t>
            </a:r>
            <a:r>
              <a:rPr lang="en-US" altLang="en-US" sz="34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khi</a:t>
            </a:r>
            <a:r>
              <a:rPr lang="en-US" altLang="en-US" sz="34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tỉ</a:t>
            </a:r>
            <a:r>
              <a:rPr lang="en-US" altLang="en-US" sz="34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lệ</a:t>
            </a:r>
            <a:r>
              <a:rPr lang="en-US" altLang="en-US" sz="34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người</a:t>
            </a:r>
            <a:r>
              <a:rPr lang="en-US" altLang="en-US" sz="34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sống</a:t>
            </a:r>
            <a:r>
              <a:rPr lang="en-US" altLang="en-US" sz="3400" b="1" dirty="0">
                <a:solidFill>
                  <a:prstClr val="black"/>
                </a:solidFill>
                <a:cs typeface="Times New Roman" panose="02020603050405020304" pitchFamily="18" charset="0"/>
              </a:rPr>
              <a:t> ở </a:t>
            </a:r>
            <a:r>
              <a:rPr lang="en-US" altLang="en-US" sz="34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nông</a:t>
            </a:r>
            <a:r>
              <a:rPr lang="en-US" altLang="en-US" sz="34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thôn</a:t>
            </a:r>
            <a:r>
              <a:rPr lang="en-US" altLang="en-US" sz="34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34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xu</a:t>
            </a:r>
            <a:r>
              <a:rPr lang="en-US" altLang="en-US" sz="34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hướng</a:t>
            </a:r>
            <a:r>
              <a:rPr lang="en-US" altLang="en-US" sz="34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giảm</a:t>
            </a:r>
            <a:r>
              <a:rPr lang="en-US" altLang="en-US" sz="34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dần</a:t>
            </a:r>
            <a:r>
              <a:rPr lang="en-US" altLang="en-US" sz="3400" b="1" dirty="0">
                <a:solidFill>
                  <a:prstClr val="black"/>
                </a:solidFill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ldLvl="0" animBg="1" autoUpdateAnimBg="0"/>
      <p:bldP spid="11" grpId="0" bldLvl="0" animBg="1"/>
      <p:bldP spid="11" grpId="1" bldLvl="0" animBg="1"/>
      <p:bldP spid="4" grpId="0" bldLvl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35" y="-30480"/>
            <a:ext cx="12178665" cy="737235"/>
          </a:xfrm>
        </p:spPr>
        <p:txBody>
          <a:bodyPr/>
          <a:lstStyle/>
          <a:p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Đô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thị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hóa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siêu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đô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thị</a:t>
            </a:r>
          </a:p>
        </p:txBody>
      </p:sp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426720" y="1447799"/>
            <a:ext cx="3581400" cy="3111137"/>
          </a:xfrm>
          <a:prstGeom prst="wedgeEllipseCallout">
            <a:avLst>
              <a:gd name="adj1" fmla="val 66630"/>
              <a:gd name="adj2" fmla="val 52841"/>
            </a:avLst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đô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hóa</a:t>
            </a:r>
            <a:r>
              <a:rPr lang="en-US" altLang="en-US" sz="4400" dirty="0">
                <a:solidFill>
                  <a:srgbClr val="FFFF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3797" name="AutoShape 5"/>
          <p:cNvSpPr>
            <a:spLocks noChangeArrowheads="1"/>
          </p:cNvSpPr>
          <p:nvPr/>
        </p:nvSpPr>
        <p:spPr bwMode="auto">
          <a:xfrm>
            <a:off x="3893820" y="953589"/>
            <a:ext cx="8176260" cy="5523411"/>
          </a:xfrm>
          <a:prstGeom prst="verticalScroll">
            <a:avLst>
              <a:gd name="adj" fmla="val 12500"/>
            </a:avLst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dirty="0" err="1">
                <a:solidFill>
                  <a:srgbClr val="FFFFCC"/>
                </a:solidFill>
                <a:latin typeface="Times New Roman" panose="02020603050405020304" pitchFamily="18" charset="0"/>
              </a:rPr>
              <a:t>Đô</a:t>
            </a:r>
            <a:r>
              <a:rPr lang="en-US" altLang="en-US" sz="4400" dirty="0">
                <a:solidFill>
                  <a:srgbClr val="FFFF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FFCC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en-US" sz="4400" dirty="0">
                <a:solidFill>
                  <a:srgbClr val="FFFF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FFCC"/>
                </a:solidFill>
                <a:latin typeface="Times New Roman" panose="02020603050405020304" pitchFamily="18" charset="0"/>
              </a:rPr>
              <a:t>hóa</a:t>
            </a:r>
            <a:r>
              <a:rPr lang="en-US" altLang="en-US" sz="4400" dirty="0">
                <a:solidFill>
                  <a:srgbClr val="FFFFCC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400" dirty="0" err="1">
                <a:solidFill>
                  <a:srgbClr val="FFFFCC"/>
                </a:solidFill>
                <a:latin typeface="Times New Roman" panose="02020603050405020304" pitchFamily="18" charset="0"/>
              </a:rPr>
              <a:t>Quá</a:t>
            </a:r>
            <a:r>
              <a:rPr lang="en-US" altLang="en-US" sz="4400" dirty="0">
                <a:solidFill>
                  <a:srgbClr val="FFFF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FFCC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en-US" sz="4400" dirty="0">
                <a:solidFill>
                  <a:srgbClr val="FFFF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FFCC"/>
                </a:solidFill>
                <a:latin typeface="Times New Roman" panose="02020603050405020304" pitchFamily="18" charset="0"/>
              </a:rPr>
              <a:t>biến</a:t>
            </a:r>
            <a:r>
              <a:rPr lang="en-US" altLang="en-US" sz="4400" dirty="0">
                <a:solidFill>
                  <a:srgbClr val="FFFF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FFCC"/>
                </a:solidFill>
                <a:latin typeface="Times New Roman" panose="02020603050405020304" pitchFamily="18" charset="0"/>
              </a:rPr>
              <a:t>đổi</a:t>
            </a:r>
            <a:endParaRPr lang="en-US" altLang="en-US" sz="4400" dirty="0">
              <a:solidFill>
                <a:srgbClr val="FFFFCC"/>
              </a:solidFill>
              <a:latin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dirty="0">
                <a:solidFill>
                  <a:srgbClr val="FFFF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FFCC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4400" dirty="0">
                <a:solidFill>
                  <a:srgbClr val="FFFF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FFCC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400" dirty="0">
                <a:solidFill>
                  <a:srgbClr val="FFFF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FFCC"/>
                </a:solidFill>
                <a:latin typeface="Times New Roman" panose="02020603050405020304" pitchFamily="18" charset="0"/>
              </a:rPr>
              <a:t>bố</a:t>
            </a:r>
            <a:r>
              <a:rPr lang="en-US" altLang="en-US" sz="4400" dirty="0">
                <a:solidFill>
                  <a:srgbClr val="FFFFCC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dirty="0" err="1">
                <a:solidFill>
                  <a:srgbClr val="FFFF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400" dirty="0">
                <a:solidFill>
                  <a:srgbClr val="FFFF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FFCC"/>
                </a:solidFill>
                <a:latin typeface="Times New Roman" panose="02020603050405020304" pitchFamily="18" charset="0"/>
              </a:rPr>
              <a:t>lực</a:t>
            </a:r>
            <a:r>
              <a:rPr lang="en-US" altLang="en-US" sz="4400" dirty="0">
                <a:solidFill>
                  <a:srgbClr val="FFFF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FFCC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sz="4400" dirty="0">
                <a:solidFill>
                  <a:srgbClr val="FFFF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FFCC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en-US" sz="4400" dirty="0">
                <a:solidFill>
                  <a:srgbClr val="FFFF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FFCC"/>
                </a:solidFill>
                <a:latin typeface="Times New Roman" panose="02020603050405020304" pitchFamily="18" charset="0"/>
              </a:rPr>
              <a:t>xuất</a:t>
            </a:r>
            <a:r>
              <a:rPr lang="en-US" altLang="en-US" sz="4400" dirty="0">
                <a:solidFill>
                  <a:srgbClr val="FFFF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400" dirty="0" err="1">
                <a:solidFill>
                  <a:srgbClr val="FFFFCC"/>
                </a:solidFill>
                <a:latin typeface="Times New Roman" panose="02020603050405020304" pitchFamily="18" charset="0"/>
              </a:rPr>
              <a:t>bố</a:t>
            </a:r>
            <a:r>
              <a:rPr lang="en-US" altLang="en-US" sz="4400" dirty="0">
                <a:solidFill>
                  <a:srgbClr val="FFFF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FFCC"/>
                </a:solidFill>
                <a:latin typeface="Times New Roman" panose="02020603050405020304" pitchFamily="18" charset="0"/>
              </a:rPr>
              <a:t>trí</a:t>
            </a:r>
            <a:r>
              <a:rPr lang="en-US" altLang="en-US" sz="4400" dirty="0">
                <a:solidFill>
                  <a:srgbClr val="FFFFCC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dirty="0" err="1">
                <a:solidFill>
                  <a:srgbClr val="FFFFCC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4400" dirty="0">
                <a:solidFill>
                  <a:srgbClr val="FFFF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FFCC"/>
                </a:solidFill>
                <a:latin typeface="Times New Roman" panose="02020603050405020304" pitchFamily="18" charset="0"/>
              </a:rPr>
              <a:t>cư</a:t>
            </a:r>
            <a:r>
              <a:rPr lang="en-US" altLang="en-US" sz="4400" dirty="0">
                <a:solidFill>
                  <a:srgbClr val="FFFFCC"/>
                </a:solidFill>
                <a:latin typeface="Times New Roman" panose="02020603050405020304" pitchFamily="18" charset="0"/>
              </a:rPr>
              <a:t>, </a:t>
            </a:r>
          </a:p>
        </p:txBody>
      </p:sp>
      <p:sp>
        <p:nvSpPr>
          <p:cNvPr id="33798" name="AutoShape 6"/>
          <p:cNvSpPr>
            <a:spLocks noChangeArrowheads="1"/>
          </p:cNvSpPr>
          <p:nvPr/>
        </p:nvSpPr>
        <p:spPr bwMode="auto">
          <a:xfrm>
            <a:off x="2331720" y="4933088"/>
            <a:ext cx="1676400" cy="609600"/>
          </a:xfrm>
          <a:prstGeom prst="notchedRightArrow">
            <a:avLst>
              <a:gd name="adj1" fmla="val 50000"/>
              <a:gd name="adj2" fmla="val 6875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40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45" y="5196610"/>
            <a:ext cx="1233610" cy="1233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379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6" grpId="0" bldLvl="0" animBg="1"/>
      <p:bldP spid="33797" grpId="0" bldLvl="0" animBg="1"/>
      <p:bldP spid="33798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1" y="152399"/>
            <a:ext cx="6531428" cy="6261464"/>
          </a:xfrm>
          <a:prstGeom prst="wedgeEllipseCallout">
            <a:avLst>
              <a:gd name="adj1" fmla="val -39030"/>
              <a:gd name="adj2" fmla="val 52886"/>
            </a:avLst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i="1" dirty="0" err="1">
                <a:solidFill>
                  <a:prstClr val="white"/>
                </a:solidFill>
              </a:rPr>
              <a:t>Dựa</a:t>
            </a:r>
            <a:r>
              <a:rPr lang="en-US" altLang="en-US" sz="3600" b="1" i="1" dirty="0">
                <a:solidFill>
                  <a:prstClr val="white"/>
                </a:solidFill>
              </a:rPr>
              <a:t> </a:t>
            </a:r>
            <a:r>
              <a:rPr lang="en-US" altLang="en-US" sz="3600" b="1" i="1" dirty="0" err="1">
                <a:solidFill>
                  <a:prstClr val="white"/>
                </a:solidFill>
              </a:rPr>
              <a:t>vào</a:t>
            </a:r>
            <a:r>
              <a:rPr lang="en-US" altLang="en-US" sz="3600" b="1" i="1" dirty="0">
                <a:solidFill>
                  <a:prstClr val="white"/>
                </a:solidFill>
              </a:rPr>
              <a:t> </a:t>
            </a:r>
            <a:r>
              <a:rPr lang="en-US" altLang="en-US" sz="3600" b="1" i="1" dirty="0" err="1">
                <a:solidFill>
                  <a:prstClr val="white"/>
                </a:solidFill>
              </a:rPr>
              <a:t>nội</a:t>
            </a:r>
            <a:r>
              <a:rPr lang="en-US" altLang="en-US" sz="3600" b="1" i="1" dirty="0">
                <a:solidFill>
                  <a:prstClr val="white"/>
                </a:solidFill>
              </a:rPr>
              <a:t> dung </a:t>
            </a:r>
            <a:r>
              <a:rPr lang="en-US" altLang="en-US" sz="3600" b="1" i="1" dirty="0" err="1">
                <a:solidFill>
                  <a:prstClr val="white"/>
                </a:solidFill>
              </a:rPr>
              <a:t>mục</a:t>
            </a:r>
            <a:r>
              <a:rPr lang="en-US" altLang="en-US" sz="3600" b="1" i="1" dirty="0">
                <a:solidFill>
                  <a:prstClr val="white"/>
                </a:solidFill>
              </a:rPr>
              <a:t> 2 SGK , </a:t>
            </a:r>
            <a:r>
              <a:rPr lang="en-US" altLang="en-US" sz="3600" b="1" i="1" dirty="0" err="1">
                <a:solidFill>
                  <a:prstClr val="white"/>
                </a:solidFill>
              </a:rPr>
              <a:t>hãy</a:t>
            </a:r>
            <a:r>
              <a:rPr lang="en-US" altLang="en-US" sz="3600" b="1" i="1" dirty="0">
                <a:solidFill>
                  <a:prstClr val="white"/>
                </a:solidFill>
              </a:rPr>
              <a:t> </a:t>
            </a:r>
            <a:r>
              <a:rPr lang="en-US" altLang="en-US" sz="3600" b="1" i="1" dirty="0" err="1">
                <a:solidFill>
                  <a:prstClr val="white"/>
                </a:solidFill>
              </a:rPr>
              <a:t>cho</a:t>
            </a:r>
            <a:r>
              <a:rPr lang="en-US" altLang="en-US" sz="3600" b="1" i="1" dirty="0">
                <a:solidFill>
                  <a:prstClr val="white"/>
                </a:solidFill>
              </a:rPr>
              <a:t> </a:t>
            </a:r>
            <a:r>
              <a:rPr lang="en-US" altLang="en-US" sz="3600" b="1" i="1" dirty="0" err="1">
                <a:solidFill>
                  <a:prstClr val="white"/>
                </a:solidFill>
              </a:rPr>
              <a:t>biết</a:t>
            </a:r>
            <a:r>
              <a:rPr lang="en-US" altLang="en-US" sz="3600" b="1" i="1" dirty="0">
                <a:solidFill>
                  <a:prstClr val="white"/>
                </a:solidFill>
              </a:rPr>
              <a:t> :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prstClr val="white"/>
                </a:solidFill>
              </a:rPr>
              <a:t>+ </a:t>
            </a:r>
            <a:r>
              <a:rPr lang="en-US" altLang="en-US" sz="3600" b="1" dirty="0" err="1">
                <a:solidFill>
                  <a:prstClr val="white"/>
                </a:solidFill>
              </a:rPr>
              <a:t>Đô</a:t>
            </a:r>
            <a:r>
              <a:rPr lang="en-US" altLang="en-US" sz="3600" b="1" dirty="0">
                <a:solidFill>
                  <a:prstClr val="white"/>
                </a:solidFill>
              </a:rPr>
              <a:t> </a:t>
            </a:r>
            <a:r>
              <a:rPr lang="en-US" altLang="en-US" sz="3600" b="1" dirty="0" err="1">
                <a:solidFill>
                  <a:prstClr val="white"/>
                </a:solidFill>
              </a:rPr>
              <a:t>thị</a:t>
            </a:r>
            <a:r>
              <a:rPr lang="en-US" altLang="en-US" sz="3600" b="1" dirty="0">
                <a:solidFill>
                  <a:prstClr val="white"/>
                </a:solidFill>
              </a:rPr>
              <a:t> </a:t>
            </a:r>
            <a:r>
              <a:rPr lang="en-US" altLang="en-US" sz="3600" b="1" dirty="0" err="1">
                <a:solidFill>
                  <a:prstClr val="white"/>
                </a:solidFill>
              </a:rPr>
              <a:t>xuất</a:t>
            </a:r>
            <a:r>
              <a:rPr lang="en-US" altLang="en-US" sz="3600" b="1" dirty="0">
                <a:solidFill>
                  <a:prstClr val="white"/>
                </a:solidFill>
              </a:rPr>
              <a:t> </a:t>
            </a:r>
            <a:r>
              <a:rPr lang="en-US" altLang="en-US" sz="3600" b="1" dirty="0" err="1">
                <a:solidFill>
                  <a:prstClr val="white"/>
                </a:solidFill>
              </a:rPr>
              <a:t>hiện</a:t>
            </a:r>
            <a:r>
              <a:rPr lang="en-US" altLang="en-US" sz="3600" b="1" dirty="0">
                <a:solidFill>
                  <a:prstClr val="white"/>
                </a:solidFill>
              </a:rPr>
              <a:t> </a:t>
            </a:r>
            <a:r>
              <a:rPr lang="en-US" altLang="en-US" sz="3600" b="1" dirty="0" err="1">
                <a:solidFill>
                  <a:prstClr val="white"/>
                </a:solidFill>
              </a:rPr>
              <a:t>trên</a:t>
            </a:r>
            <a:r>
              <a:rPr lang="en-US" altLang="en-US" sz="3600" b="1" dirty="0">
                <a:solidFill>
                  <a:prstClr val="white"/>
                </a:solidFill>
              </a:rPr>
              <a:t> </a:t>
            </a:r>
            <a:r>
              <a:rPr lang="en-US" altLang="en-US" sz="3600" b="1" dirty="0" err="1">
                <a:solidFill>
                  <a:prstClr val="white"/>
                </a:solidFill>
              </a:rPr>
              <a:t>trái</a:t>
            </a:r>
            <a:r>
              <a:rPr lang="en-US" altLang="en-US" sz="3600" b="1" dirty="0">
                <a:solidFill>
                  <a:prstClr val="white"/>
                </a:solidFill>
              </a:rPr>
              <a:t> </a:t>
            </a:r>
            <a:r>
              <a:rPr lang="en-US" altLang="en-US" sz="3600" b="1" dirty="0" err="1">
                <a:solidFill>
                  <a:prstClr val="white"/>
                </a:solidFill>
              </a:rPr>
              <a:t>đất</a:t>
            </a:r>
            <a:r>
              <a:rPr lang="en-US" altLang="en-US" sz="3600" b="1" dirty="0">
                <a:solidFill>
                  <a:prstClr val="white"/>
                </a:solidFill>
              </a:rPr>
              <a:t> </a:t>
            </a:r>
            <a:r>
              <a:rPr lang="en-US" altLang="en-US" sz="3600" b="1" dirty="0" err="1">
                <a:solidFill>
                  <a:prstClr val="white"/>
                </a:solidFill>
              </a:rPr>
              <a:t>từ</a:t>
            </a:r>
            <a:r>
              <a:rPr lang="en-US" altLang="en-US" sz="3600" b="1" dirty="0">
                <a:solidFill>
                  <a:prstClr val="white"/>
                </a:solidFill>
              </a:rPr>
              <a:t> </a:t>
            </a:r>
            <a:r>
              <a:rPr lang="en-US" altLang="en-US" sz="3600" b="1" dirty="0" err="1">
                <a:solidFill>
                  <a:prstClr val="white"/>
                </a:solidFill>
              </a:rPr>
              <a:t>thời</a:t>
            </a:r>
            <a:r>
              <a:rPr lang="en-US" altLang="en-US" sz="3600" b="1" dirty="0">
                <a:solidFill>
                  <a:prstClr val="white"/>
                </a:solidFill>
              </a:rPr>
              <a:t> </a:t>
            </a:r>
            <a:r>
              <a:rPr lang="en-US" altLang="en-US" sz="3600" b="1" dirty="0" err="1">
                <a:solidFill>
                  <a:prstClr val="white"/>
                </a:solidFill>
              </a:rPr>
              <a:t>kì</a:t>
            </a:r>
            <a:r>
              <a:rPr lang="en-US" altLang="en-US" sz="3600" b="1" dirty="0">
                <a:solidFill>
                  <a:prstClr val="white"/>
                </a:solidFill>
              </a:rPr>
              <a:t> </a:t>
            </a:r>
            <a:r>
              <a:rPr lang="en-US" altLang="en-US" sz="3600" b="1" dirty="0" err="1">
                <a:solidFill>
                  <a:prstClr val="white"/>
                </a:solidFill>
              </a:rPr>
              <a:t>nào</a:t>
            </a:r>
            <a:r>
              <a:rPr lang="en-US" altLang="en-US" sz="3600" b="1" dirty="0">
                <a:solidFill>
                  <a:prstClr val="white"/>
                </a:solidFill>
              </a:rPr>
              <a:t> ?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prstClr val="white"/>
                </a:solidFill>
              </a:rPr>
              <a:t>+ </a:t>
            </a:r>
            <a:r>
              <a:rPr lang="en-US" altLang="en-US" sz="3600" b="1" dirty="0" err="1">
                <a:solidFill>
                  <a:prstClr val="white"/>
                </a:solidFill>
              </a:rPr>
              <a:t>Đô</a:t>
            </a:r>
            <a:r>
              <a:rPr lang="en-US" altLang="en-US" sz="3600" b="1" dirty="0">
                <a:solidFill>
                  <a:prstClr val="white"/>
                </a:solidFill>
              </a:rPr>
              <a:t> </a:t>
            </a:r>
            <a:r>
              <a:rPr lang="en-US" altLang="en-US" sz="3600" b="1" dirty="0" err="1">
                <a:solidFill>
                  <a:prstClr val="white"/>
                </a:solidFill>
              </a:rPr>
              <a:t>thị</a:t>
            </a:r>
            <a:r>
              <a:rPr lang="en-US" altLang="en-US" sz="3600" b="1" dirty="0">
                <a:solidFill>
                  <a:prstClr val="white"/>
                </a:solidFill>
              </a:rPr>
              <a:t> </a:t>
            </a:r>
            <a:r>
              <a:rPr lang="en-US" altLang="en-US" sz="3600" b="1" dirty="0" err="1">
                <a:solidFill>
                  <a:prstClr val="white"/>
                </a:solidFill>
              </a:rPr>
              <a:t>phát</a:t>
            </a:r>
            <a:r>
              <a:rPr lang="en-US" altLang="en-US" sz="3600" b="1" dirty="0">
                <a:solidFill>
                  <a:prstClr val="white"/>
                </a:solidFill>
              </a:rPr>
              <a:t> </a:t>
            </a:r>
            <a:r>
              <a:rPr lang="en-US" altLang="en-US" sz="3600" b="1" dirty="0" err="1">
                <a:solidFill>
                  <a:prstClr val="white"/>
                </a:solidFill>
              </a:rPr>
              <a:t>triển</a:t>
            </a:r>
            <a:r>
              <a:rPr lang="en-US" altLang="en-US" sz="3600" b="1" dirty="0">
                <a:solidFill>
                  <a:prstClr val="white"/>
                </a:solidFill>
              </a:rPr>
              <a:t> </a:t>
            </a:r>
            <a:r>
              <a:rPr lang="en-US" altLang="en-US" sz="3600" b="1" dirty="0" err="1">
                <a:solidFill>
                  <a:prstClr val="white"/>
                </a:solidFill>
              </a:rPr>
              <a:t>mạnh</a:t>
            </a:r>
            <a:r>
              <a:rPr lang="en-US" altLang="en-US" sz="3600" b="1" dirty="0">
                <a:solidFill>
                  <a:prstClr val="white"/>
                </a:solidFill>
              </a:rPr>
              <a:t> </a:t>
            </a:r>
            <a:r>
              <a:rPr lang="en-US" altLang="en-US" sz="3600" b="1" dirty="0" err="1">
                <a:solidFill>
                  <a:prstClr val="white"/>
                </a:solidFill>
              </a:rPr>
              <a:t>nhất</a:t>
            </a:r>
            <a:r>
              <a:rPr lang="en-US" altLang="en-US" sz="3600" b="1" dirty="0">
                <a:solidFill>
                  <a:prstClr val="white"/>
                </a:solidFill>
              </a:rPr>
              <a:t> </a:t>
            </a:r>
            <a:r>
              <a:rPr lang="en-US" altLang="en-US" sz="3600" b="1" dirty="0" err="1">
                <a:solidFill>
                  <a:prstClr val="white"/>
                </a:solidFill>
              </a:rPr>
              <a:t>khi</a:t>
            </a:r>
            <a:r>
              <a:rPr lang="en-US" altLang="en-US" sz="3600" b="1" dirty="0">
                <a:solidFill>
                  <a:prstClr val="white"/>
                </a:solidFill>
              </a:rPr>
              <a:t> </a:t>
            </a:r>
            <a:r>
              <a:rPr lang="en-US" altLang="en-US" sz="3600" b="1" dirty="0" err="1">
                <a:solidFill>
                  <a:prstClr val="white"/>
                </a:solidFill>
              </a:rPr>
              <a:t>nào</a:t>
            </a:r>
            <a:r>
              <a:rPr lang="en-US" altLang="en-US" sz="3600" b="1" dirty="0">
                <a:solidFill>
                  <a:prstClr val="white"/>
                </a:solidFill>
              </a:rPr>
              <a:t> ?</a:t>
            </a:r>
            <a:endParaRPr lang="en-US" altLang="en-US" sz="3600" b="1" i="1" dirty="0">
              <a:solidFill>
                <a:prstClr val="white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3600" dirty="0">
              <a:latin typeface="Arial" panose="020B0604020202020204" pitchFamily="34" charset="0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6675120" y="259079"/>
            <a:ext cx="5516880" cy="3045823"/>
          </a:xfrm>
          <a:prstGeom prst="wedgeRoundRectCallout">
            <a:avLst>
              <a:gd name="adj1" fmla="val -69702"/>
              <a:gd name="adj2" fmla="val 55977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err="1"/>
              <a:t>Đô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thị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xuất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hiện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từ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thời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cô</a:t>
            </a:r>
            <a:r>
              <a:rPr lang="en-US" altLang="en-US" sz="3600" b="1" dirty="0"/>
              <a:t>̉ </a:t>
            </a:r>
            <a:r>
              <a:rPr lang="en-US" altLang="en-US" sz="3600" b="1" dirty="0" err="1"/>
              <a:t>đại</a:t>
            </a:r>
            <a:r>
              <a:rPr lang="en-US" altLang="en-US" sz="3600" b="1" dirty="0"/>
              <a:t>: </a:t>
            </a:r>
            <a:r>
              <a:rPr lang="en-US" altLang="en-US" sz="3600" b="1" dirty="0" err="1"/>
              <a:t>Trung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Quốc</a:t>
            </a:r>
            <a:r>
              <a:rPr lang="en-US" altLang="en-US" sz="3600" b="1" dirty="0"/>
              <a:t>, Ai </a:t>
            </a:r>
            <a:r>
              <a:rPr lang="en-US" altLang="en-US" sz="3600" b="1" dirty="0" err="1"/>
              <a:t>cập</a:t>
            </a:r>
            <a:r>
              <a:rPr lang="en-US" altLang="en-US" sz="3600" b="1" dirty="0"/>
              <a:t>, </a:t>
            </a:r>
            <a:r>
              <a:rPr lang="en-US" altLang="en-US" sz="3600" b="1" dirty="0" err="1"/>
              <a:t>Ấn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Đô</a:t>
            </a:r>
            <a:r>
              <a:rPr lang="en-US" altLang="en-US" sz="3600" b="1" dirty="0"/>
              <a:t>̣, La mã… , là </a:t>
            </a:r>
            <a:r>
              <a:rPr lang="en-US" altLang="en-US" sz="3600" b="1" dirty="0" err="1"/>
              <a:t>lúc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đã</a:t>
            </a:r>
            <a:r>
              <a:rPr lang="en-US" altLang="en-US" sz="3600" b="1" dirty="0"/>
              <a:t> có </a:t>
            </a:r>
            <a:r>
              <a:rPr lang="en-US" altLang="en-US" sz="3600" b="1" dirty="0" err="1"/>
              <a:t>trao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đổi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hàng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hóa</a:t>
            </a:r>
            <a:endParaRPr lang="en-US" altLang="en-US" sz="3600" b="1" dirty="0"/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3600" dirty="0"/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 flipV="1">
            <a:off x="6831875" y="3794759"/>
            <a:ext cx="5360126" cy="2619103"/>
          </a:xfrm>
          <a:prstGeom prst="wedgeRoundRectCallout">
            <a:avLst>
              <a:gd name="adj1" fmla="val -80645"/>
              <a:gd name="adj2" fmla="val 6722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10800000"/>
          <a:lstStyle>
            <a:lvl1pPr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err="1"/>
              <a:t>Đô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thị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phát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triển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từ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thế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kỉ</a:t>
            </a:r>
            <a:r>
              <a:rPr lang="en-US" altLang="en-US" sz="3600" b="1" dirty="0"/>
              <a:t> XIX, </a:t>
            </a:r>
            <a:r>
              <a:rPr lang="en-US" altLang="en-US" sz="3600" b="1" dirty="0" err="1"/>
              <a:t>là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lúc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công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nghiệp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phát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triển</a:t>
            </a:r>
            <a:endParaRPr lang="en-US" altLang="en-US" sz="3600" b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8" y="7938"/>
            <a:ext cx="1233610" cy="1233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AutoShape 3"/>
          <p:cNvSpPr>
            <a:spLocks noChangeArrowheads="1"/>
          </p:cNvSpPr>
          <p:nvPr/>
        </p:nvSpPr>
        <p:spPr bwMode="auto">
          <a:xfrm>
            <a:off x="221343" y="61367"/>
            <a:ext cx="8382000" cy="6561502"/>
          </a:xfrm>
          <a:prstGeom prst="irregularSeal1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sz="4400">
              <a:latin typeface="Arial" panose="020B0604020202020204" pitchFamily="34" charset="0"/>
            </a:endParaRP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2042703" y="1698489"/>
            <a:ext cx="5390061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 err="1">
                <a:solidFill>
                  <a:schemeClr val="tx1"/>
                </a:solidFill>
              </a:rPr>
              <a:t>Từ</a:t>
            </a:r>
            <a:r>
              <a:rPr lang="en-US" altLang="en-US" sz="4400" b="1" dirty="0">
                <a:solidFill>
                  <a:schemeClr val="tx1"/>
                </a:solidFill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</a:rPr>
              <a:t>thế</a:t>
            </a:r>
            <a:r>
              <a:rPr lang="en-US" altLang="en-US" sz="4400" b="1" dirty="0">
                <a:solidFill>
                  <a:schemeClr val="tx1"/>
                </a:solidFill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</a:rPr>
              <a:t>kỉ</a:t>
            </a:r>
            <a:r>
              <a:rPr lang="en-US" altLang="en-US" sz="4400" b="1" dirty="0">
                <a:solidFill>
                  <a:schemeClr val="tx1"/>
                </a:solidFill>
              </a:rPr>
              <a:t> XVIII </a:t>
            </a:r>
            <a:r>
              <a:rPr lang="en-US" altLang="en-US" sz="4400" b="1" dirty="0" err="1">
                <a:solidFill>
                  <a:schemeClr val="tx1"/>
                </a:solidFill>
              </a:rPr>
              <a:t>đến</a:t>
            </a:r>
            <a:r>
              <a:rPr lang="en-US" altLang="en-US" sz="4400" b="1" dirty="0">
                <a:solidFill>
                  <a:schemeClr val="tx1"/>
                </a:solidFill>
              </a:rPr>
              <a:t> nay, </a:t>
            </a:r>
            <a:r>
              <a:rPr lang="en-US" altLang="en-US" sz="4400" b="1" dirty="0" err="1">
                <a:solidFill>
                  <a:schemeClr val="tx1"/>
                </a:solidFill>
              </a:rPr>
              <a:t>tỉ</a:t>
            </a:r>
            <a:r>
              <a:rPr lang="en-US" altLang="en-US" sz="4400" b="1" dirty="0">
                <a:solidFill>
                  <a:schemeClr val="tx1"/>
                </a:solidFill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</a:rPr>
              <a:t>lệ</a:t>
            </a:r>
            <a:r>
              <a:rPr lang="en-US" altLang="en-US" sz="4400" b="1" dirty="0">
                <a:solidFill>
                  <a:schemeClr val="tx1"/>
                </a:solidFill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</a:rPr>
              <a:t>dân</a:t>
            </a:r>
            <a:r>
              <a:rPr lang="en-US" altLang="en-US" sz="4400" b="1" dirty="0">
                <a:solidFill>
                  <a:schemeClr val="tx1"/>
                </a:solidFill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</a:rPr>
              <a:t>số</a:t>
            </a:r>
            <a:r>
              <a:rPr lang="en-US" altLang="en-US" sz="4400" b="1" dirty="0">
                <a:solidFill>
                  <a:schemeClr val="tx1"/>
                </a:solidFill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</a:rPr>
              <a:t>đô</a:t>
            </a:r>
            <a:r>
              <a:rPr lang="en-US" altLang="en-US" sz="4400" b="1" dirty="0">
                <a:solidFill>
                  <a:schemeClr val="tx1"/>
                </a:solidFill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</a:rPr>
              <a:t>thị</a:t>
            </a:r>
            <a:r>
              <a:rPr lang="en-US" altLang="en-US" sz="4400" b="1" dirty="0">
                <a:solidFill>
                  <a:schemeClr val="tx1"/>
                </a:solidFill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</a:rPr>
              <a:t>trên</a:t>
            </a:r>
            <a:r>
              <a:rPr lang="en-US" altLang="en-US" sz="4400" b="1" dirty="0">
                <a:solidFill>
                  <a:schemeClr val="tx1"/>
                </a:solidFill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</a:rPr>
              <a:t>thế</a:t>
            </a:r>
            <a:r>
              <a:rPr lang="en-US" altLang="en-US" sz="4400" b="1" dirty="0">
                <a:solidFill>
                  <a:schemeClr val="tx1"/>
                </a:solidFill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</a:rPr>
              <a:t>giới</a:t>
            </a:r>
            <a:r>
              <a:rPr lang="en-US" altLang="en-US" sz="4400" b="1" dirty="0">
                <a:solidFill>
                  <a:schemeClr val="tx1"/>
                </a:solidFill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</a:rPr>
              <a:t>đã</a:t>
            </a:r>
            <a:r>
              <a:rPr lang="en-US" altLang="en-US" sz="4400" b="1" dirty="0">
                <a:solidFill>
                  <a:schemeClr val="tx1"/>
                </a:solidFill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</a:rPr>
              <a:t>có</a:t>
            </a:r>
            <a:r>
              <a:rPr lang="en-US" altLang="en-US" sz="4400" b="1" dirty="0">
                <a:solidFill>
                  <a:schemeClr val="tx1"/>
                </a:solidFill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</a:rPr>
              <a:t>sự</a:t>
            </a:r>
            <a:r>
              <a:rPr lang="en-US" altLang="en-US" sz="4400" b="1" dirty="0">
                <a:solidFill>
                  <a:schemeClr val="tx1"/>
                </a:solidFill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</a:rPr>
              <a:t>biến</a:t>
            </a:r>
            <a:r>
              <a:rPr lang="en-US" altLang="en-US" sz="4400" b="1" dirty="0">
                <a:solidFill>
                  <a:schemeClr val="tx1"/>
                </a:solidFill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</a:rPr>
              <a:t>động</a:t>
            </a:r>
            <a:r>
              <a:rPr lang="en-US" altLang="en-US" sz="4400" b="1" dirty="0">
                <a:solidFill>
                  <a:schemeClr val="tx1"/>
                </a:solidFill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</a:rPr>
              <a:t>như</a:t>
            </a:r>
            <a:r>
              <a:rPr lang="en-US" altLang="en-US" sz="4400" b="1" dirty="0">
                <a:solidFill>
                  <a:schemeClr val="tx1"/>
                </a:solidFill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</a:rPr>
              <a:t>thế</a:t>
            </a:r>
            <a:r>
              <a:rPr lang="en-US" altLang="en-US" sz="4400" b="1" dirty="0">
                <a:solidFill>
                  <a:schemeClr val="tx1"/>
                </a:solidFill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</a:rPr>
              <a:t>nào</a:t>
            </a:r>
            <a:r>
              <a:rPr lang="en-US" altLang="en-US" sz="44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 flipV="1">
            <a:off x="8141607" y="1405321"/>
            <a:ext cx="3733800" cy="4825661"/>
          </a:xfrm>
          <a:prstGeom prst="wedgeRoundRectCallout">
            <a:avLst>
              <a:gd name="adj1" fmla="val -86648"/>
              <a:gd name="adj2" fmla="val 42153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10800000"/>
          <a:lstStyle>
            <a:lvl1pPr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 err="1"/>
              <a:t>Tỉ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lệ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dân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số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đô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thị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tăng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nhanh</a:t>
            </a:r>
            <a:r>
              <a:rPr lang="en-US" altLang="en-US" sz="4400" b="1" dirty="0"/>
              <a:t>, </a:t>
            </a:r>
            <a:r>
              <a:rPr lang="en-US" altLang="en-US" sz="4400" b="1" dirty="0" err="1"/>
              <a:t>từ</a:t>
            </a:r>
            <a:r>
              <a:rPr lang="en-US" altLang="en-US" sz="4400" b="1" dirty="0"/>
              <a:t> 5% </a:t>
            </a:r>
            <a:r>
              <a:rPr lang="en-US" altLang="en-US" sz="4400" b="1" dirty="0" err="1"/>
              <a:t>lên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đến</a:t>
            </a:r>
            <a:r>
              <a:rPr lang="en-US" altLang="en-US" sz="4400" b="1" dirty="0"/>
              <a:t> 46% (2001), </a:t>
            </a:r>
            <a:r>
              <a:rPr lang="en-US" altLang="en-US" sz="4400" b="1" dirty="0" err="1"/>
              <a:t>tăng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gấp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hơn</a:t>
            </a:r>
            <a:r>
              <a:rPr lang="en-US" altLang="en-US" sz="4400" b="1" dirty="0"/>
              <a:t> 9 </a:t>
            </a:r>
            <a:r>
              <a:rPr lang="en-US" altLang="en-US" sz="4400" b="1" dirty="0" err="1"/>
              <a:t>lần</a:t>
            </a:r>
            <a:endParaRPr lang="en-US" altLang="en-US" sz="4400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8" y="7938"/>
            <a:ext cx="1233610" cy="1233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ldLvl="0" animBg="1"/>
      <p:bldP spid="38916" grpId="0" bldLvl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P\Desktop\22222222222222222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77" y="257908"/>
            <a:ext cx="10536121" cy="40845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236" y="2385063"/>
            <a:ext cx="1957387" cy="19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AutoShape 4"/>
          <p:cNvSpPr>
            <a:spLocks noChangeArrowheads="1"/>
          </p:cNvSpPr>
          <p:nvPr/>
        </p:nvSpPr>
        <p:spPr bwMode="auto">
          <a:xfrm>
            <a:off x="3005992" y="-390770"/>
            <a:ext cx="6705600" cy="4478216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dirty="0" err="1">
                <a:solidFill>
                  <a:srgbClr val="000514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4400" dirty="0">
                <a:solidFill>
                  <a:srgbClr val="00051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514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en-US" sz="4400" dirty="0">
                <a:solidFill>
                  <a:srgbClr val="00051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514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4400" dirty="0">
                <a:solidFill>
                  <a:srgbClr val="00051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514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4400" dirty="0">
                <a:solidFill>
                  <a:srgbClr val="00051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514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400" dirty="0">
                <a:solidFill>
                  <a:srgbClr val="00051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514"/>
                </a:solidFill>
                <a:latin typeface="Times New Roman" panose="02020603050405020304" pitchFamily="18" charset="0"/>
              </a:rPr>
              <a:t>về</a:t>
            </a:r>
            <a:endParaRPr lang="en-US" altLang="en-US" sz="4400" dirty="0">
              <a:solidFill>
                <a:srgbClr val="000514"/>
              </a:solidFill>
              <a:latin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dirty="0">
                <a:solidFill>
                  <a:srgbClr val="00051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514"/>
                </a:solidFill>
                <a:latin typeface="Times New Roman" panose="02020603050405020304" pitchFamily="18" charset="0"/>
              </a:rPr>
              <a:t>thuật</a:t>
            </a:r>
            <a:r>
              <a:rPr lang="en-US" altLang="en-US" sz="4400" dirty="0">
                <a:solidFill>
                  <a:srgbClr val="00051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514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4400" dirty="0">
                <a:solidFill>
                  <a:srgbClr val="000514"/>
                </a:solidFill>
                <a:latin typeface="Times New Roman" panose="02020603050405020304" pitchFamily="18" charset="0"/>
              </a:rPr>
              <a:t>:”</a:t>
            </a:r>
            <a:r>
              <a:rPr lang="en-US" altLang="en-US" sz="4400" dirty="0" err="1">
                <a:solidFill>
                  <a:srgbClr val="000514"/>
                </a:solidFill>
                <a:latin typeface="Times New Roman" panose="02020603050405020304" pitchFamily="18" charset="0"/>
              </a:rPr>
              <a:t>Siêu</a:t>
            </a:r>
            <a:r>
              <a:rPr lang="en-US" altLang="en-US" sz="4400" dirty="0">
                <a:solidFill>
                  <a:srgbClr val="00051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514"/>
                </a:solidFill>
                <a:latin typeface="Times New Roman" panose="02020603050405020304" pitchFamily="18" charset="0"/>
              </a:rPr>
              <a:t>đô</a:t>
            </a:r>
            <a:r>
              <a:rPr lang="en-US" altLang="en-US" sz="4400" dirty="0">
                <a:solidFill>
                  <a:srgbClr val="00051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514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en-US" sz="4400" dirty="0">
                <a:solidFill>
                  <a:srgbClr val="000514"/>
                </a:solidFill>
                <a:latin typeface="Times New Roman" panose="02020603050405020304" pitchFamily="18" charset="0"/>
              </a:rPr>
              <a:t>”?</a:t>
            </a:r>
          </a:p>
        </p:txBody>
      </p:sp>
      <p:sp>
        <p:nvSpPr>
          <p:cNvPr id="38917" name="AutoShape 5"/>
          <p:cNvSpPr>
            <a:spLocks noChangeArrowheads="1"/>
          </p:cNvSpPr>
          <p:nvPr/>
        </p:nvSpPr>
        <p:spPr bwMode="auto">
          <a:xfrm>
            <a:off x="2167792" y="2428630"/>
            <a:ext cx="838200" cy="1828800"/>
          </a:xfrm>
          <a:prstGeom prst="curvedRightArrow">
            <a:avLst>
              <a:gd name="adj1" fmla="val 43636"/>
              <a:gd name="adj2" fmla="val 87273"/>
              <a:gd name="adj3" fmla="val 33333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" name="Oval Callout 1"/>
          <p:cNvSpPr/>
          <p:nvPr/>
        </p:nvSpPr>
        <p:spPr bwMode="auto">
          <a:xfrm>
            <a:off x="3094892" y="3899876"/>
            <a:ext cx="7237046" cy="2524369"/>
          </a:xfrm>
          <a:prstGeom prst="wedgeEllipseCallou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Siêu</a:t>
            </a:r>
            <a:r>
              <a:rPr lang="en-US" altLang="en-US" sz="24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đô</a:t>
            </a:r>
            <a:r>
              <a:rPr lang="en-US" altLang="en-US" sz="24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en-US" sz="24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Đô</a:t>
            </a:r>
            <a:r>
              <a:rPr lang="en-US" altLang="en-US" sz="24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en-US" sz="24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8 </a:t>
            </a:r>
            <a:r>
              <a:rPr lang="en-US" alt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triệu</a:t>
            </a:r>
            <a:r>
              <a:rPr lang="en-US" altLang="en-US" sz="24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24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trở</a:t>
            </a:r>
            <a:r>
              <a:rPr lang="en-US" altLang="en-US" sz="24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24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" name="AutoShape 2" descr="Hình ảnh Dấu Chấm Hỏi, Câu Hỏi Clipart, Dấu Hỏi Sáng Tạo, Nghi Ngờ miễn phí  tải tập tin PNG PSDComment và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8" y="7938"/>
            <a:ext cx="1233610" cy="1233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bldLvl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8" name="AutoShape 8"/>
          <p:cNvSpPr>
            <a:spLocks noChangeArrowheads="1"/>
          </p:cNvSpPr>
          <p:nvPr/>
        </p:nvSpPr>
        <p:spPr bwMode="auto">
          <a:xfrm>
            <a:off x="1362076" y="762000"/>
            <a:ext cx="10105850" cy="4724400"/>
          </a:xfrm>
          <a:prstGeom prst="verticalScroll">
            <a:avLst>
              <a:gd name="adj" fmla="val 12500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4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2076994" y="1103314"/>
            <a:ext cx="8059783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 err="1">
                <a:solidFill>
                  <a:srgbClr val="FF0000"/>
                </a:solidFill>
              </a:rPr>
              <a:t>Đọc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hình</a:t>
            </a:r>
            <a:r>
              <a:rPr lang="en-US" altLang="en-US" sz="4400" b="1" dirty="0">
                <a:solidFill>
                  <a:srgbClr val="FF0000"/>
                </a:solidFill>
              </a:rPr>
              <a:t> 3.3, </a:t>
            </a:r>
            <a:r>
              <a:rPr lang="en-US" altLang="en-US" sz="4400" b="1" dirty="0" err="1">
                <a:solidFill>
                  <a:srgbClr val="FF0000"/>
                </a:solidFill>
              </a:rPr>
              <a:t>cho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biết</a:t>
            </a:r>
            <a:r>
              <a:rPr lang="en-US" altLang="en-US" sz="4400" b="1" dirty="0">
                <a:solidFill>
                  <a:srgbClr val="FF0000"/>
                </a:solidFill>
              </a:rPr>
              <a:t>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FF0000"/>
                </a:solidFill>
              </a:rPr>
              <a:t>+</a:t>
            </a:r>
            <a:r>
              <a:rPr lang="en-US" altLang="en-US" sz="4400" b="1" dirty="0" err="1">
                <a:solidFill>
                  <a:srgbClr val="FF0000"/>
                </a:solidFill>
              </a:rPr>
              <a:t>Châu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lục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nào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có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nhiều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siêu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đô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thị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từ</a:t>
            </a:r>
            <a:r>
              <a:rPr lang="en-US" altLang="en-US" sz="4400" b="1" dirty="0">
                <a:solidFill>
                  <a:srgbClr val="FF0000"/>
                </a:solidFill>
              </a:rPr>
              <a:t> 8 </a:t>
            </a:r>
            <a:r>
              <a:rPr lang="en-US" altLang="en-US" sz="4400" b="1" dirty="0" err="1">
                <a:solidFill>
                  <a:srgbClr val="FF0000"/>
                </a:solidFill>
              </a:rPr>
              <a:t>triệu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dân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trở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lên</a:t>
            </a:r>
            <a:r>
              <a:rPr lang="en-US" altLang="en-US" sz="4400" b="1" dirty="0">
                <a:solidFill>
                  <a:srgbClr val="FF0000"/>
                </a:solidFill>
              </a:rPr>
              <a:t>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FF0000"/>
                </a:solidFill>
              </a:rPr>
              <a:t>+</a:t>
            </a:r>
            <a:r>
              <a:rPr lang="en-US" altLang="en-US" sz="4400" b="1" dirty="0" err="1">
                <a:solidFill>
                  <a:srgbClr val="FF0000"/>
                </a:solidFill>
              </a:rPr>
              <a:t>Tên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của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các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siêu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đô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thị</a:t>
            </a:r>
            <a:r>
              <a:rPr lang="en-US" altLang="en-US" sz="4400" b="1" dirty="0">
                <a:solidFill>
                  <a:srgbClr val="FF0000"/>
                </a:solidFill>
              </a:rPr>
              <a:t> ở </a:t>
            </a:r>
            <a:r>
              <a:rPr lang="en-US" altLang="en-US" sz="4400" b="1" dirty="0" err="1">
                <a:solidFill>
                  <a:srgbClr val="FF0000"/>
                </a:solidFill>
              </a:rPr>
              <a:t>châu</a:t>
            </a:r>
            <a:r>
              <a:rPr lang="en-US" altLang="en-US" sz="4400" b="1" dirty="0">
                <a:solidFill>
                  <a:srgbClr val="FF0000"/>
                </a:solidFill>
              </a:rPr>
              <a:t> Á </a:t>
            </a:r>
            <a:r>
              <a:rPr lang="en-US" altLang="en-US" sz="4400" b="1" dirty="0" err="1">
                <a:solidFill>
                  <a:srgbClr val="FF0000"/>
                </a:solidFill>
              </a:rPr>
              <a:t>có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từ</a:t>
            </a:r>
            <a:r>
              <a:rPr lang="en-US" altLang="en-US" sz="4400" b="1" dirty="0">
                <a:solidFill>
                  <a:srgbClr val="FF0000"/>
                </a:solidFill>
              </a:rPr>
              <a:t> 8 </a:t>
            </a:r>
            <a:r>
              <a:rPr lang="en-US" altLang="en-US" sz="4400" b="1" dirty="0" err="1">
                <a:solidFill>
                  <a:srgbClr val="FF0000"/>
                </a:solidFill>
              </a:rPr>
              <a:t>triệu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dân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trở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lên</a:t>
            </a:r>
            <a:r>
              <a:rPr lang="en-US" altLang="en-US" sz="4400" b="1" dirty="0">
                <a:solidFill>
                  <a:srgbClr val="FF0000"/>
                </a:solidFill>
              </a:rPr>
              <a:t>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75" y="4714875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8" y="7938"/>
            <a:ext cx="1233610" cy="1233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8" grpId="0" bldLvl="0" animBg="1"/>
      <p:bldP spid="40969" grpId="0" bldLvl="0" animBg="1"/>
      <p:bldP spid="40969" grpId="1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2477135" y="638175"/>
            <a:ext cx="7759700" cy="582930"/>
          </a:xfrm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3600" b="1" u="sng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HỌC.</a:t>
            </a:r>
          </a:p>
        </p:txBody>
      </p:sp>
      <p:sp>
        <p:nvSpPr>
          <p:cNvPr id="4099" name="Flowchart: Alternate Process 4"/>
          <p:cNvSpPr>
            <a:spLocks noChangeArrowheads="1"/>
          </p:cNvSpPr>
          <p:nvPr/>
        </p:nvSpPr>
        <p:spPr bwMode="auto">
          <a:xfrm>
            <a:off x="1629409" y="2336800"/>
            <a:ext cx="3661605" cy="3758565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514350" indent="-5143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1.Quần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3310827" y="1261179"/>
            <a:ext cx="3007486" cy="8352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445842" y="1261814"/>
            <a:ext cx="3174882" cy="8352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Flowchart: Alternate Process 5"/>
          <p:cNvSpPr>
            <a:spLocks noChangeArrowheads="1"/>
          </p:cNvSpPr>
          <p:nvPr/>
        </p:nvSpPr>
        <p:spPr bwMode="auto">
          <a:xfrm>
            <a:off x="8048625" y="2097087"/>
            <a:ext cx="2743200" cy="3998912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514350" indent="-5143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4" grpId="1"/>
      <p:bldP spid="4099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6" name="Picture 6" descr="dl7tr011h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11" y="0"/>
            <a:ext cx="1177398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1" y="5486400"/>
            <a:ext cx="12192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err="1">
                <a:solidFill>
                  <a:prstClr val="black"/>
                </a:solidFill>
              </a:rPr>
              <a:t>Hình</a:t>
            </a:r>
            <a:r>
              <a:rPr lang="en-US" altLang="en-US" sz="4000" b="1" dirty="0">
                <a:solidFill>
                  <a:prstClr val="black"/>
                </a:solidFill>
              </a:rPr>
              <a:t> 3.3- </a:t>
            </a:r>
            <a:r>
              <a:rPr lang="en-US" altLang="en-US" sz="4000" b="1" dirty="0" err="1">
                <a:solidFill>
                  <a:prstClr val="black"/>
                </a:solidFill>
              </a:rPr>
              <a:t>Lược</a:t>
            </a:r>
            <a:r>
              <a:rPr lang="en-US" altLang="en-US" sz="4000" b="1" dirty="0">
                <a:solidFill>
                  <a:prstClr val="black"/>
                </a:solidFill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</a:rPr>
              <a:t>đồ</a:t>
            </a:r>
            <a:r>
              <a:rPr lang="en-US" altLang="en-US" sz="4000" b="1" dirty="0">
                <a:solidFill>
                  <a:prstClr val="black"/>
                </a:solidFill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</a:rPr>
              <a:t>các</a:t>
            </a:r>
            <a:r>
              <a:rPr lang="en-US" altLang="en-US" sz="4000" b="1" dirty="0">
                <a:solidFill>
                  <a:prstClr val="black"/>
                </a:solidFill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</a:rPr>
              <a:t>siêu</a:t>
            </a:r>
            <a:r>
              <a:rPr lang="en-US" altLang="en-US" sz="4000" b="1" dirty="0">
                <a:solidFill>
                  <a:prstClr val="black"/>
                </a:solidFill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</a:rPr>
              <a:t>đô</a:t>
            </a:r>
            <a:r>
              <a:rPr lang="en-US" altLang="en-US" sz="4000" b="1" dirty="0">
                <a:solidFill>
                  <a:prstClr val="black"/>
                </a:solidFill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</a:rPr>
              <a:t>thị</a:t>
            </a:r>
            <a:r>
              <a:rPr lang="en-US" altLang="en-US" sz="4000" b="1" dirty="0">
                <a:solidFill>
                  <a:prstClr val="black"/>
                </a:solidFill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</a:rPr>
              <a:t>trên</a:t>
            </a:r>
            <a:r>
              <a:rPr lang="en-US" altLang="en-US" sz="4000" b="1" dirty="0">
                <a:solidFill>
                  <a:prstClr val="black"/>
                </a:solidFill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</a:rPr>
              <a:t>thế</a:t>
            </a:r>
            <a:r>
              <a:rPr lang="en-US" altLang="en-US" sz="4000" b="1" dirty="0">
                <a:solidFill>
                  <a:prstClr val="black"/>
                </a:solidFill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</a:rPr>
              <a:t>giới</a:t>
            </a:r>
            <a:r>
              <a:rPr lang="en-US" altLang="en-US" sz="4000" b="1" dirty="0">
                <a:solidFill>
                  <a:prstClr val="black"/>
                </a:solidFill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</a:rPr>
              <a:t>có</a:t>
            </a:r>
            <a:r>
              <a:rPr lang="en-US" altLang="en-US" sz="4000" b="1" dirty="0">
                <a:solidFill>
                  <a:prstClr val="black"/>
                </a:solidFill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</a:rPr>
              <a:t>từ</a:t>
            </a:r>
            <a:r>
              <a:rPr lang="en-US" altLang="en-US" sz="4000" b="1" dirty="0">
                <a:solidFill>
                  <a:prstClr val="black"/>
                </a:solidFill>
              </a:rPr>
              <a:t> 8 </a:t>
            </a:r>
            <a:r>
              <a:rPr lang="en-US" altLang="en-US" sz="4000" b="1" dirty="0" err="1">
                <a:solidFill>
                  <a:prstClr val="black"/>
                </a:solidFill>
              </a:rPr>
              <a:t>triệu</a:t>
            </a:r>
            <a:r>
              <a:rPr lang="en-US" altLang="en-US" sz="4000" b="1" dirty="0">
                <a:solidFill>
                  <a:prstClr val="black"/>
                </a:solidFill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</a:rPr>
              <a:t>dân</a:t>
            </a:r>
            <a:r>
              <a:rPr lang="en-US" altLang="en-US" sz="4000" b="1" dirty="0">
                <a:solidFill>
                  <a:prstClr val="black"/>
                </a:solidFill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</a:rPr>
              <a:t>trở</a:t>
            </a:r>
            <a:r>
              <a:rPr lang="en-US" altLang="en-US" sz="4000" b="1" dirty="0">
                <a:solidFill>
                  <a:prstClr val="black"/>
                </a:solidFill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</a:rPr>
              <a:t>lên</a:t>
            </a:r>
            <a:r>
              <a:rPr lang="en-US" altLang="en-US" sz="4000" b="1" dirty="0">
                <a:solidFill>
                  <a:prstClr val="black"/>
                </a:solidFill>
              </a:rPr>
              <a:t> (2000)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7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8" name="AutoShape 8"/>
          <p:cNvSpPr>
            <a:spLocks noChangeArrowheads="1"/>
          </p:cNvSpPr>
          <p:nvPr/>
        </p:nvSpPr>
        <p:spPr bwMode="auto">
          <a:xfrm>
            <a:off x="1362076" y="762000"/>
            <a:ext cx="10105850" cy="4724400"/>
          </a:xfrm>
          <a:prstGeom prst="verticalScroll">
            <a:avLst>
              <a:gd name="adj" fmla="val 12500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4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2296251" y="1643726"/>
            <a:ext cx="8598171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92D050"/>
            </a:solidFill>
            <a:miter lim="800000"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+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Châu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Á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có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nhiều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siêu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đô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thị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từ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8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triệu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dân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trở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lên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nhất:Bắc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Kinh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Xơ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-un,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Thiên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Tân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Thượng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Hải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Tô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-ô, Ô-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ca-Cô-bê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Mum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cac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-ta..</a:t>
            </a:r>
          </a:p>
        </p:txBody>
      </p:sp>
      <p:sp>
        <p:nvSpPr>
          <p:cNvPr id="4" name="Cloud Callout 3"/>
          <p:cNvSpPr/>
          <p:nvPr/>
        </p:nvSpPr>
        <p:spPr bwMode="auto">
          <a:xfrm>
            <a:off x="5861537" y="156308"/>
            <a:ext cx="5924061" cy="2735385"/>
          </a:xfrm>
          <a:prstGeom prst="cloudCallou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Một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bạn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đọc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cho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cô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nào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!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ea typeface="SimSun" panose="02010600030101010101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0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0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0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8" grpId="0" bldLvl="0" animBg="1"/>
      <p:bldP spid="40970" grpId="0" bldLvl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ve-dep-cua-thanh-pho-dong-dan-nhat-the-gioi24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43148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2895600" y="1"/>
            <a:ext cx="190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prstClr val="black"/>
                </a:solidFill>
              </a:rPr>
              <a:t>Mum - bai</a:t>
            </a:r>
          </a:p>
        </p:txBody>
      </p:sp>
      <p:pic>
        <p:nvPicPr>
          <p:cNvPr id="18436" name="Picture 7" descr="thủ đô tok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44958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7467600" y="152401"/>
            <a:ext cx="1066800" cy="3968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/>
              <a:t>Tô-ki-ô</a:t>
            </a:r>
          </a:p>
        </p:txBody>
      </p:sp>
      <p:pic>
        <p:nvPicPr>
          <p:cNvPr id="18438" name="Picture 11" descr="images60330_Thuongh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76600"/>
            <a:ext cx="4343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 Box 12"/>
          <p:cNvSpPr txBox="1">
            <a:spLocks noChangeArrowheads="1"/>
          </p:cNvSpPr>
          <p:nvPr/>
        </p:nvSpPr>
        <p:spPr bwMode="auto">
          <a:xfrm>
            <a:off x="2895600" y="3352801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prstClr val="black"/>
                </a:solidFill>
              </a:rPr>
              <a:t>Thượng hải</a:t>
            </a:r>
          </a:p>
        </p:txBody>
      </p:sp>
      <p:pic>
        <p:nvPicPr>
          <p:cNvPr id="18440" name="Picture 13" descr="xơ-un"/>
          <p:cNvPicPr>
            <a:picLocks noChangeAspect="1" noChangeArrowheads="1"/>
          </p:cNvPicPr>
          <p:nvPr/>
        </p:nvPicPr>
        <p:blipFill>
          <a:blip r:embed="rId5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336925"/>
            <a:ext cx="4724400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Text Box 14"/>
          <p:cNvSpPr txBox="1">
            <a:spLocks noChangeArrowheads="1"/>
          </p:cNvSpPr>
          <p:nvPr/>
        </p:nvSpPr>
        <p:spPr bwMode="auto">
          <a:xfrm>
            <a:off x="8305800" y="3352801"/>
            <a:ext cx="990600" cy="396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dirty="0" err="1">
                <a:solidFill>
                  <a:prstClr val="black"/>
                </a:solidFill>
              </a:rPr>
              <a:t>Xơ</a:t>
            </a:r>
            <a:r>
              <a:rPr lang="en-US" b="1" dirty="0">
                <a:solidFill>
                  <a:prstClr val="black"/>
                </a:solidFill>
              </a:rPr>
              <a:t>-un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2" descr="pa ri d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5" b="14766"/>
          <a:stretch>
            <a:fillRect/>
          </a:stretch>
        </p:blipFill>
        <p:spPr bwMode="auto">
          <a:xfrm>
            <a:off x="1524000" y="152400"/>
            <a:ext cx="464820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13" descr="pa ri dep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5" b="9703"/>
          <a:stretch>
            <a:fillRect/>
          </a:stretch>
        </p:blipFill>
        <p:spPr bwMode="auto">
          <a:xfrm>
            <a:off x="6248400" y="152400"/>
            <a:ext cx="4419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15" descr="luân đô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352800"/>
            <a:ext cx="4419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6" descr="luân đôn de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52800"/>
            <a:ext cx="4572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17"/>
          <p:cNvSpPr txBox="1">
            <a:spLocks noChangeArrowheads="1"/>
          </p:cNvSpPr>
          <p:nvPr/>
        </p:nvSpPr>
        <p:spPr bwMode="auto">
          <a:xfrm>
            <a:off x="5715000" y="304801"/>
            <a:ext cx="160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FFFF"/>
                </a:solidFill>
              </a:rPr>
              <a:t>Pa-ri</a:t>
            </a:r>
          </a:p>
        </p:txBody>
      </p:sp>
      <p:sp>
        <p:nvSpPr>
          <p:cNvPr id="19463" name="Text Box 18"/>
          <p:cNvSpPr txBox="1">
            <a:spLocks noChangeArrowheads="1"/>
          </p:cNvSpPr>
          <p:nvPr/>
        </p:nvSpPr>
        <p:spPr bwMode="auto">
          <a:xfrm>
            <a:off x="5257800" y="3352801"/>
            <a:ext cx="175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/>
              <a:t>Luân-đôn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"/>
            <a:ext cx="89154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14"/>
          <p:cNvSpPr txBox="1">
            <a:spLocks noChangeArrowheads="1"/>
          </p:cNvSpPr>
          <p:nvPr/>
        </p:nvSpPr>
        <p:spPr bwMode="auto">
          <a:xfrm>
            <a:off x="8001000" y="381001"/>
            <a:ext cx="2209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FFFF00"/>
                </a:solidFill>
              </a:rPr>
              <a:t>Lốt An – giơ - let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6200"/>
            <a:ext cx="8915400" cy="661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8"/>
          <p:cNvSpPr txBox="1">
            <a:spLocks noChangeArrowheads="1"/>
          </p:cNvSpPr>
          <p:nvPr/>
        </p:nvSpPr>
        <p:spPr bwMode="auto">
          <a:xfrm>
            <a:off x="2590800" y="88901"/>
            <a:ext cx="266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00"/>
                </a:solidFill>
              </a:rPr>
              <a:t>La – gôt ( Ni-giê-ri-a)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AutoShape 5"/>
          <p:cNvSpPr>
            <a:spLocks noChangeArrowheads="1"/>
          </p:cNvSpPr>
          <p:nvPr/>
        </p:nvSpPr>
        <p:spPr bwMode="auto">
          <a:xfrm>
            <a:off x="3056709" y="496389"/>
            <a:ext cx="6620691" cy="3085011"/>
          </a:xfrm>
          <a:prstGeom prst="wedgeRoundRectCallout">
            <a:avLst>
              <a:gd name="adj1" fmla="val -68917"/>
              <a:gd name="adj2" fmla="val 60417"/>
              <a:gd name="adj3" fmla="val 16667"/>
            </a:avLst>
          </a:prstGeom>
          <a:solidFill>
            <a:srgbClr val="29E75B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44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4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44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xét</a:t>
            </a:r>
            <a:r>
              <a:rPr lang="en-US" altLang="en-US" sz="44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44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44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44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4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bố</a:t>
            </a:r>
            <a:r>
              <a:rPr lang="en-US" altLang="en-US" sz="44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4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4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Siêu</a:t>
            </a:r>
            <a:r>
              <a:rPr lang="en-US" altLang="en-US" sz="44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đô</a:t>
            </a:r>
            <a:r>
              <a:rPr lang="en-US" altLang="en-US" sz="44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en-US" sz="44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44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44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giới</a:t>
            </a:r>
            <a:r>
              <a:rPr lang="en-US" altLang="en-US" sz="4400" dirty="0">
                <a:solidFill>
                  <a:srgbClr val="FF0066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2586446" y="4038601"/>
            <a:ext cx="7929154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dirty="0">
                <a:latin typeface="Times New Roman" panose="02020603050405020304" pitchFamily="18" charset="0"/>
              </a:rPr>
              <a:t>*  </a:t>
            </a:r>
            <a:r>
              <a:rPr lang="en-US" altLang="en-US" sz="44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năm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gần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đây</a:t>
            </a:r>
            <a:r>
              <a:rPr lang="en-US" altLang="en-US" sz="4400" dirty="0">
                <a:latin typeface="Times New Roman" panose="02020603050405020304" pitchFamily="18" charset="0"/>
              </a:rPr>
              <a:t>, </a:t>
            </a:r>
            <a:r>
              <a:rPr lang="en-US" altLang="en-US" sz="44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Siêu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đô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thị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trên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thế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giới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tăng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nhanh</a:t>
            </a:r>
            <a:r>
              <a:rPr lang="en-US" altLang="en-US" sz="4400" dirty="0">
                <a:latin typeface="Times New Roman" panose="02020603050405020304" pitchFamily="18" charset="0"/>
              </a:rPr>
              <a:t>, </a:t>
            </a:r>
            <a:r>
              <a:rPr lang="en-US" altLang="en-US" sz="4400" dirty="0" err="1">
                <a:latin typeface="Times New Roman" panose="02020603050405020304" pitchFamily="18" charset="0"/>
              </a:rPr>
              <a:t>nhất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là</a:t>
            </a:r>
            <a:r>
              <a:rPr lang="en-US" altLang="en-US" sz="4400" dirty="0">
                <a:latin typeface="Times New Roman" panose="02020603050405020304" pitchFamily="18" charset="0"/>
              </a:rPr>
              <a:t> ở </a:t>
            </a:r>
            <a:r>
              <a:rPr lang="en-US" altLang="en-US" sz="4400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phát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triển</a:t>
            </a:r>
            <a:r>
              <a:rPr lang="en-US" altLang="en-US" sz="4400" dirty="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8" y="7938"/>
            <a:ext cx="1233610" cy="1233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bldLvl="0" animBg="1"/>
      <p:bldP spid="34822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AutoShape 4"/>
          <p:cNvSpPr>
            <a:spLocks noChangeArrowheads="1"/>
          </p:cNvSpPr>
          <p:nvPr/>
        </p:nvSpPr>
        <p:spPr bwMode="auto">
          <a:xfrm>
            <a:off x="1567543" y="609599"/>
            <a:ext cx="9705703" cy="5046617"/>
          </a:xfrm>
          <a:prstGeom prst="cloudCallout">
            <a:avLst>
              <a:gd name="adj1" fmla="val -55833"/>
              <a:gd name="adj2" fmla="val 75657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dirty="0" err="1">
                <a:latin typeface="Times New Roman" panose="02020603050405020304" pitchFamily="18" charset="0"/>
              </a:rPr>
              <a:t>Sự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gia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tăng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phát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dân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Đô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thị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và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Siêu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đô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thị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có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ảnh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hưởng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như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thế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nào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đến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kinh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tế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và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xã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hội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mỗi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quốc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gia</a:t>
            </a:r>
            <a:r>
              <a:rPr lang="en-US" altLang="en-US" sz="4400" dirty="0">
                <a:latin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8" y="7938"/>
            <a:ext cx="1233610" cy="1233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70" name="Rectangle 6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endParaRPr lang="en-US" altLang="en-US" sz="2400"/>
          </a:p>
        </p:txBody>
      </p:sp>
      <p:sp>
        <p:nvSpPr>
          <p:cNvPr id="113672" name="Rectangle 8"/>
          <p:cNvSpPr>
            <a:spLocks noGrp="1" noChangeArrowheads="1"/>
          </p:cNvSpPr>
          <p:nvPr>
            <p:ph sz="quarter" idx="4"/>
          </p:nvPr>
        </p:nvSpPr>
        <p:spPr/>
        <p:txBody>
          <a:bodyPr/>
          <a:lstStyle/>
          <a:p>
            <a:endParaRPr lang="en-US" altLang="en-US" sz="2400"/>
          </a:p>
        </p:txBody>
      </p:sp>
      <p:pic>
        <p:nvPicPr>
          <p:cNvPr id="113674" name="Picture 10" descr="ANd9GcQNZfbDk8qQKNctPmk25iB_WIiAmZ7XVXA6sV25PsSGe00zjnE&amp;t=1&amp;usg=__OJFwO_Nsu00G8mpvRreFSBO0u_Q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246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76" name="Picture 12" descr="Noi-lo-van-hoa-giao-thong_Tin1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0"/>
            <a:ext cx="58674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78" name="Picture 14" descr="Nước thải từ KCN Chơn Thành không qua xử lý gây ô nhiễm môi trường. Ảnh: VĂN HÙ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609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80" name="Picture 16" descr="508512439364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86176"/>
            <a:ext cx="60960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367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3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xfrm>
            <a:off x="-1" y="0"/>
            <a:ext cx="11965577" cy="770709"/>
          </a:xfrm>
        </p:spPr>
        <p:txBody>
          <a:bodyPr/>
          <a:lstStyle/>
          <a:p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8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0" y="883921"/>
            <a:ext cx="6005559" cy="5974079"/>
          </a:xfrm>
        </p:spPr>
        <p:txBody>
          <a:bodyPr>
            <a:normAutofit/>
          </a:bodyPr>
          <a:lstStyle/>
          <a:p>
            <a:pPr marL="533400" indent="-533400"/>
            <a:r>
              <a:rPr lang="en-US" alt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endParaRPr lang="en-US" altLang="en-US" sz="36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90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6324600" y="770709"/>
            <a:ext cx="5867400" cy="6335485"/>
          </a:xfrm>
        </p:spPr>
        <p:txBody>
          <a:bodyPr>
            <a:noAutofit/>
          </a:bodyPr>
          <a:lstStyle/>
          <a:p>
            <a:pPr marL="533400" indent="-533400"/>
            <a:r>
              <a:rPr lang="en-US" alt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endParaRPr lang="en-US" altLang="en-US" sz="36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endParaRPr lang="en-US" alt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41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41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41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419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  <p:bldP spid="41989" grpId="0" build="p"/>
      <p:bldP spid="4199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60325"/>
            <a:ext cx="10972800" cy="582613"/>
          </a:xfrm>
        </p:spPr>
        <p:txBody>
          <a:bodyPr/>
          <a:lstStyle/>
          <a:p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Quần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cư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nông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thôn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quần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cư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đô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thị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050" y="1203962"/>
            <a:ext cx="5170714" cy="4600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8764" y="1203962"/>
            <a:ext cx="5394960" cy="4600575"/>
          </a:xfrm>
          <a:prstGeom prst="rect">
            <a:avLst/>
          </a:prstGeom>
        </p:spPr>
      </p:pic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6680472" y="6013087"/>
            <a:ext cx="4467497" cy="583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 err="1">
                <a:solidFill>
                  <a:schemeClr val="tx1"/>
                </a:solidFill>
              </a:rPr>
              <a:t>Quang</a:t>
            </a:r>
            <a:r>
              <a:rPr lang="en-US" altLang="en-US" sz="3200" dirty="0">
                <a:solidFill>
                  <a:schemeClr val="tx1"/>
                </a:solidFill>
              </a:rPr>
              <a:t> ảnh </a:t>
            </a:r>
            <a:r>
              <a:rPr lang="en-US" altLang="en-US" sz="3200" dirty="0" err="1">
                <a:solidFill>
                  <a:schemeClr val="tx1"/>
                </a:solidFill>
              </a:rPr>
              <a:t>nông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thôn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1611902" y="6013087"/>
            <a:ext cx="4467497" cy="583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 err="1">
                <a:solidFill>
                  <a:schemeClr val="tx1"/>
                </a:solidFill>
              </a:rPr>
              <a:t>Quang</a:t>
            </a:r>
            <a:r>
              <a:rPr lang="en-US" altLang="en-US" sz="3200" dirty="0">
                <a:solidFill>
                  <a:schemeClr val="tx1"/>
                </a:solidFill>
              </a:rPr>
              <a:t> ảnh thành thị</a:t>
            </a: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7383780" y="302895"/>
            <a:ext cx="5643245" cy="3467100"/>
          </a:xfrm>
          <a:prstGeom prst="cloudCallout">
            <a:avLst>
              <a:gd name="adj1" fmla="val -39706"/>
              <a:gd name="adj2" fmla="val 74874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Dựa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vào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hình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ảnh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trên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thuật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ngữ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“</a:t>
            </a:r>
            <a:r>
              <a:rPr lang="en-US" alt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quần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cư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” </a:t>
            </a:r>
            <a:r>
              <a:rPr lang="en-US" alt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sgk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trang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188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hãy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cho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biết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em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hiểu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thế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nào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về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thuật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ngữ”Quần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cư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”?</a:t>
            </a:r>
            <a:endParaRPr lang="en-US" sz="3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7313393" y="302895"/>
            <a:ext cx="5971540" cy="3467100"/>
          </a:xfrm>
          <a:prstGeom prst="cloudCallout">
            <a:avLst>
              <a:gd name="adj1" fmla="val -39706"/>
              <a:gd name="adj2" fmla="val 74874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Quần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cư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dân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cư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sống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quây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tụ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lại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ở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một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nơi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một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vùng</a:t>
            </a:r>
            <a:endParaRPr lang="en-US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Dân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cư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số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người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sinh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sống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trên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một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diện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tích</a:t>
            </a:r>
            <a:endParaRPr lang="en-US" sz="3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3" grpId="0" bldLvl="0" animBg="1"/>
      <p:bldP spid="9" grpId="0" bldLvl="0" animBg="1"/>
      <p:bldP spid="10" grpId="0" bldLvl="0" animBg="1"/>
      <p:bldP spid="10" grpId="1" bldLvl="0" animBg="1"/>
      <p:bldP spid="11" grpId="0" bldLvl="0" animBg="1"/>
      <p:bldP spid="11" grpId="1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280795" y="76200"/>
            <a:ext cx="9079865" cy="70675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Nối ý cột A phù hợp với cột B</a:t>
            </a:r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2590800" y="762000"/>
            <a:ext cx="1066800" cy="762000"/>
          </a:xfrm>
          <a:prstGeom prst="flowChartConnector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1512" name="AutoShape 8"/>
          <p:cNvSpPr>
            <a:spLocks noChangeArrowheads="1"/>
          </p:cNvSpPr>
          <p:nvPr/>
        </p:nvSpPr>
        <p:spPr bwMode="auto">
          <a:xfrm>
            <a:off x="1084217" y="2209800"/>
            <a:ext cx="3335383" cy="1143000"/>
          </a:xfrm>
          <a:prstGeom prst="roundRect">
            <a:avLst>
              <a:gd name="adj" fmla="val 16667"/>
            </a:avLst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QUẦN CƯ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 THÔN</a:t>
            </a:r>
          </a:p>
        </p:txBody>
      </p:sp>
      <p:sp>
        <p:nvSpPr>
          <p:cNvPr id="21513" name="AutoShape 9"/>
          <p:cNvSpPr>
            <a:spLocks noChangeArrowheads="1"/>
          </p:cNvSpPr>
          <p:nvPr/>
        </p:nvSpPr>
        <p:spPr bwMode="auto">
          <a:xfrm>
            <a:off x="1280160" y="4267200"/>
            <a:ext cx="3063240" cy="1143000"/>
          </a:xfrm>
          <a:prstGeom prst="roundRect">
            <a:avLst>
              <a:gd name="adj" fmla="val 16667"/>
            </a:avLst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QUẦN CƯ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 THỊ</a:t>
            </a:r>
          </a:p>
        </p:txBody>
      </p:sp>
      <p:sp>
        <p:nvSpPr>
          <p:cNvPr id="21514" name="AutoShape 10"/>
          <p:cNvSpPr>
            <a:spLocks noChangeArrowheads="1"/>
          </p:cNvSpPr>
          <p:nvPr/>
        </p:nvSpPr>
        <p:spPr bwMode="auto">
          <a:xfrm>
            <a:off x="7391400" y="685800"/>
            <a:ext cx="1066800" cy="762000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21528" name="Picture 24" descr="BD21318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1447800"/>
            <a:ext cx="1873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9" name="Picture 25" descr="BD21318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3352800"/>
            <a:ext cx="1873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0" name="Picture 26" descr="BD21318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1524000"/>
            <a:ext cx="1873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31" name="AutoShape 27"/>
          <p:cNvSpPr>
            <a:spLocks noChangeArrowheads="1"/>
          </p:cNvSpPr>
          <p:nvPr/>
        </p:nvSpPr>
        <p:spPr bwMode="auto">
          <a:xfrm>
            <a:off x="5715000" y="1752600"/>
            <a:ext cx="6080760" cy="533400"/>
          </a:xfrm>
          <a:prstGeom prst="flowChartTerminator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</a:t>
            </a:r>
            <a:r>
              <a:rPr lang="en-US" altLang="en-US" sz="40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sz="4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 </a:t>
            </a:r>
            <a:r>
              <a:rPr lang="en-US" altLang="en-US" sz="40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endParaRPr lang="en-US" altLang="en-US" sz="40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32" name="AutoShape 28"/>
          <p:cNvSpPr>
            <a:spLocks noChangeArrowheads="1"/>
          </p:cNvSpPr>
          <p:nvPr/>
        </p:nvSpPr>
        <p:spPr bwMode="auto">
          <a:xfrm>
            <a:off x="5715000" y="2743200"/>
            <a:ext cx="6080760" cy="533400"/>
          </a:xfrm>
          <a:prstGeom prst="flowChartTerminator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4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altLang="en-US" sz="4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altLang="en-US" sz="4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thớt</a:t>
            </a:r>
            <a:endParaRPr lang="en-US" altLang="en-US" sz="40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33" name="AutoShape 29"/>
          <p:cNvSpPr>
            <a:spLocks noChangeArrowheads="1"/>
          </p:cNvSpPr>
          <p:nvPr/>
        </p:nvSpPr>
        <p:spPr bwMode="auto">
          <a:xfrm>
            <a:off x="5715000" y="3657600"/>
            <a:ext cx="6477000" cy="533400"/>
          </a:xfrm>
          <a:prstGeom prst="flowChartTerminator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4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xuất</a:t>
            </a:r>
            <a:r>
              <a:rPr lang="en-US" altLang="en-US" sz="4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4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ngiệp</a:t>
            </a:r>
            <a:r>
              <a:rPr lang="en-US" altLang="en-US" sz="4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40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altLang="en-US" sz="4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vụ</a:t>
            </a:r>
          </a:p>
        </p:txBody>
      </p:sp>
      <p:sp>
        <p:nvSpPr>
          <p:cNvPr id="21534" name="AutoShape 30"/>
          <p:cNvSpPr>
            <a:spLocks noChangeArrowheads="1"/>
          </p:cNvSpPr>
          <p:nvPr/>
        </p:nvSpPr>
        <p:spPr bwMode="auto">
          <a:xfrm>
            <a:off x="5715000" y="4572000"/>
            <a:ext cx="6080760" cy="533400"/>
          </a:xfrm>
          <a:prstGeom prst="flowChartTerminator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 độ dân số cao</a:t>
            </a:r>
            <a:endParaRPr lang="en-US" altLang="en-US" sz="40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35" name="AutoShape 31"/>
          <p:cNvSpPr>
            <a:spLocks noChangeArrowheads="1"/>
          </p:cNvSpPr>
          <p:nvPr/>
        </p:nvSpPr>
        <p:spPr bwMode="auto">
          <a:xfrm>
            <a:off x="5715000" y="5486399"/>
            <a:ext cx="6477000" cy="1295399"/>
          </a:xfrm>
          <a:prstGeom prst="flowChartTerminator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cửa gắn với ruộng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vườn, sông ngước</a:t>
            </a:r>
            <a:endParaRPr lang="en-US" altLang="en-US" sz="40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36" name="Line 32"/>
          <p:cNvSpPr>
            <a:spLocks noChangeShapeType="1"/>
          </p:cNvSpPr>
          <p:nvPr/>
        </p:nvSpPr>
        <p:spPr bwMode="auto">
          <a:xfrm flipH="1">
            <a:off x="4267200" y="2057400"/>
            <a:ext cx="1447800" cy="2286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37" name="Line 33"/>
          <p:cNvSpPr>
            <a:spLocks noChangeShapeType="1"/>
          </p:cNvSpPr>
          <p:nvPr/>
        </p:nvSpPr>
        <p:spPr bwMode="auto">
          <a:xfrm flipH="1">
            <a:off x="4419600" y="3048000"/>
            <a:ext cx="129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38" name="Line 34"/>
          <p:cNvSpPr>
            <a:spLocks noChangeShapeType="1"/>
          </p:cNvSpPr>
          <p:nvPr/>
        </p:nvSpPr>
        <p:spPr bwMode="auto">
          <a:xfrm flipH="1">
            <a:off x="4343400" y="3886200"/>
            <a:ext cx="13716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39" name="Line 35"/>
          <p:cNvSpPr>
            <a:spLocks noChangeShapeType="1"/>
          </p:cNvSpPr>
          <p:nvPr/>
        </p:nvSpPr>
        <p:spPr bwMode="auto">
          <a:xfrm flipH="1">
            <a:off x="4343400" y="480060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40" name="Line 36"/>
          <p:cNvSpPr>
            <a:spLocks noChangeShapeType="1"/>
          </p:cNvSpPr>
          <p:nvPr/>
        </p:nvSpPr>
        <p:spPr bwMode="auto">
          <a:xfrm flipH="1" flipV="1">
            <a:off x="4419600" y="3048000"/>
            <a:ext cx="1295400" cy="2667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45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95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45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95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45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95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45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9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4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9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4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95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15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3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15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3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1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3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1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2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3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15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35"/>
                  </p:tgtEl>
                </p:cond>
              </p:nextCondLst>
            </p:seq>
          </p:childTnLst>
        </p:cTn>
      </p:par>
    </p:tnLst>
    <p:bldLst>
      <p:bldP spid="21508" grpId="0" bldLvl="0" animBg="1"/>
      <p:bldP spid="21509" grpId="0" bldLvl="0" animBg="1"/>
      <p:bldP spid="21512" grpId="0" bldLvl="0" animBg="1"/>
      <p:bldP spid="21513" grpId="0" bldLvl="0" animBg="1"/>
      <p:bldP spid="21514" grpId="0" bldLvl="0" animBg="1"/>
      <p:bldP spid="21531" grpId="0" bldLvl="0" animBg="1"/>
      <p:bldP spid="21532" grpId="0" bldLvl="0" animBg="1"/>
      <p:bldP spid="21533" grpId="0" bldLvl="0" animBg="1"/>
      <p:bldP spid="21534" grpId="0" bldLvl="0" animBg="1"/>
      <p:bldP spid="21535" grpId="0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 descr="a29e30eb1e09e2137eaec3433aa05350-40049082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45331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 descr="8d58535b1e09e23cb8cd73433a9fb37f-3999169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214" y="2051121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8d8e354b1e09e23c6eab63433aa2437f-75081124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305" y="3248660"/>
            <a:ext cx="9525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faa4a4db1e09e24b443af3433a88a308-4044216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305" y="5353050"/>
            <a:ext cx="9525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979713" y="842101"/>
            <a:ext cx="110816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CC0000"/>
                </a:solidFill>
              </a:rPr>
              <a:t>Kê</a:t>
            </a:r>
            <a:r>
              <a:rPr lang="en-US" altLang="en-US" sz="2800" b="1" dirty="0">
                <a:solidFill>
                  <a:srgbClr val="CC0000"/>
                </a:solidFill>
              </a:rPr>
              <a:t>̉ </a:t>
            </a:r>
            <a:r>
              <a:rPr lang="en-US" altLang="en-US" sz="2800" b="1" dirty="0" err="1">
                <a:solidFill>
                  <a:srgbClr val="CC0000"/>
                </a:solidFill>
              </a:rPr>
              <a:t>tên</a:t>
            </a:r>
            <a:r>
              <a:rPr lang="en-US" altLang="en-US" sz="2800" b="1" dirty="0">
                <a:solidFill>
                  <a:srgbClr val="CC0000"/>
                </a:solidFill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</a:rPr>
              <a:t>các</a:t>
            </a:r>
            <a:r>
              <a:rPr lang="en-US" altLang="en-US" sz="2800" b="1" dirty="0">
                <a:solidFill>
                  <a:srgbClr val="CC0000"/>
                </a:solidFill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</a:rPr>
              <a:t>đô</a:t>
            </a:r>
            <a:r>
              <a:rPr lang="en-US" altLang="en-US" sz="2800" b="1" dirty="0">
                <a:solidFill>
                  <a:srgbClr val="CC0000"/>
                </a:solidFill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</a:rPr>
              <a:t>thi</a:t>
            </a:r>
            <a:r>
              <a:rPr lang="en-US" altLang="en-US" sz="2800" b="1" dirty="0">
                <a:solidFill>
                  <a:srgbClr val="CC0000"/>
                </a:solidFill>
              </a:rPr>
              <a:t>̣ </a:t>
            </a:r>
            <a:r>
              <a:rPr lang="en-US" altLang="en-US" sz="2800" b="1" dirty="0" err="1">
                <a:solidFill>
                  <a:srgbClr val="CC0000"/>
                </a:solidFill>
              </a:rPr>
              <a:t>xuất</a:t>
            </a:r>
            <a:r>
              <a:rPr lang="en-US" altLang="en-US" sz="2800" b="1" dirty="0">
                <a:solidFill>
                  <a:srgbClr val="CC0000"/>
                </a:solidFill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</a:rPr>
              <a:t>hiện</a:t>
            </a:r>
            <a:r>
              <a:rPr lang="en-US" altLang="en-US" sz="2800" b="1" dirty="0">
                <a:solidFill>
                  <a:srgbClr val="CC0000"/>
                </a:solidFill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</a:rPr>
              <a:t>đầu</a:t>
            </a:r>
            <a:r>
              <a:rPr lang="en-US" altLang="en-US" sz="2800" b="1" dirty="0">
                <a:solidFill>
                  <a:srgbClr val="CC0000"/>
                </a:solidFill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</a:rPr>
              <a:t>tiên</a:t>
            </a:r>
            <a:r>
              <a:rPr lang="en-US" altLang="en-US" sz="2800" b="1" dirty="0">
                <a:solidFill>
                  <a:srgbClr val="CC0000"/>
                </a:solidFill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</a:rPr>
              <a:t>trên</a:t>
            </a:r>
            <a:r>
              <a:rPr lang="en-US" altLang="en-US" sz="2800" b="1" dirty="0">
                <a:solidFill>
                  <a:srgbClr val="CC0000"/>
                </a:solidFill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</a:rPr>
              <a:t>thê</a:t>
            </a:r>
            <a:r>
              <a:rPr lang="en-US" altLang="en-US" sz="2800" b="1" dirty="0">
                <a:solidFill>
                  <a:srgbClr val="CC0000"/>
                </a:solidFill>
              </a:rPr>
              <a:t>́ </a:t>
            </a:r>
            <a:r>
              <a:rPr lang="en-US" altLang="en-US" sz="2800" b="1" dirty="0" err="1">
                <a:solidFill>
                  <a:srgbClr val="CC0000"/>
                </a:solidFill>
              </a:rPr>
              <a:t>giới</a:t>
            </a:r>
            <a:r>
              <a:rPr lang="en-US" altLang="en-US" sz="2800" b="1" dirty="0">
                <a:solidFill>
                  <a:srgbClr val="CC0000"/>
                </a:solidFill>
              </a:rPr>
              <a:t> ?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979712" y="1379626"/>
            <a:ext cx="110816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/>
              <a:t>Ấn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độ</a:t>
            </a:r>
            <a:r>
              <a:rPr lang="en-US" altLang="en-US" sz="2800" b="1" dirty="0"/>
              <a:t> , </a:t>
            </a:r>
            <a:r>
              <a:rPr lang="en-US" altLang="en-US" sz="2800" b="1" dirty="0" err="1"/>
              <a:t>Trung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quốc</a:t>
            </a:r>
            <a:r>
              <a:rPr lang="en-US" altLang="en-US" sz="2800" b="1" dirty="0"/>
              <a:t> , La mã, Ai </a:t>
            </a:r>
            <a:r>
              <a:rPr lang="en-US" altLang="en-US" sz="2800" b="1" dirty="0" err="1"/>
              <a:t>cập</a:t>
            </a:r>
            <a:r>
              <a:rPr lang="en-US" altLang="en-US" sz="2800" b="1" dirty="0"/>
              <a:t>, Hi </a:t>
            </a:r>
            <a:r>
              <a:rPr lang="en-US" altLang="en-US" sz="2800" b="1" dirty="0" err="1"/>
              <a:t>lạp</a:t>
            </a:r>
            <a:r>
              <a:rPr lang="en-US" altLang="en-US" sz="2800" b="1" dirty="0"/>
              <a:t> …</a:t>
            </a: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1116874" y="1897832"/>
            <a:ext cx="110751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CC0000"/>
                </a:solidFill>
              </a:rPr>
              <a:t>Siêu</a:t>
            </a:r>
            <a:r>
              <a:rPr lang="en-US" altLang="en-US" sz="2800" b="1" dirty="0">
                <a:solidFill>
                  <a:srgbClr val="CC0000"/>
                </a:solidFill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</a:rPr>
              <a:t>đô</a:t>
            </a:r>
            <a:r>
              <a:rPr lang="en-US" altLang="en-US" sz="2800" b="1" dirty="0">
                <a:solidFill>
                  <a:srgbClr val="CC0000"/>
                </a:solidFill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</a:rPr>
              <a:t>thi</a:t>
            </a:r>
            <a:r>
              <a:rPr lang="en-US" altLang="en-US" sz="2800" b="1" dirty="0">
                <a:solidFill>
                  <a:srgbClr val="CC0000"/>
                </a:solidFill>
              </a:rPr>
              <a:t>̣ </a:t>
            </a:r>
            <a:r>
              <a:rPr lang="en-US" altLang="en-US" sz="2800" b="1" dirty="0" err="1">
                <a:solidFill>
                  <a:srgbClr val="CC0000"/>
                </a:solidFill>
              </a:rPr>
              <a:t>phát</a:t>
            </a:r>
            <a:r>
              <a:rPr lang="en-US" altLang="en-US" sz="2800" b="1" dirty="0">
                <a:solidFill>
                  <a:srgbClr val="CC0000"/>
                </a:solidFill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</a:rPr>
              <a:t>triển</a:t>
            </a:r>
            <a:r>
              <a:rPr lang="en-US" altLang="en-US" sz="2800" b="1" dirty="0">
                <a:solidFill>
                  <a:srgbClr val="CC0000"/>
                </a:solidFill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</a:rPr>
              <a:t>mạnh</a:t>
            </a:r>
            <a:r>
              <a:rPr lang="en-US" altLang="en-US" sz="2800" b="1" dirty="0">
                <a:solidFill>
                  <a:srgbClr val="CC0000"/>
                </a:solidFill>
              </a:rPr>
              <a:t> ở </a:t>
            </a:r>
            <a:r>
              <a:rPr lang="en-US" altLang="en-US" sz="2800" b="1" dirty="0" err="1">
                <a:solidFill>
                  <a:srgbClr val="CC0000"/>
                </a:solidFill>
              </a:rPr>
              <a:t>các</a:t>
            </a:r>
            <a:r>
              <a:rPr lang="en-US" altLang="en-US" sz="2800" b="1" dirty="0">
                <a:solidFill>
                  <a:srgbClr val="CC0000"/>
                </a:solidFill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</a:rPr>
              <a:t>nước</a:t>
            </a:r>
            <a:r>
              <a:rPr lang="en-US" altLang="en-US" sz="2800" b="1" dirty="0">
                <a:solidFill>
                  <a:srgbClr val="CC0000"/>
                </a:solidFill>
              </a:rPr>
              <a:t> có </a:t>
            </a:r>
            <a:r>
              <a:rPr lang="en-US" altLang="en-US" sz="2800" b="1" dirty="0" err="1">
                <a:solidFill>
                  <a:srgbClr val="CC0000"/>
                </a:solidFill>
              </a:rPr>
              <a:t>nền</a:t>
            </a:r>
            <a:r>
              <a:rPr lang="en-US" altLang="en-US" sz="2800" b="1" dirty="0">
                <a:solidFill>
                  <a:srgbClr val="CC0000"/>
                </a:solidFill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</a:rPr>
              <a:t>kinh</a:t>
            </a:r>
            <a:r>
              <a:rPr lang="en-US" altLang="en-US" sz="2800" b="1" dirty="0">
                <a:solidFill>
                  <a:srgbClr val="CC0000"/>
                </a:solidFill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</a:rPr>
              <a:t>tê</a:t>
            </a:r>
            <a:r>
              <a:rPr lang="en-US" altLang="en-US" sz="2800" b="1" dirty="0">
                <a:solidFill>
                  <a:srgbClr val="CC0000"/>
                </a:solidFill>
              </a:rPr>
              <a:t>́ </a:t>
            </a:r>
            <a:r>
              <a:rPr lang="en-US" altLang="en-US" sz="2800" b="1" dirty="0" err="1">
                <a:solidFill>
                  <a:srgbClr val="CC0000"/>
                </a:solidFill>
              </a:rPr>
              <a:t>như</a:t>
            </a:r>
            <a:r>
              <a:rPr lang="en-US" altLang="en-US" sz="2800" b="1" dirty="0">
                <a:solidFill>
                  <a:srgbClr val="CC0000"/>
                </a:solidFill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</a:rPr>
              <a:t>thê</a:t>
            </a:r>
            <a:r>
              <a:rPr lang="en-US" altLang="en-US" sz="2800" b="1" dirty="0">
                <a:solidFill>
                  <a:srgbClr val="CC0000"/>
                </a:solidFill>
              </a:rPr>
              <a:t>́ </a:t>
            </a:r>
            <a:r>
              <a:rPr lang="en-US" altLang="en-US" sz="2800" b="1" dirty="0" err="1">
                <a:solidFill>
                  <a:srgbClr val="CC0000"/>
                </a:solidFill>
              </a:rPr>
              <a:t>nào</a:t>
            </a:r>
            <a:r>
              <a:rPr lang="en-US" altLang="en-US" sz="2800" b="1" dirty="0">
                <a:solidFill>
                  <a:srgbClr val="CC0000"/>
                </a:solidFill>
              </a:rPr>
              <a:t>?</a:t>
            </a:r>
            <a:r>
              <a:rPr lang="en-US" altLang="en-US" sz="2800" dirty="0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1116874" y="2445630"/>
            <a:ext cx="110751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/>
              <a:t>Siêu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đô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thi</a:t>
            </a:r>
            <a:r>
              <a:rPr lang="en-US" altLang="en-US" sz="2800" b="1" dirty="0"/>
              <a:t>̣ </a:t>
            </a:r>
            <a:r>
              <a:rPr lang="en-US" altLang="en-US" sz="2800" b="1" dirty="0" err="1"/>
              <a:t>phát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triển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mạnh</a:t>
            </a:r>
            <a:r>
              <a:rPr lang="en-US" altLang="en-US" sz="2800" b="1" dirty="0"/>
              <a:t> ở </a:t>
            </a:r>
            <a:r>
              <a:rPr lang="en-US" altLang="en-US" sz="2800" b="1" dirty="0" err="1"/>
              <a:t>các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nước</a:t>
            </a:r>
            <a:r>
              <a:rPr lang="en-US" altLang="en-US" sz="2800" b="1" dirty="0"/>
              <a:t> có </a:t>
            </a:r>
            <a:r>
              <a:rPr lang="en-US" altLang="en-US" sz="2800" b="1" dirty="0" err="1"/>
              <a:t>nền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kinh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tê</a:t>
            </a:r>
            <a:r>
              <a:rPr lang="en-US" altLang="en-US" sz="2800" b="1" dirty="0"/>
              <a:t>́ </a:t>
            </a:r>
            <a:r>
              <a:rPr lang="en-US" altLang="en-US" sz="2800" b="1" dirty="0" err="1"/>
              <a:t>đang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phát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triển</a:t>
            </a:r>
            <a:r>
              <a:rPr lang="en-US" altLang="en-US" sz="2800" dirty="0"/>
              <a:t> </a:t>
            </a: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1116874" y="3086998"/>
            <a:ext cx="1107512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CC0000"/>
                </a:solidFill>
              </a:rPr>
              <a:t>Quá </a:t>
            </a:r>
            <a:r>
              <a:rPr lang="en-US" altLang="en-US" sz="2800" b="1" dirty="0" err="1">
                <a:solidFill>
                  <a:srgbClr val="CC0000"/>
                </a:solidFill>
              </a:rPr>
              <a:t>trình</a:t>
            </a:r>
            <a:r>
              <a:rPr lang="en-US" altLang="en-US" sz="2800" b="1" dirty="0">
                <a:solidFill>
                  <a:srgbClr val="CC0000"/>
                </a:solidFill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</a:rPr>
              <a:t>phát</a:t>
            </a:r>
            <a:r>
              <a:rPr lang="en-US" altLang="en-US" sz="2800" b="1" dirty="0">
                <a:solidFill>
                  <a:srgbClr val="CC0000"/>
                </a:solidFill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</a:rPr>
              <a:t>triển</a:t>
            </a:r>
            <a:r>
              <a:rPr lang="en-US" altLang="en-US" sz="2800" b="1" dirty="0">
                <a:solidFill>
                  <a:srgbClr val="CC0000"/>
                </a:solidFill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</a:rPr>
              <a:t>tư</a:t>
            </a:r>
            <a:r>
              <a:rPr lang="en-US" altLang="en-US" sz="2800" b="1" dirty="0">
                <a:solidFill>
                  <a:srgbClr val="CC0000"/>
                </a:solidFill>
              </a:rPr>
              <a:t>̣ </a:t>
            </a:r>
            <a:r>
              <a:rPr lang="en-US" altLang="en-US" sz="2800" b="1" dirty="0" err="1">
                <a:solidFill>
                  <a:srgbClr val="CC0000"/>
                </a:solidFill>
              </a:rPr>
              <a:t>phát</a:t>
            </a:r>
            <a:r>
              <a:rPr lang="en-US" altLang="en-US" sz="2800" b="1" dirty="0">
                <a:solidFill>
                  <a:srgbClr val="CC0000"/>
                </a:solidFill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</a:rPr>
              <a:t>của</a:t>
            </a:r>
            <a:r>
              <a:rPr lang="en-US" altLang="en-US" sz="2800" b="1" dirty="0">
                <a:solidFill>
                  <a:srgbClr val="CC0000"/>
                </a:solidFill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</a:rPr>
              <a:t>nhiều</a:t>
            </a:r>
            <a:r>
              <a:rPr lang="en-US" altLang="en-US" sz="2800" b="1" dirty="0">
                <a:solidFill>
                  <a:srgbClr val="CC0000"/>
                </a:solidFill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</a:rPr>
              <a:t>siêu</a:t>
            </a:r>
            <a:r>
              <a:rPr lang="en-US" altLang="en-US" sz="2800" b="1" dirty="0">
                <a:solidFill>
                  <a:srgbClr val="CC0000"/>
                </a:solidFill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</a:rPr>
              <a:t>đô</a:t>
            </a:r>
            <a:r>
              <a:rPr lang="en-US" altLang="en-US" sz="2800" b="1" dirty="0">
                <a:solidFill>
                  <a:srgbClr val="CC0000"/>
                </a:solidFill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</a:rPr>
              <a:t>thi</a:t>
            </a:r>
            <a:r>
              <a:rPr lang="en-US" altLang="en-US" sz="2800" b="1" dirty="0">
                <a:solidFill>
                  <a:srgbClr val="CC0000"/>
                </a:solidFill>
              </a:rPr>
              <a:t>̣ </a:t>
            </a:r>
            <a:r>
              <a:rPr lang="en-US" altLang="en-US" sz="2800" b="1" dirty="0" err="1">
                <a:solidFill>
                  <a:srgbClr val="CC0000"/>
                </a:solidFill>
              </a:rPr>
              <a:t>và</a:t>
            </a:r>
            <a:r>
              <a:rPr lang="en-US" altLang="en-US" sz="2800" b="1" dirty="0">
                <a:solidFill>
                  <a:srgbClr val="CC0000"/>
                </a:solidFill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</a:rPr>
              <a:t>đô</a:t>
            </a:r>
            <a:r>
              <a:rPr lang="en-US" altLang="en-US" sz="2800" b="1" dirty="0">
                <a:solidFill>
                  <a:srgbClr val="CC0000"/>
                </a:solidFill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</a:rPr>
              <a:t>thi</a:t>
            </a:r>
            <a:r>
              <a:rPr lang="en-US" altLang="en-US" sz="2800" b="1" dirty="0">
                <a:solidFill>
                  <a:srgbClr val="CC0000"/>
                </a:solidFill>
              </a:rPr>
              <a:t>̣ </a:t>
            </a:r>
            <a:r>
              <a:rPr lang="en-US" altLang="en-US" sz="2800" b="1" dirty="0" err="1">
                <a:solidFill>
                  <a:srgbClr val="CC0000"/>
                </a:solidFill>
              </a:rPr>
              <a:t>mới</a:t>
            </a:r>
            <a:r>
              <a:rPr lang="en-US" altLang="en-US" sz="2800" b="1" dirty="0">
                <a:solidFill>
                  <a:srgbClr val="CC0000"/>
                </a:solidFill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</a:rPr>
              <a:t>đã</a:t>
            </a:r>
            <a:r>
              <a:rPr lang="en-US" altLang="en-US" sz="2800" b="1" dirty="0">
                <a:solidFill>
                  <a:srgbClr val="CC0000"/>
                </a:solidFill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</a:rPr>
              <a:t>đê</a:t>
            </a:r>
            <a:r>
              <a:rPr lang="en-US" altLang="en-US" sz="2800" b="1" dirty="0">
                <a:solidFill>
                  <a:srgbClr val="CC0000"/>
                </a:solidFill>
              </a:rPr>
              <a:t>̉ </a:t>
            </a:r>
            <a:r>
              <a:rPr lang="en-US" altLang="en-US" sz="2800" b="1" dirty="0" err="1">
                <a:solidFill>
                  <a:srgbClr val="CC0000"/>
                </a:solidFill>
              </a:rPr>
              <a:t>lại</a:t>
            </a:r>
            <a:r>
              <a:rPr lang="en-US" altLang="en-US" sz="2800" b="1" dirty="0">
                <a:solidFill>
                  <a:srgbClr val="CC0000"/>
                </a:solidFill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</a:rPr>
              <a:t>những</a:t>
            </a:r>
            <a:r>
              <a:rPr lang="en-US" altLang="en-US" sz="2800" b="1" dirty="0">
                <a:solidFill>
                  <a:srgbClr val="CC0000"/>
                </a:solidFill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</a:rPr>
              <a:t>hậu</a:t>
            </a:r>
            <a:r>
              <a:rPr lang="en-US" altLang="en-US" sz="2800" b="1" dirty="0">
                <a:solidFill>
                  <a:srgbClr val="CC0000"/>
                </a:solidFill>
              </a:rPr>
              <a:t> quả </a:t>
            </a:r>
            <a:r>
              <a:rPr lang="en-US" altLang="en-US" sz="2800" b="1" dirty="0" err="1">
                <a:solidFill>
                  <a:srgbClr val="CC0000"/>
                </a:solidFill>
              </a:rPr>
              <a:t>gi</a:t>
            </a:r>
            <a:r>
              <a:rPr lang="en-US" altLang="en-US" sz="2800" b="1" dirty="0">
                <a:solidFill>
                  <a:srgbClr val="CC0000"/>
                </a:solidFill>
              </a:rPr>
              <a:t>̀ ?</a:t>
            </a: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1116874" y="3948185"/>
            <a:ext cx="1143108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/>
              <a:t>Quá </a:t>
            </a:r>
            <a:r>
              <a:rPr lang="en-US" altLang="en-US" sz="2800" b="1" dirty="0" err="1"/>
              <a:t>trình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phát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triển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tư</a:t>
            </a:r>
            <a:r>
              <a:rPr lang="en-US" altLang="en-US" sz="2800" b="1" dirty="0"/>
              <a:t>̣ </a:t>
            </a:r>
            <a:r>
              <a:rPr lang="en-US" altLang="en-US" sz="2800" b="1" dirty="0" err="1"/>
              <a:t>phát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của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nhiều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siêu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đô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thi</a:t>
            </a:r>
            <a:r>
              <a:rPr lang="en-US" altLang="en-US" sz="2800" b="1" dirty="0"/>
              <a:t>̣ </a:t>
            </a:r>
            <a:r>
              <a:rPr lang="en-US" altLang="en-US" sz="2800" b="1" dirty="0" err="1"/>
              <a:t>và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đô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thi</a:t>
            </a:r>
            <a:r>
              <a:rPr lang="en-US" altLang="en-US" sz="2800" b="1" dirty="0"/>
              <a:t>̣ </a:t>
            </a:r>
            <a:r>
              <a:rPr lang="en-US" altLang="en-US" sz="2800" b="1" dirty="0" err="1"/>
              <a:t>mới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đã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đê</a:t>
            </a:r>
            <a:r>
              <a:rPr lang="en-US" altLang="en-US" sz="2800" b="1" dirty="0"/>
              <a:t>̉ </a:t>
            </a:r>
            <a:r>
              <a:rPr lang="en-US" altLang="en-US" sz="2800" b="1" dirty="0" err="1"/>
              <a:t>lại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những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hậu</a:t>
            </a:r>
            <a:r>
              <a:rPr lang="en-US" altLang="en-US" sz="2800" b="1" dirty="0"/>
              <a:t> quả </a:t>
            </a:r>
            <a:r>
              <a:rPr lang="en-US" altLang="en-US" sz="2800" b="1" dirty="0" err="1"/>
              <a:t>cho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môi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trường</a:t>
            </a:r>
            <a:r>
              <a:rPr lang="en-US" altLang="en-US" sz="2800" b="1" dirty="0"/>
              <a:t> , </a:t>
            </a:r>
            <a:r>
              <a:rPr lang="en-US" altLang="en-US" sz="2800" b="1" dirty="0" err="1"/>
              <a:t>sức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khỏe</a:t>
            </a:r>
            <a:r>
              <a:rPr lang="en-US" altLang="en-US" sz="2800" b="1" dirty="0"/>
              <a:t> , </a:t>
            </a:r>
            <a:r>
              <a:rPr lang="en-US" altLang="en-US" sz="2800" b="1" dirty="0" err="1"/>
              <a:t>giao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thông</a:t>
            </a:r>
            <a:r>
              <a:rPr lang="en-US" altLang="en-US" sz="2800" b="1" dirty="0"/>
              <a:t> …</a:t>
            </a:r>
            <a:r>
              <a:rPr lang="en-US" altLang="en-US" sz="2800" b="1" dirty="0" err="1"/>
              <a:t>của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người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dân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đô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thi</a:t>
            </a:r>
            <a:r>
              <a:rPr lang="en-US" altLang="en-US" sz="2800" b="1" dirty="0"/>
              <a:t>̣.</a:t>
            </a:r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952500" y="5250194"/>
            <a:ext cx="112395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CC0000"/>
                </a:solidFill>
              </a:rPr>
              <a:t>Quá </a:t>
            </a:r>
            <a:r>
              <a:rPr lang="en-US" altLang="en-US" sz="2800" b="1" dirty="0" err="1">
                <a:solidFill>
                  <a:srgbClr val="CC0000"/>
                </a:solidFill>
              </a:rPr>
              <a:t>trình</a:t>
            </a:r>
            <a:r>
              <a:rPr lang="en-US" altLang="en-US" sz="2800" b="1" dirty="0">
                <a:solidFill>
                  <a:srgbClr val="CC0000"/>
                </a:solidFill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</a:rPr>
              <a:t>phát</a:t>
            </a:r>
            <a:r>
              <a:rPr lang="en-US" altLang="en-US" sz="2800" b="1" dirty="0">
                <a:solidFill>
                  <a:srgbClr val="CC0000"/>
                </a:solidFill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</a:rPr>
              <a:t>triển</a:t>
            </a:r>
            <a:r>
              <a:rPr lang="en-US" altLang="en-US" sz="2800" b="1" dirty="0">
                <a:solidFill>
                  <a:srgbClr val="CC0000"/>
                </a:solidFill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</a:rPr>
              <a:t>đô</a:t>
            </a:r>
            <a:r>
              <a:rPr lang="en-US" altLang="en-US" sz="2800" b="1" dirty="0">
                <a:solidFill>
                  <a:srgbClr val="CC0000"/>
                </a:solidFill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</a:rPr>
              <a:t>thi</a:t>
            </a:r>
            <a:r>
              <a:rPr lang="en-US" altLang="en-US" sz="2800" b="1" dirty="0">
                <a:solidFill>
                  <a:srgbClr val="CC0000"/>
                </a:solidFill>
              </a:rPr>
              <a:t>̣ </a:t>
            </a:r>
            <a:r>
              <a:rPr lang="en-US" altLang="en-US" sz="2800" b="1" dirty="0" err="1">
                <a:solidFill>
                  <a:srgbClr val="CC0000"/>
                </a:solidFill>
              </a:rPr>
              <a:t>gắn</a:t>
            </a:r>
            <a:r>
              <a:rPr lang="en-US" altLang="en-US" sz="2800" b="1" dirty="0">
                <a:solidFill>
                  <a:srgbClr val="CC0000"/>
                </a:solidFill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</a:rPr>
              <a:t>liền</a:t>
            </a:r>
            <a:r>
              <a:rPr lang="en-US" altLang="en-US" sz="2800" b="1" dirty="0">
                <a:solidFill>
                  <a:srgbClr val="CC0000"/>
                </a:solidFill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</a:rPr>
              <a:t>với</a:t>
            </a:r>
            <a:r>
              <a:rPr lang="en-US" altLang="en-US" sz="2800" b="1" dirty="0">
                <a:solidFill>
                  <a:srgbClr val="CC0000"/>
                </a:solidFill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</a:rPr>
              <a:t>sư</a:t>
            </a:r>
            <a:r>
              <a:rPr lang="en-US" altLang="en-US" sz="2800" b="1" dirty="0">
                <a:solidFill>
                  <a:srgbClr val="CC0000"/>
                </a:solidFill>
              </a:rPr>
              <a:t>̣ </a:t>
            </a:r>
            <a:r>
              <a:rPr lang="en-US" altLang="en-US" sz="2800" b="1" dirty="0" err="1">
                <a:solidFill>
                  <a:srgbClr val="CC0000"/>
                </a:solidFill>
              </a:rPr>
              <a:t>phát</a:t>
            </a:r>
            <a:r>
              <a:rPr lang="en-US" altLang="en-US" sz="2800" b="1" dirty="0">
                <a:solidFill>
                  <a:srgbClr val="CC0000"/>
                </a:solidFill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</a:rPr>
              <a:t>triển</a:t>
            </a:r>
            <a:r>
              <a:rPr lang="en-US" altLang="en-US" sz="2800" b="1" dirty="0">
                <a:solidFill>
                  <a:srgbClr val="CC0000"/>
                </a:solidFill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</a:rPr>
              <a:t>của</a:t>
            </a:r>
            <a:r>
              <a:rPr lang="en-US" altLang="en-US" sz="2800" b="1" dirty="0">
                <a:solidFill>
                  <a:srgbClr val="CC0000"/>
                </a:solidFill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</a:rPr>
              <a:t>hoạt</a:t>
            </a:r>
            <a:r>
              <a:rPr lang="en-US" altLang="en-US" sz="2800" b="1" dirty="0">
                <a:solidFill>
                  <a:srgbClr val="CC0000"/>
                </a:solidFill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</a:rPr>
              <a:t>động</a:t>
            </a:r>
            <a:r>
              <a:rPr lang="en-US" altLang="en-US" sz="2800" b="1" dirty="0">
                <a:solidFill>
                  <a:srgbClr val="CC0000"/>
                </a:solidFill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</a:rPr>
              <a:t>kinh</a:t>
            </a:r>
            <a:r>
              <a:rPr lang="en-US" altLang="en-US" sz="2800" b="1" dirty="0">
                <a:solidFill>
                  <a:srgbClr val="CC0000"/>
                </a:solidFill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</a:rPr>
              <a:t>tê</a:t>
            </a:r>
            <a:r>
              <a:rPr lang="en-US" altLang="en-US" sz="2800" b="1" dirty="0">
                <a:solidFill>
                  <a:srgbClr val="CC0000"/>
                </a:solidFill>
              </a:rPr>
              <a:t>́ </a:t>
            </a:r>
            <a:r>
              <a:rPr lang="en-US" altLang="en-US" sz="2800" b="1" dirty="0" err="1">
                <a:solidFill>
                  <a:srgbClr val="CC0000"/>
                </a:solidFill>
              </a:rPr>
              <a:t>nào</a:t>
            </a:r>
            <a:r>
              <a:rPr lang="en-US" altLang="en-US" sz="2800" b="1" dirty="0">
                <a:solidFill>
                  <a:srgbClr val="CC0000"/>
                </a:solidFill>
              </a:rPr>
              <a:t> ?</a:t>
            </a:r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979712" y="6305778"/>
            <a:ext cx="110816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/>
              <a:t>Thương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nghiệp</a:t>
            </a:r>
            <a:r>
              <a:rPr lang="en-US" altLang="en-US" sz="2800" b="1" dirty="0"/>
              <a:t> , </a:t>
            </a:r>
            <a:r>
              <a:rPr lang="en-US" altLang="en-US" sz="2800" b="1" dirty="0" err="1"/>
              <a:t>thu</a:t>
            </a:r>
            <a:r>
              <a:rPr lang="en-US" altLang="en-US" sz="2800" b="1" dirty="0"/>
              <a:t>̉ </a:t>
            </a:r>
            <a:r>
              <a:rPr lang="en-US" altLang="en-US" sz="2800" b="1" dirty="0" err="1"/>
              <a:t>công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nghiệp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và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công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nghiệp</a:t>
            </a:r>
            <a:endParaRPr lang="en-US" altLang="en-US" sz="2800" b="1" dirty="0"/>
          </a:p>
        </p:txBody>
      </p:sp>
      <p:sp>
        <p:nvSpPr>
          <p:cNvPr id="47119" name="Text Box 15"/>
          <p:cNvSpPr txBox="1">
            <a:spLocks noChangeArrowheads="1"/>
          </p:cNvSpPr>
          <p:nvPr/>
        </p:nvSpPr>
        <p:spPr bwMode="auto">
          <a:xfrm>
            <a:off x="27214" y="268143"/>
            <a:ext cx="98907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FF0000"/>
                </a:solidFill>
              </a:rPr>
              <a:t>Trò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chơi“Ai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nhanh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hơn</a:t>
            </a:r>
            <a:r>
              <a:rPr lang="en-US" altLang="en-US" sz="2800" b="1" dirty="0">
                <a:solidFill>
                  <a:srgbClr val="FF0000"/>
                </a:solidFill>
              </a:rPr>
              <a:t>”: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Chọn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hình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tìm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kiến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thức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7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0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7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0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7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0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7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10"/>
                  </p:tgtEl>
                </p:cond>
              </p:nextCondLst>
            </p:seq>
          </p:childTnLst>
        </p:cTn>
      </p:par>
    </p:tnLst>
    <p:bldLst>
      <p:bldP spid="47111" grpId="0" bldLvl="0" animBg="1"/>
      <p:bldP spid="47112" grpId="0" bldLvl="0" animBg="1"/>
      <p:bldP spid="47113" grpId="0" bldLvl="0" animBg="1"/>
      <p:bldP spid="47114" grpId="0" bldLvl="0" animBg="1"/>
      <p:bldP spid="47115" grpId="0" bldLvl="0" animBg="1"/>
      <p:bldP spid="47116" grpId="0" bldLvl="0" animBg="1"/>
      <p:bldP spid="47117" grpId="0" bldLvl="0" animBg="1"/>
      <p:bldP spid="47118" grpId="0" bldLvl="0" animBg="1"/>
      <p:bldP spid="47119" grpId="0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7" y="148492"/>
            <a:ext cx="12051323" cy="6455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3"/>
          <p:cNvSpPr txBox="1"/>
          <p:nvPr/>
        </p:nvSpPr>
        <p:spPr>
          <a:xfrm>
            <a:off x="0" y="1686720"/>
            <a:ext cx="123717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GHI CHÉP BÀI</a:t>
            </a:r>
            <a:endParaRPr lang="en-US" sz="5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94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276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2932" y="72292"/>
            <a:ext cx="40895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Quần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cư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nông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thôn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quần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cư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đô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thị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14" y="-21351"/>
            <a:ext cx="1378070" cy="89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2932" y="439433"/>
            <a:ext cx="2618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*)</a:t>
            </a:r>
            <a:r>
              <a:rPr lang="en-US" b="1" u="sng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b="1" u="sng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8490" y="790729"/>
                <a:ext cx="7072923" cy="1096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b="1" dirty="0" smtClean="0">
                    <a:cs typeface="Times New Roman" panose="02020603050405020304" pitchFamily="18" charset="0"/>
                    <a:sym typeface="+mn-ea"/>
                  </a:rPr>
                  <a:t>+)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Qu</m:t>
                    </m:r>
                    <m:r>
                      <m:rPr>
                        <m:nor/>
                      </m:rPr>
                      <a:rPr lang="en-US" alt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ầ</m:t>
                    </m:r>
                    <m:r>
                      <m:rPr>
                        <m:nor/>
                      </m:rPr>
                      <a:rPr lang="en-US" alt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n</m:t>
                    </m:r>
                    <m:r>
                      <m:rPr>
                        <m:nor/>
                      </m:rPr>
                      <a:rPr lang="en-US" alt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 </m:t>
                    </m:r>
                    <m:r>
                      <m:rPr>
                        <m:nor/>
                      </m:rPr>
                      <a:rPr lang="en-US" alt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c</m:t>
                    </m:r>
                    <m:r>
                      <m:rPr>
                        <m:nor/>
                      </m:rPr>
                      <a:rPr lang="en-US" alt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ư </m:t>
                    </m:r>
                    <m:r>
                      <m:rPr>
                        <m:nor/>
                      </m:rPr>
                      <a:rPr lang="en-US" alt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l</m:t>
                    </m:r>
                    <m:r>
                      <m:rPr>
                        <m:nor/>
                      </m:rPr>
                      <a:rPr lang="en-US" alt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à </m:t>
                    </m:r>
                    <m:r>
                      <m:rPr>
                        <m:nor/>
                      </m:rPr>
                      <a:rPr lang="en-US" alt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d</m:t>
                    </m:r>
                    <m:r>
                      <m:rPr>
                        <m:nor/>
                      </m:rPr>
                      <a:rPr lang="en-US" alt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â</m:t>
                    </m:r>
                    <m:r>
                      <m:rPr>
                        <m:nor/>
                      </m:rPr>
                      <a:rPr lang="en-US" alt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n</m:t>
                    </m:r>
                    <m:r>
                      <m:rPr>
                        <m:nor/>
                      </m:rPr>
                      <a:rPr lang="en-US" alt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 </m:t>
                    </m:r>
                    <m:r>
                      <m:rPr>
                        <m:nor/>
                      </m:rPr>
                      <a:rPr lang="en-US" alt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c</m:t>
                    </m:r>
                    <m:r>
                      <m:rPr>
                        <m:nor/>
                      </m:rPr>
                      <a:rPr lang="en-US" alt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ư </m:t>
                    </m:r>
                    <m:r>
                      <m:rPr>
                        <m:nor/>
                      </m:rPr>
                      <a:rPr lang="en-US" alt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s</m:t>
                    </m:r>
                    <m:r>
                      <m:rPr>
                        <m:nor/>
                      </m:rPr>
                      <a:rPr lang="en-US" alt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ố</m:t>
                    </m:r>
                    <m:r>
                      <m:rPr>
                        <m:nor/>
                      </m:rPr>
                      <a:rPr lang="en-US" alt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ng</m:t>
                    </m:r>
                    <m:r>
                      <m:rPr>
                        <m:nor/>
                      </m:rPr>
                      <a:rPr lang="en-US" alt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 </m:t>
                    </m:r>
                    <m:r>
                      <m:rPr>
                        <m:nor/>
                      </m:rPr>
                      <a:rPr lang="en-US" alt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qu</m:t>
                    </m:r>
                    <m:r>
                      <m:rPr>
                        <m:nor/>
                      </m:rPr>
                      <a:rPr lang="en-US" alt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â</m:t>
                    </m:r>
                    <m:r>
                      <m:rPr>
                        <m:nor/>
                      </m:rPr>
                      <a:rPr lang="en-US" alt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y</m:t>
                    </m:r>
                    <m:r>
                      <m:rPr>
                        <m:nor/>
                      </m:rPr>
                      <a:rPr lang="en-US" alt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 </m:t>
                    </m:r>
                    <m:r>
                      <m:rPr>
                        <m:nor/>
                      </m:rPr>
                      <a:rPr lang="en-US" alt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t</m:t>
                    </m:r>
                    <m:r>
                      <m:rPr>
                        <m:nor/>
                      </m:rPr>
                      <a:rPr lang="en-US" alt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ụ </m:t>
                    </m:r>
                    <m:r>
                      <m:rPr>
                        <m:nor/>
                      </m:rPr>
                      <a:rPr lang="en-US" alt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l</m:t>
                    </m:r>
                    <m:r>
                      <m:rPr>
                        <m:nor/>
                      </m:rPr>
                      <a:rPr lang="en-US" alt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ạ</m:t>
                    </m:r>
                    <m:r>
                      <m:rPr>
                        <m:nor/>
                      </m:rPr>
                      <a:rPr lang="en-US" alt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i</m:t>
                    </m:r>
                    <m:r>
                      <m:rPr>
                        <m:nor/>
                      </m:rPr>
                      <a:rPr lang="en-US" alt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 ở </m:t>
                    </m:r>
                    <m:r>
                      <m:rPr>
                        <m:nor/>
                      </m:rPr>
                      <a:rPr lang="en-US" alt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m</m:t>
                    </m:r>
                    <m:r>
                      <m:rPr>
                        <m:nor/>
                      </m:rPr>
                      <a:rPr lang="en-US" alt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ộ</m:t>
                    </m:r>
                    <m:r>
                      <m:rPr>
                        <m:nor/>
                      </m:rPr>
                      <a:rPr lang="en-US" alt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t</m:t>
                    </m:r>
                    <m:r>
                      <m:rPr>
                        <m:nor/>
                      </m:rPr>
                      <a:rPr lang="en-US" alt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 </m:t>
                    </m:r>
                    <m:r>
                      <m:rPr>
                        <m:nor/>
                      </m:rPr>
                      <a:rPr lang="en-US" alt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n</m:t>
                    </m:r>
                    <m:r>
                      <m:rPr>
                        <m:nor/>
                      </m:rPr>
                      <a:rPr lang="en-US" alt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ơ</m:t>
                    </m:r>
                    <m:r>
                      <m:rPr>
                        <m:nor/>
                      </m:rPr>
                      <a:rPr lang="en-US" alt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i</m:t>
                    </m:r>
                    <m:r>
                      <m:rPr>
                        <m:nor/>
                      </m:rPr>
                      <a:rPr lang="en-US" alt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, </m:t>
                    </m:r>
                    <m:r>
                      <m:rPr>
                        <m:nor/>
                      </m:rPr>
                      <a:rPr lang="en-US" alt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m</m:t>
                    </m:r>
                    <m:r>
                      <m:rPr>
                        <m:nor/>
                      </m:rPr>
                      <a:rPr lang="en-US" alt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ộ</m:t>
                    </m:r>
                    <m:r>
                      <m:rPr>
                        <m:nor/>
                      </m:rPr>
                      <a:rPr lang="en-US" alt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t</m:t>
                    </m:r>
                    <m:r>
                      <m:rPr>
                        <m:nor/>
                      </m:rPr>
                      <a:rPr lang="en-US" alt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 </m:t>
                    </m:r>
                    <m:r>
                      <m:rPr>
                        <m:nor/>
                      </m:rPr>
                      <a:rPr lang="en-US" alt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v</m:t>
                    </m:r>
                    <m:r>
                      <m:rPr>
                        <m:nor/>
                      </m:rPr>
                      <a:rPr lang="en-US" alt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ù</m:t>
                    </m:r>
                    <m:r>
                      <m:rPr>
                        <m:nor/>
                      </m:rPr>
                      <a:rPr lang="en-US" alt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ng</m:t>
                    </m:r>
                  </m:oMath>
                </a14:m>
                <a:endParaRPr lang="en-US" alt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b="1" dirty="0" smtClean="0">
                    <a:cs typeface="Times New Roman" panose="02020603050405020304" pitchFamily="18" charset="0"/>
                    <a:sym typeface="+mn-ea"/>
                  </a:rPr>
                  <a:t>+)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b="1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D</m:t>
                    </m:r>
                    <m:r>
                      <m:rPr>
                        <m:nor/>
                      </m:rPr>
                      <a:rPr lang="en-US" altLang="en-US" b="1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â</m:t>
                    </m:r>
                    <m:r>
                      <m:rPr>
                        <m:nor/>
                      </m:rPr>
                      <a:rPr lang="en-US" altLang="en-US" b="1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n</m:t>
                    </m:r>
                    <m:r>
                      <m:rPr>
                        <m:nor/>
                      </m:rPr>
                      <a:rPr lang="en-US" alt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 </m:t>
                    </m:r>
                    <m:r>
                      <m:rPr>
                        <m:nor/>
                      </m:rPr>
                      <a:rPr lang="en-US" altLang="en-US" b="1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c</m:t>
                    </m:r>
                    <m:r>
                      <m:rPr>
                        <m:nor/>
                      </m:rPr>
                      <a:rPr lang="en-US" altLang="en-US" b="1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ư </m:t>
                    </m:r>
                    <m:r>
                      <m:rPr>
                        <m:nor/>
                      </m:rPr>
                      <a:rPr lang="en-US" altLang="en-US" b="1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l</m:t>
                    </m:r>
                    <m:r>
                      <m:rPr>
                        <m:nor/>
                      </m:rPr>
                      <a:rPr lang="en-US" altLang="en-US" b="1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à </m:t>
                    </m:r>
                    <m:r>
                      <m:rPr>
                        <m:nor/>
                      </m:rPr>
                      <a:rPr lang="en-US" altLang="en-US" b="1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s</m:t>
                    </m:r>
                    <m:r>
                      <m:rPr>
                        <m:nor/>
                      </m:rPr>
                      <a:rPr lang="en-US" altLang="en-US" b="1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ố </m:t>
                    </m:r>
                    <m:r>
                      <m:rPr>
                        <m:nor/>
                      </m:rPr>
                      <a:rPr lang="en-US" altLang="en-US" b="1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ng</m:t>
                    </m:r>
                    <m:r>
                      <m:rPr>
                        <m:nor/>
                      </m:rPr>
                      <a:rPr lang="en-US" altLang="en-US" b="1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ườ</m:t>
                    </m:r>
                    <m:r>
                      <m:rPr>
                        <m:nor/>
                      </m:rPr>
                      <a:rPr lang="en-US" altLang="en-US" b="1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i</m:t>
                    </m:r>
                    <m:r>
                      <m:rPr>
                        <m:nor/>
                      </m:rPr>
                      <a:rPr lang="en-US" alt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 </m:t>
                    </m:r>
                    <m:r>
                      <m:rPr>
                        <m:nor/>
                      </m:rPr>
                      <a:rPr lang="en-US" altLang="en-US" b="1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sinh</m:t>
                    </m:r>
                    <m:r>
                      <m:rPr>
                        <m:nor/>
                      </m:rPr>
                      <a:rPr lang="en-US" alt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 </m:t>
                    </m:r>
                    <m:r>
                      <m:rPr>
                        <m:nor/>
                      </m:rPr>
                      <a:rPr lang="en-US" altLang="en-US" b="1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s</m:t>
                    </m:r>
                    <m:r>
                      <m:rPr>
                        <m:nor/>
                      </m:rPr>
                      <a:rPr lang="en-US" altLang="en-US" b="1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ố</m:t>
                    </m:r>
                    <m:r>
                      <m:rPr>
                        <m:nor/>
                      </m:rPr>
                      <a:rPr lang="en-US" altLang="en-US" b="1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ng</m:t>
                    </m:r>
                    <m:r>
                      <m:rPr>
                        <m:nor/>
                      </m:rPr>
                      <a:rPr lang="en-US" alt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 </m:t>
                    </m:r>
                    <m:r>
                      <m:rPr>
                        <m:nor/>
                      </m:rPr>
                      <a:rPr lang="en-US" altLang="en-US" b="1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tr</m:t>
                    </m:r>
                    <m:r>
                      <m:rPr>
                        <m:nor/>
                      </m:rPr>
                      <a:rPr lang="en-US" altLang="en-US" b="1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ê</m:t>
                    </m:r>
                    <m:r>
                      <m:rPr>
                        <m:nor/>
                      </m:rPr>
                      <a:rPr lang="en-US" altLang="en-US" b="1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n</m:t>
                    </m:r>
                    <m:r>
                      <m:rPr>
                        <m:nor/>
                      </m:rPr>
                      <a:rPr lang="en-US" alt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 </m:t>
                    </m:r>
                    <m:r>
                      <m:rPr>
                        <m:nor/>
                      </m:rPr>
                      <a:rPr lang="en-US" altLang="en-US" b="1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m</m:t>
                    </m:r>
                    <m:r>
                      <m:rPr>
                        <m:nor/>
                      </m:rPr>
                      <a:rPr lang="en-US" altLang="en-US" b="1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ộ</m:t>
                    </m:r>
                    <m:r>
                      <m:rPr>
                        <m:nor/>
                      </m:rPr>
                      <a:rPr lang="en-US" altLang="en-US" b="1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t</m:t>
                    </m:r>
                    <m:r>
                      <m:rPr>
                        <m:nor/>
                      </m:rPr>
                      <a:rPr lang="en-US" alt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 </m:t>
                    </m:r>
                    <m:r>
                      <m:rPr>
                        <m:nor/>
                      </m:rPr>
                      <a:rPr lang="en-US" altLang="en-US" b="1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di</m:t>
                    </m:r>
                    <m:r>
                      <m:rPr>
                        <m:nor/>
                      </m:rPr>
                      <a:rPr lang="en-US" altLang="en-US" b="1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ệ</m:t>
                    </m:r>
                    <m:r>
                      <m:rPr>
                        <m:nor/>
                      </m:rPr>
                      <a:rPr lang="en-US" altLang="en-US" b="1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n</m:t>
                    </m:r>
                    <m:r>
                      <m:rPr>
                        <m:nor/>
                      </m:rPr>
                      <a:rPr lang="en-US" alt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 </m:t>
                    </m:r>
                    <m:r>
                      <m:rPr>
                        <m:nor/>
                      </m:rPr>
                      <a:rPr lang="en-US" altLang="en-US" b="1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t</m:t>
                    </m:r>
                    <m:r>
                      <m:rPr>
                        <m:nor/>
                      </m:rPr>
                      <a:rPr lang="en-US" altLang="en-US" b="1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í</m:t>
                    </m:r>
                    <m:r>
                      <m:rPr>
                        <m:nor/>
                      </m:rPr>
                      <a:rPr lang="en-US" altLang="en-US" b="1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ch</m:t>
                    </m:r>
                  </m:oMath>
                </a14:m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  <a:p>
                <a:endParaRPr lang="en-US" sz="16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90" y="790729"/>
                <a:ext cx="7072923" cy="1096326"/>
              </a:xfrm>
              <a:prstGeom prst="rect">
                <a:avLst/>
              </a:prstGeom>
              <a:blipFill rotWithShape="1">
                <a:blip r:embed="rId4"/>
                <a:stretch>
                  <a:fillRect l="-689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379" y="30791"/>
            <a:ext cx="5448605" cy="2376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2" y="2586891"/>
            <a:ext cx="12060397" cy="341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64201" y="1949938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Hình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vẽ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phần</a:t>
            </a:r>
            <a:r>
              <a:rPr lang="en-US" dirty="0" smtClean="0">
                <a:solidFill>
                  <a:srgbClr val="FFC000"/>
                </a:solidFill>
              </a:rPr>
              <a:t> 1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56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21875" r="1563" b="11458"/>
          <a:stretch>
            <a:fillRect/>
          </a:stretch>
        </p:blipFill>
        <p:spPr bwMode="auto">
          <a:xfrm>
            <a:off x="0" y="0"/>
            <a:ext cx="12192635" cy="6858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2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2923" y="1922584"/>
            <a:ext cx="105573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BTVN: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+)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KT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+)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4:Thực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hành:Phân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(SGK-Tr13)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106" y="1088048"/>
            <a:ext cx="7332663" cy="4484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201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276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2933" y="303125"/>
            <a:ext cx="5396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Quần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cư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nông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thôn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quần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cư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đô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thị</a:t>
            </a:r>
            <a:endParaRPr lang="en-US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621" y="196850"/>
            <a:ext cx="1957387" cy="19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2933" y="922215"/>
            <a:ext cx="2885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*)</a:t>
            </a:r>
            <a:r>
              <a:rPr lang="en-US" sz="2000" b="1" u="sng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000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000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000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2000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b="1" u="sng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8153" y="1461477"/>
                <a:ext cx="7072923" cy="1177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2000" dirty="0" smtClean="0">
                    <a:cs typeface="Times New Roman" panose="02020603050405020304" pitchFamily="18" charset="0"/>
                    <a:sym typeface="+mn-ea"/>
                  </a:rPr>
                  <a:t>+)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Qu</m:t>
                    </m:r>
                    <m:r>
                      <m:rPr>
                        <m:nor/>
                      </m:rPr>
                      <a:rPr lang="en-US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ầ</m:t>
                    </m:r>
                    <m:r>
                      <m:rPr>
                        <m:nor/>
                      </m:rPr>
                      <a:rPr lang="en-US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n</m:t>
                    </m:r>
                    <m:r>
                      <m:rPr>
                        <m:nor/>
                      </m:rPr>
                      <a:rPr lang="en-US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c</m:t>
                    </m:r>
                    <m:r>
                      <m:rPr>
                        <m:nor/>
                      </m:rPr>
                      <a:rPr lang="en-US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ư </m:t>
                    </m:r>
                    <m:r>
                      <m:rPr>
                        <m:nor/>
                      </m:rPr>
                      <a:rPr lang="en-US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l</m:t>
                    </m:r>
                    <m:r>
                      <m:rPr>
                        <m:nor/>
                      </m:rPr>
                      <a:rPr lang="en-US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à </m:t>
                    </m:r>
                    <m:r>
                      <m:rPr>
                        <m:nor/>
                      </m:rPr>
                      <a:rPr lang="en-US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d</m:t>
                    </m:r>
                    <m:r>
                      <m:rPr>
                        <m:nor/>
                      </m:rPr>
                      <a:rPr lang="en-US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â</m:t>
                    </m:r>
                    <m:r>
                      <m:rPr>
                        <m:nor/>
                      </m:rPr>
                      <a:rPr lang="en-US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n</m:t>
                    </m:r>
                    <m:r>
                      <m:rPr>
                        <m:nor/>
                      </m:rPr>
                      <a:rPr lang="en-US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c</m:t>
                    </m:r>
                    <m:r>
                      <m:rPr>
                        <m:nor/>
                      </m:rPr>
                      <a:rPr lang="en-US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ư </m:t>
                    </m:r>
                    <m:r>
                      <m:rPr>
                        <m:nor/>
                      </m:rPr>
                      <a:rPr lang="en-US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s</m:t>
                    </m:r>
                    <m:r>
                      <m:rPr>
                        <m:nor/>
                      </m:rPr>
                      <a:rPr lang="en-US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ố</m:t>
                    </m:r>
                    <m:r>
                      <m:rPr>
                        <m:nor/>
                      </m:rPr>
                      <a:rPr lang="en-US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ng</m:t>
                    </m:r>
                    <m:r>
                      <m:rPr>
                        <m:nor/>
                      </m:rPr>
                      <a:rPr lang="en-US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qu</m:t>
                    </m:r>
                    <m:r>
                      <m:rPr>
                        <m:nor/>
                      </m:rPr>
                      <a:rPr lang="en-US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â</m:t>
                    </m:r>
                    <m:r>
                      <m:rPr>
                        <m:nor/>
                      </m:rPr>
                      <a:rPr lang="en-US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y</m:t>
                    </m:r>
                    <m:r>
                      <m:rPr>
                        <m:nor/>
                      </m:rPr>
                      <a:rPr lang="en-US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t</m:t>
                    </m:r>
                    <m:r>
                      <m:rPr>
                        <m:nor/>
                      </m:rPr>
                      <a:rPr lang="en-US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ụ </m:t>
                    </m:r>
                    <m:r>
                      <m:rPr>
                        <m:nor/>
                      </m:rPr>
                      <a:rPr lang="en-US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l</m:t>
                    </m:r>
                    <m:r>
                      <m:rPr>
                        <m:nor/>
                      </m:rPr>
                      <a:rPr lang="en-US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ạ</m:t>
                    </m:r>
                    <m:r>
                      <m:rPr>
                        <m:nor/>
                      </m:rPr>
                      <a:rPr lang="en-US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i</m:t>
                    </m:r>
                    <m:r>
                      <m:rPr>
                        <m:nor/>
                      </m:rPr>
                      <a:rPr lang="en-US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 ở </m:t>
                    </m:r>
                    <m:r>
                      <m:rPr>
                        <m:nor/>
                      </m:rPr>
                      <a:rPr lang="en-US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m</m:t>
                    </m:r>
                    <m:r>
                      <m:rPr>
                        <m:nor/>
                      </m:rPr>
                      <a:rPr lang="en-US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ộ</m:t>
                    </m:r>
                    <m:r>
                      <m:rPr>
                        <m:nor/>
                      </m:rPr>
                      <a:rPr lang="en-US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t</m:t>
                    </m:r>
                    <m:r>
                      <m:rPr>
                        <m:nor/>
                      </m:rPr>
                      <a:rPr lang="en-US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n</m:t>
                    </m:r>
                    <m:r>
                      <m:rPr>
                        <m:nor/>
                      </m:rPr>
                      <a:rPr lang="en-US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ơ</m:t>
                    </m:r>
                    <m:r>
                      <m:rPr>
                        <m:nor/>
                      </m:rPr>
                      <a:rPr lang="en-US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i</m:t>
                    </m:r>
                    <m:r>
                      <m:rPr>
                        <m:nor/>
                      </m:rPr>
                      <a:rPr lang="en-US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, </m:t>
                    </m:r>
                    <m:r>
                      <m:rPr>
                        <m:nor/>
                      </m:rPr>
                      <a:rPr lang="en-US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m</m:t>
                    </m:r>
                    <m:r>
                      <m:rPr>
                        <m:nor/>
                      </m:rPr>
                      <a:rPr lang="en-US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ộ</m:t>
                    </m:r>
                    <m:r>
                      <m:rPr>
                        <m:nor/>
                      </m:rPr>
                      <a:rPr lang="en-US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t</m:t>
                    </m:r>
                    <m:r>
                      <m:rPr>
                        <m:nor/>
                      </m:rPr>
                      <a:rPr lang="en-US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v</m:t>
                    </m:r>
                    <m:r>
                      <m:rPr>
                        <m:nor/>
                      </m:rPr>
                      <a:rPr lang="en-US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ù</m:t>
                    </m:r>
                    <m:r>
                      <m:rPr>
                        <m:nor/>
                      </m:rPr>
                      <a:rPr lang="en-US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ng</m:t>
                    </m:r>
                  </m:oMath>
                </a14:m>
                <a:endParaRPr lang="en-US" alt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2000" dirty="0" smtClean="0">
                    <a:cs typeface="Times New Roman" panose="02020603050405020304" pitchFamily="18" charset="0"/>
                    <a:sym typeface="+mn-ea"/>
                  </a:rPr>
                  <a:t>+)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sz="20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D</m:t>
                    </m:r>
                    <m:r>
                      <m:rPr>
                        <m:nor/>
                      </m:rPr>
                      <a:rPr lang="en-US" altLang="en-US" sz="20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â</m:t>
                    </m:r>
                    <m:r>
                      <m:rPr>
                        <m:nor/>
                      </m:rPr>
                      <a:rPr lang="en-US" altLang="en-US" sz="20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n</m:t>
                    </m:r>
                    <m:r>
                      <m:rPr>
                        <m:nor/>
                      </m:rPr>
                      <a:rPr lang="en-US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0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c</m:t>
                    </m:r>
                    <m:r>
                      <m:rPr>
                        <m:nor/>
                      </m:rPr>
                      <a:rPr lang="en-US" altLang="en-US" sz="20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ư </m:t>
                    </m:r>
                    <m:r>
                      <m:rPr>
                        <m:nor/>
                      </m:rPr>
                      <a:rPr lang="en-US" altLang="en-US" sz="20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l</m:t>
                    </m:r>
                    <m:r>
                      <m:rPr>
                        <m:nor/>
                      </m:rPr>
                      <a:rPr lang="en-US" altLang="en-US" sz="20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à </m:t>
                    </m:r>
                    <m:r>
                      <m:rPr>
                        <m:nor/>
                      </m:rPr>
                      <a:rPr lang="en-US" altLang="en-US" sz="20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s</m:t>
                    </m:r>
                    <m:r>
                      <m:rPr>
                        <m:nor/>
                      </m:rPr>
                      <a:rPr lang="en-US" altLang="en-US" sz="20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ố </m:t>
                    </m:r>
                    <m:r>
                      <m:rPr>
                        <m:nor/>
                      </m:rPr>
                      <a:rPr lang="en-US" altLang="en-US" sz="20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ng</m:t>
                    </m:r>
                    <m:r>
                      <m:rPr>
                        <m:nor/>
                      </m:rPr>
                      <a:rPr lang="en-US" altLang="en-US" sz="20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ườ</m:t>
                    </m:r>
                    <m:r>
                      <m:rPr>
                        <m:nor/>
                      </m:rPr>
                      <a:rPr lang="en-US" altLang="en-US" sz="20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i</m:t>
                    </m:r>
                    <m:r>
                      <m:rPr>
                        <m:nor/>
                      </m:rPr>
                      <a:rPr lang="en-US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0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sinh</m:t>
                    </m:r>
                    <m:r>
                      <m:rPr>
                        <m:nor/>
                      </m:rPr>
                      <a:rPr lang="en-US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0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s</m:t>
                    </m:r>
                    <m:r>
                      <m:rPr>
                        <m:nor/>
                      </m:rPr>
                      <a:rPr lang="en-US" altLang="en-US" sz="20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ố</m:t>
                    </m:r>
                    <m:r>
                      <m:rPr>
                        <m:nor/>
                      </m:rPr>
                      <a:rPr lang="en-US" altLang="en-US" sz="20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ng</m:t>
                    </m:r>
                    <m:r>
                      <m:rPr>
                        <m:nor/>
                      </m:rPr>
                      <a:rPr lang="en-US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0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tr</m:t>
                    </m:r>
                    <m:r>
                      <m:rPr>
                        <m:nor/>
                      </m:rPr>
                      <a:rPr lang="en-US" altLang="en-US" sz="20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ê</m:t>
                    </m:r>
                    <m:r>
                      <m:rPr>
                        <m:nor/>
                      </m:rPr>
                      <a:rPr lang="en-US" altLang="en-US" sz="20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n</m:t>
                    </m:r>
                    <m:r>
                      <m:rPr>
                        <m:nor/>
                      </m:rPr>
                      <a:rPr lang="en-US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0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m</m:t>
                    </m:r>
                    <m:r>
                      <m:rPr>
                        <m:nor/>
                      </m:rPr>
                      <a:rPr lang="en-US" altLang="en-US" sz="20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ộ</m:t>
                    </m:r>
                    <m:r>
                      <m:rPr>
                        <m:nor/>
                      </m:rPr>
                      <a:rPr lang="en-US" altLang="en-US" sz="20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t</m:t>
                    </m:r>
                    <m:r>
                      <m:rPr>
                        <m:nor/>
                      </m:rPr>
                      <a:rPr lang="en-US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0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di</m:t>
                    </m:r>
                    <m:r>
                      <m:rPr>
                        <m:nor/>
                      </m:rPr>
                      <a:rPr lang="en-US" altLang="en-US" sz="20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ệ</m:t>
                    </m:r>
                    <m:r>
                      <m:rPr>
                        <m:nor/>
                      </m:rPr>
                      <a:rPr lang="en-US" altLang="en-US" sz="20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n</m:t>
                    </m:r>
                    <m:r>
                      <m:rPr>
                        <m:nor/>
                      </m:rPr>
                      <a:rPr lang="en-US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0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t</m:t>
                    </m:r>
                    <m:r>
                      <m:rPr>
                        <m:nor/>
                      </m:rPr>
                      <a:rPr lang="en-US" altLang="en-US" sz="20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í</m:t>
                    </m:r>
                    <m:r>
                      <m:rPr>
                        <m:nor/>
                      </m:rPr>
                      <a:rPr lang="en-US" altLang="en-US" sz="20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ch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53" y="1461477"/>
                <a:ext cx="7072923" cy="1177117"/>
              </a:xfrm>
              <a:prstGeom prst="rect">
                <a:avLst/>
              </a:prstGeom>
              <a:blipFill rotWithShape="1">
                <a:blip r:embed="rId4"/>
                <a:stretch>
                  <a:fillRect l="-948" t="-1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991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7055485" y="302895"/>
            <a:ext cx="5971540" cy="3467100"/>
          </a:xfrm>
          <a:prstGeom prst="cloudCallout">
            <a:avLst>
              <a:gd name="adj1" fmla="val -39706"/>
              <a:gd name="adj2" fmla="val 74874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Quan sát các hình ảnh sau</a:t>
            </a:r>
            <a:endParaRPr lang="en-US" sz="3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171" name="Text Box 22"/>
          <p:cNvSpPr txBox="1">
            <a:spLocks noChangeArrowheads="1"/>
          </p:cNvSpPr>
          <p:nvPr/>
        </p:nvSpPr>
        <p:spPr bwMode="auto">
          <a:xfrm>
            <a:off x="156755" y="6400801"/>
            <a:ext cx="5939246" cy="583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Quang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cảnh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nông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thôn</a:t>
            </a:r>
            <a:endParaRPr kumimoji="0" lang="en-US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72" name="Text Box 23"/>
          <p:cNvSpPr txBox="1">
            <a:spLocks noChangeArrowheads="1"/>
          </p:cNvSpPr>
          <p:nvPr/>
        </p:nvSpPr>
        <p:spPr bwMode="auto">
          <a:xfrm>
            <a:off x="6309359" y="6324600"/>
            <a:ext cx="5882641" cy="583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Quang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cảnh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đô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thi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̣</a:t>
            </a:r>
          </a:p>
        </p:txBody>
      </p:sp>
      <p:pic>
        <p:nvPicPr>
          <p:cNvPr id="15" name="Picture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695"/>
            <a:ext cx="613473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6019800" cy="318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7" y="3124200"/>
            <a:ext cx="601762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0" descr="o-sa-ca"/>
          <p:cNvPicPr>
            <a:picLocks noChangeAspect="1" noChangeArrowheads="1"/>
          </p:cNvPicPr>
          <p:nvPr/>
        </p:nvPicPr>
        <p:blipFill>
          <a:blip r:embed="rId5">
            <a:lum bright="6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124200"/>
            <a:ext cx="6019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0" grpId="1" bldLvl="0" animBg="1"/>
      <p:bldP spid="7171" grpId="0" animBg="1"/>
      <p:bldP spid="7171" grpId="1" animBg="1"/>
      <p:bldP spid="7172" grpId="0" animBg="1"/>
      <p:bldP spid="717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7"/>
          <p:cNvSpPr txBox="1">
            <a:spLocks noChangeArrowheads="1"/>
          </p:cNvSpPr>
          <p:nvPr/>
        </p:nvSpPr>
        <p:spPr bwMode="auto">
          <a:xfrm>
            <a:off x="1" y="6273225"/>
            <a:ext cx="5486399" cy="5835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Hoạt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động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kinh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tê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́ ở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nông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thôn</a:t>
            </a:r>
            <a:endParaRPr kumimoji="0" lang="en-US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5" name="Text Box 18"/>
          <p:cNvSpPr txBox="1">
            <a:spLocks noChangeArrowheads="1"/>
          </p:cNvSpPr>
          <p:nvPr/>
        </p:nvSpPr>
        <p:spPr bwMode="auto">
          <a:xfrm>
            <a:off x="6733812" y="6218555"/>
            <a:ext cx="5181600" cy="5835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Hoạt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động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kinh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tê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́ ở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đô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thi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̣</a:t>
            </a:r>
          </a:p>
        </p:txBody>
      </p:sp>
      <p:pic>
        <p:nvPicPr>
          <p:cNvPr id="819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5400"/>
            <a:ext cx="5929314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00400"/>
            <a:ext cx="5929313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400"/>
            <a:ext cx="61722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322955"/>
            <a:ext cx="6172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27" name="Group 5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6813692"/>
              </p:ext>
            </p:extLst>
          </p:nvPr>
        </p:nvGraphicFramePr>
        <p:xfrm>
          <a:off x="309880" y="1024255"/>
          <a:ext cx="10972800" cy="5649595"/>
        </p:xfrm>
        <a:graphic>
          <a:graphicData uri="http://schemas.openxmlformats.org/drawingml/2006/table">
            <a:tbl>
              <a:tblPr/>
              <a:tblGrid>
                <a:gridCol w="3657600"/>
                <a:gridCol w="3657600"/>
                <a:gridCol w="3657600"/>
              </a:tblGrid>
              <a:tr h="14325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Đặc</a:t>
                      </a: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4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điểm</a:t>
                      </a:r>
                      <a:endPara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Quần</a:t>
                      </a: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4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cư</a:t>
                      </a: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4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nông</a:t>
                      </a: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4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thôn</a:t>
                      </a:r>
                      <a:endPara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Quần</a:t>
                      </a: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4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cư</a:t>
                      </a: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4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đô</a:t>
                      </a: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4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thi</a:t>
                      </a: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̣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Mật</a:t>
                      </a: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4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đô</a:t>
                      </a: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̣ </a:t>
                      </a:r>
                      <a:r>
                        <a:rPr kumimoji="0" lang="en-US" sz="4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dân</a:t>
                      </a: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4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sô</a:t>
                      </a: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66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Nhà cửa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81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Hoạt động kinh tế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Text Box 60"/>
          <p:cNvSpPr txBox="1">
            <a:spLocks noChangeArrowheads="1"/>
          </p:cNvSpPr>
          <p:nvPr/>
        </p:nvSpPr>
        <p:spPr bwMode="auto">
          <a:xfrm>
            <a:off x="2816860" y="173990"/>
            <a:ext cx="6255385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 err="1"/>
              <a:t>HOÀN THÀNH BẢNG SAU</a:t>
            </a:r>
            <a:endParaRPr lang="en-US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1550"/>
            <a:ext cx="7496175" cy="588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60"/>
          <p:cNvSpPr txBox="1">
            <a:spLocks noChangeArrowheads="1"/>
          </p:cNvSpPr>
          <p:nvPr/>
        </p:nvSpPr>
        <p:spPr bwMode="auto">
          <a:xfrm>
            <a:off x="4575175" y="2582545"/>
            <a:ext cx="2134235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 err="1"/>
              <a:t>Thấp</a:t>
            </a:r>
            <a:r>
              <a:rPr lang="en-US" altLang="en-US" sz="3600" b="1" dirty="0"/>
              <a:t> </a:t>
            </a:r>
          </a:p>
        </p:txBody>
      </p:sp>
      <p:sp>
        <p:nvSpPr>
          <p:cNvPr id="8" name="Text Box 63"/>
          <p:cNvSpPr txBox="1">
            <a:spLocks noChangeArrowheads="1"/>
          </p:cNvSpPr>
          <p:nvPr/>
        </p:nvSpPr>
        <p:spPr bwMode="auto">
          <a:xfrm>
            <a:off x="3911917" y="3228975"/>
            <a:ext cx="3460750" cy="1938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000" b="1" dirty="0" err="1"/>
              <a:t>Làng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mạc</a:t>
            </a:r>
            <a:r>
              <a:rPr lang="en-US" altLang="en-US" sz="3000" b="1" dirty="0"/>
              <a:t>, </a:t>
            </a:r>
            <a:r>
              <a:rPr lang="en-US" altLang="en-US" sz="3000" b="1" dirty="0" err="1"/>
              <a:t>thôn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xóm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xen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kẽ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với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ruộng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đồng</a:t>
            </a:r>
            <a:r>
              <a:rPr lang="en-US" altLang="en-US" sz="3000" b="1" dirty="0"/>
              <a:t> , </a:t>
            </a:r>
            <a:r>
              <a:rPr lang="en-US" altLang="en-US" sz="3000" b="1" dirty="0" err="1"/>
              <a:t>sông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nước</a:t>
            </a:r>
            <a:r>
              <a:rPr lang="en-US" altLang="en-US" sz="3000" b="1" dirty="0"/>
              <a:t>..</a:t>
            </a:r>
          </a:p>
        </p:txBody>
      </p:sp>
      <p:sp>
        <p:nvSpPr>
          <p:cNvPr id="9" name="Text Box 66"/>
          <p:cNvSpPr txBox="1">
            <a:spLocks noChangeArrowheads="1"/>
          </p:cNvSpPr>
          <p:nvPr/>
        </p:nvSpPr>
        <p:spPr bwMode="auto">
          <a:xfrm>
            <a:off x="4140835" y="5271770"/>
            <a:ext cx="3385820" cy="119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 err="1"/>
              <a:t>Nông</a:t>
            </a:r>
            <a:r>
              <a:rPr lang="en-US" altLang="en-US" sz="3600" b="1" dirty="0"/>
              <a:t>, </a:t>
            </a:r>
            <a:r>
              <a:rPr lang="en-US" altLang="en-US" sz="3600" b="1" dirty="0" err="1"/>
              <a:t>lâm</a:t>
            </a:r>
            <a:r>
              <a:rPr lang="en-US" altLang="en-US" sz="3600" b="1" dirty="0"/>
              <a:t>, </a:t>
            </a:r>
            <a:r>
              <a:rPr lang="en-US" altLang="en-US" sz="3600" b="1" dirty="0" err="1"/>
              <a:t>ngư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nghiệp</a:t>
            </a:r>
            <a:endParaRPr lang="en-US" altLang="en-US" sz="3600" b="1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655" y="101477"/>
            <a:ext cx="4665345" cy="3306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75" y="3423920"/>
            <a:ext cx="2619375" cy="343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550" y="3423920"/>
            <a:ext cx="2076450" cy="343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421" y="115033"/>
            <a:ext cx="717232" cy="7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532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ldLvl="0" animBg="1"/>
      <p:bldP spid="8" grpId="0" bldLvl="0" animBg="1"/>
      <p:bldP spid="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04984"/>
            <a:ext cx="7026031" cy="6053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61"/>
          <p:cNvSpPr txBox="1">
            <a:spLocks noChangeArrowheads="1"/>
          </p:cNvSpPr>
          <p:nvPr/>
        </p:nvSpPr>
        <p:spPr bwMode="auto">
          <a:xfrm>
            <a:off x="4028829" y="2504391"/>
            <a:ext cx="230341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/>
              <a:t>Cao </a:t>
            </a:r>
          </a:p>
        </p:txBody>
      </p:sp>
      <p:sp>
        <p:nvSpPr>
          <p:cNvPr id="7" name="Text Box 64"/>
          <p:cNvSpPr txBox="1">
            <a:spLocks noChangeArrowheads="1"/>
          </p:cNvSpPr>
          <p:nvPr/>
        </p:nvSpPr>
        <p:spPr bwMode="auto">
          <a:xfrm>
            <a:off x="3548524" y="3248758"/>
            <a:ext cx="3433445" cy="1753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 err="1"/>
              <a:t>Phô</a:t>
            </a:r>
            <a:r>
              <a:rPr lang="en-US" altLang="en-US" sz="3600" b="1" dirty="0"/>
              <a:t>́ </a:t>
            </a:r>
            <a:r>
              <a:rPr lang="en-US" altLang="en-US" sz="3600" b="1" dirty="0" err="1"/>
              <a:t>xá</a:t>
            </a:r>
            <a:r>
              <a:rPr lang="en-US" altLang="en-US" sz="3600" b="1" dirty="0"/>
              <a:t> nhà </a:t>
            </a:r>
            <a:r>
              <a:rPr lang="en-US" altLang="en-US" sz="3600" b="1" dirty="0" err="1"/>
              <a:t>cửa</a:t>
            </a:r>
            <a:r>
              <a:rPr lang="en-US" altLang="en-US" sz="3600" b="1" dirty="0"/>
              <a:t> san </a:t>
            </a:r>
            <a:r>
              <a:rPr lang="en-US" altLang="en-US" sz="3600" b="1" dirty="0" err="1"/>
              <a:t>sát</a:t>
            </a:r>
            <a:r>
              <a:rPr lang="en-US" altLang="en-US" sz="3600" b="1" dirty="0"/>
              <a:t>, </a:t>
            </a:r>
            <a:r>
              <a:rPr lang="en-US" altLang="en-US" sz="3600" b="1" dirty="0" err="1"/>
              <a:t>tập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trung</a:t>
            </a:r>
            <a:r>
              <a:rPr lang="en-US" altLang="en-US" sz="3600" b="1" dirty="0"/>
              <a:t>.</a:t>
            </a:r>
          </a:p>
        </p:txBody>
      </p:sp>
      <p:sp>
        <p:nvSpPr>
          <p:cNvPr id="8" name="Text Box 67"/>
          <p:cNvSpPr txBox="1">
            <a:spLocks noChangeArrowheads="1"/>
          </p:cNvSpPr>
          <p:nvPr/>
        </p:nvSpPr>
        <p:spPr bwMode="auto">
          <a:xfrm>
            <a:off x="3633933" y="5463980"/>
            <a:ext cx="3262630" cy="119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 err="1"/>
              <a:t>Công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nghiệp</a:t>
            </a:r>
            <a:r>
              <a:rPr lang="en-US" altLang="en-US" sz="3600" b="1" dirty="0"/>
              <a:t> và</a:t>
            </a:r>
            <a:r>
              <a:rPr lang="en-US" altLang="en-US" sz="3600" b="1" dirty="0" smtClean="0"/>
              <a:t> </a:t>
            </a:r>
            <a:r>
              <a:rPr lang="en-US" altLang="en-US" sz="3600" b="1" dirty="0" err="1"/>
              <a:t>dịch</a:t>
            </a:r>
            <a:r>
              <a:rPr lang="en-US" altLang="en-US" sz="3600" b="1" dirty="0"/>
              <a:t> vụ.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477" y="99525"/>
            <a:ext cx="5138101" cy="340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477" y="3501292"/>
            <a:ext cx="2762250" cy="3356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1727" y="3444630"/>
            <a:ext cx="2609850" cy="347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829" y="99525"/>
            <a:ext cx="709002" cy="709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620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ldLvl="0" animBg="1"/>
      <p:bldP spid="7" grpId="0" bldLvl="0" animBg="1"/>
      <p:bldP spid="8" grpId="0" bldLvl="0" animBg="1"/>
    </p:bldLst>
  </p:timing>
</p:sld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1272</Words>
  <Application>Microsoft Office PowerPoint</Application>
  <PresentationFormat>Custom</PresentationFormat>
  <Paragraphs>144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Blue Waves</vt:lpstr>
      <vt:lpstr>PowerPoint Presentation</vt:lpstr>
      <vt:lpstr>                 NỘI DUNG BÀI HỌC.</vt:lpstr>
      <vt:lpstr>1. Quần cư nông thôn và quần cư đô thị</vt:lpstr>
      <vt:lpstr>PowerPoint Presentation</vt:lpstr>
      <vt:lpstr>PowerPoint Presentation</vt:lpstr>
      <vt:lpstr>PowerPoint Presentation</vt:lpstr>
      <vt:lpstr>PowerPoint Presentation</vt:lpstr>
      <vt:lpstr>*Quần cư nông thôn</vt:lpstr>
      <vt:lpstr>*Quần cư đô thị</vt:lpstr>
      <vt:lpstr>PowerPoint Presentation</vt:lpstr>
      <vt:lpstr>PowerPoint Presentation</vt:lpstr>
      <vt:lpstr>PowerPoint Presentation</vt:lpstr>
      <vt:lpstr>PowerPoint Presentation</vt:lpstr>
      <vt:lpstr>2. Đô thị hóa. Các siêu đô thị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Ảnh hưởng của Đô thị hóa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Windows User</cp:lastModifiedBy>
  <cp:revision>10</cp:revision>
  <dcterms:created xsi:type="dcterms:W3CDTF">2021-09-08T02:18:47Z</dcterms:created>
  <dcterms:modified xsi:type="dcterms:W3CDTF">2021-09-13T15:37:52Z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8634D548F1A04F9CAB22DE721471E309</vt:lpwstr>
  </property>
  <property fmtid="{D5CDD505-2E9C-101B-9397-08002B2CF9AE}" pid="3" name="KSOProductBuildVer">
    <vt:lpwstr>1033-11.2.0.10294</vt:lpwstr>
  </property>
</Properties>
</file>