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9" r:id="rId2"/>
    <p:sldId id="260" r:id="rId3"/>
    <p:sldId id="261" r:id="rId4"/>
    <p:sldId id="334" r:id="rId5"/>
    <p:sldId id="338" r:id="rId6"/>
    <p:sldId id="345" r:id="rId7"/>
    <p:sldId id="346" r:id="rId8"/>
    <p:sldId id="336" r:id="rId9"/>
    <p:sldId id="337" r:id="rId10"/>
    <p:sldId id="340" r:id="rId11"/>
    <p:sldId id="343" r:id="rId12"/>
    <p:sldId id="344" r:id="rId13"/>
    <p:sldId id="342"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92"/>
      </p:cViewPr>
      <p:guideLst>
        <p:guide orient="horz" pos="2160"/>
        <p:guide pos="28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837E1-8477-49DB-B5DC-60028CFA64E7}" type="datetimeFigureOut">
              <a:rPr lang="en-US" smtClean="0"/>
              <a:t>10/4/2021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4C43F9-C257-4751-AB8D-B6875BBB4706}" type="slidenum">
              <a:rPr lang="en-US" smtClean="0"/>
              <a:t>‹#›</a:t>
            </a:fld>
            <a:endParaRPr lang="en-US"/>
          </a:p>
        </p:txBody>
      </p:sp>
    </p:spTree>
    <p:extLst>
      <p:ext uri="{BB962C8B-B14F-4D97-AF65-F5344CB8AC3E}">
        <p14:creationId xmlns:p14="http://schemas.microsoft.com/office/powerpoint/2010/main" val="3477255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vi-VN"/>
          </a:p>
        </p:txBody>
      </p:sp>
      <p:sp>
        <p:nvSpPr>
          <p:cNvPr id="4" name="Slide Number Placeholder 3"/>
          <p:cNvSpPr>
            <a:spLocks noGrp="1"/>
          </p:cNvSpPr>
          <p:nvPr>
            <p:ph type="sldNum" sz="quarter" idx="10"/>
          </p:nvPr>
        </p:nvSpPr>
        <p:spPr/>
        <p:txBody>
          <a:bodyPr/>
          <a:lstStyle/>
          <a:p>
            <a:fld id="{2A1555E8-4A39-4FE2-828F-34C6C8F00AB6}" type="slidenum">
              <a:rPr lang="en-US" smtClean="0"/>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vi-VN"/>
          </a:p>
        </p:txBody>
      </p:sp>
      <p:sp>
        <p:nvSpPr>
          <p:cNvPr id="4" name="Slide Number Placeholder 3"/>
          <p:cNvSpPr>
            <a:spLocks noGrp="1"/>
          </p:cNvSpPr>
          <p:nvPr>
            <p:ph type="sldNum" sz="quarter" idx="10"/>
          </p:nvPr>
        </p:nvSpPr>
        <p:spPr/>
        <p:txBody>
          <a:bodyPr/>
          <a:lstStyle/>
          <a:p>
            <a:fld id="{2A1555E8-4A39-4FE2-828F-34C6C8F00AB6}" type="slidenum">
              <a:rPr lang="en-US" smtClean="0"/>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4FEC5B-F000-4E93-A554-499FA23FEEE3}"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544D5-1EFB-4DA4-978C-B35311AD036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FEC5B-F000-4E93-A554-499FA23FEEE3}"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544D5-1EFB-4DA4-978C-B35311AD036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FEC5B-F000-4E93-A554-499FA23FEEE3}"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544D5-1EFB-4DA4-978C-B35311AD036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4FEC5B-F000-4E93-A554-499FA23FEEE3}"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544D5-1EFB-4DA4-978C-B35311AD036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4FEC5B-F000-4E93-A554-499FA23FEEE3}" type="datetimeFigureOut">
              <a:rPr lang="en-US" smtClean="0"/>
              <a:t>10/4/2021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2544D5-1EFB-4DA4-978C-B35311AD036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4FEC5B-F000-4E93-A554-499FA23FEEE3}"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544D5-1EFB-4DA4-978C-B35311AD036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4FEC5B-F000-4E93-A554-499FA23FEEE3}" type="datetimeFigureOut">
              <a:rPr lang="en-US" smtClean="0"/>
              <a:t>10/4/2021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2544D5-1EFB-4DA4-978C-B35311AD036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4FEC5B-F000-4E93-A554-499FA23FEEE3}" type="datetimeFigureOut">
              <a:rPr lang="en-US" smtClean="0"/>
              <a:t>10/4/2021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2544D5-1EFB-4DA4-978C-B35311AD036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FEC5B-F000-4E93-A554-499FA23FEEE3}" type="datetimeFigureOut">
              <a:rPr lang="en-US" smtClean="0"/>
              <a:t>10/4/2021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2544D5-1EFB-4DA4-978C-B35311AD036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FEC5B-F000-4E93-A554-499FA23FEEE3}"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544D5-1EFB-4DA4-978C-B35311AD036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4FEC5B-F000-4E93-A554-499FA23FEEE3}" type="datetimeFigureOut">
              <a:rPr lang="en-US" smtClean="0"/>
              <a:t>10/4/2021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2544D5-1EFB-4DA4-978C-B35311AD036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FEC5B-F000-4E93-A554-499FA23FEEE3}" type="datetimeFigureOut">
              <a:rPr lang="en-US" smtClean="0"/>
              <a:t>10/4/2021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544D5-1EFB-4DA4-978C-B35311AD036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images.google.com.vn/imgres?imgurl=http://www.thanglong.com.vn/data/84894.jpg&amp;imgrefurl=http://www.thanglong.com.vn/sachvanhoctrongnuoc_item.cfm?masp=17718&amp;h=453&amp;w=300&amp;sz=103&amp;hl=vi&amp;start=128&amp;usg=__EFuEg-5j4_KvfEo2Ep4Me3Ncyck=&amp;tbnid=K-i-CnVkYViA3M:&amp;tbnh=127&amp;tbnw=84&amp;prev=/images?q=TH%C6%A0++CH%E1%BB%AE+N%C3%94M&amp;start=120&amp;gbv=2&amp;ndsp=20&amp;hl=vi&amp;sa=N" TargetMode="External"/><Relationship Id="rId13"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6.jpeg"/><Relationship Id="rId12" Type="http://schemas.openxmlformats.org/officeDocument/2006/relationships/hyperlink" Target="http://images.google.com.vn/imgres?imgurl=http://www.vinabook.com/images/i/fc100_!!!07/p22214.jpg&amp;imgrefurl=http://www.vinabook.com/thu-vao-nam-m11i13612.html&amp;h=100&amp;w=100&amp;sz=4&amp;hl=vi&amp;start=53&amp;usg=__dXCBEC8XRj8OAXKxlKxY5vIupjg=&amp;tbnid=qQ9wMgBEBSLdWM:&amp;tbnh=82&amp;tbnw=82&amp;prev=/images?q=TH%C6%A0++CH%E1%BB%AE+H%C3%81N&amp;start=40&amp;gbv=2&amp;ndsp=20&amp;hl=vi&amp;sa=N" TargetMode="External"/><Relationship Id="rId2" Type="http://schemas.openxmlformats.org/officeDocument/2006/relationships/hyperlink" Target="http://images.google.com.vn/imgres?imgurl=http://cuocsongviet.com.vn/upload/image/ngon%20ngu%20va%20chu%20vi%C3%AAt/chu%20nom.jpg&amp;imgrefurl=http://cuocsongviet.com.vn/co_detail.asp?ma=tvcv&amp;id=1636&amp;h=343&amp;w=450&amp;sz=38&amp;hl=vi&amp;start=10&amp;usg=__GJ0Tfv_c1ZSacI-gvWT1XZLpQ84=&amp;tbnid=BuWELVj9MFfrYM:&amp;tbnh=97&amp;tbnw=127&amp;prev=/images?q=TH%C6%A0++CH%E1%BB%AE+N%C3%94M&amp;gbv=2&amp;hl=vi" TargetMode="External"/><Relationship Id="rId1" Type="http://schemas.openxmlformats.org/officeDocument/2006/relationships/slideLayout" Target="../slideLayouts/slideLayout2.xml"/><Relationship Id="rId6" Type="http://schemas.openxmlformats.org/officeDocument/2006/relationships/hyperlink" Target="http://images.google.com.vn/imgres?imgurl=http://songhuong.com.vn/images_sachxua/lon/33.54.11.10.10.06.jpg&amp;imgrefurl=http://songhuong.com.vn/main.php?cid=40,3&amp;id=4&amp;gr=4&amp;case=2&amp;left=40,18&amp;h=308&amp;w=210&amp;sz=5&amp;hl=vi&amp;start=124&amp;usg=__Ms7ec4LdQdRgQNGmsK8esD3QERI=&amp;tbnid=Ijn6ZYNQWJ8CkM:&amp;tbnh=117&amp;tbnw=80&amp;prev=/images?q=TH%C6%A0++CH%E1%BB%AE+N%C3%94M&amp;start=120&amp;gbv=2&amp;ndsp=20&amp;hl=vi&amp;sa=N" TargetMode="External"/><Relationship Id="rId11" Type="http://schemas.openxmlformats.org/officeDocument/2006/relationships/image" Target="../media/image8.jpeg"/><Relationship Id="rId5" Type="http://schemas.openxmlformats.org/officeDocument/2006/relationships/image" Target="../media/image5.jpeg"/><Relationship Id="rId15" Type="http://schemas.openxmlformats.org/officeDocument/2006/relationships/image" Target="../media/image10.jpeg"/><Relationship Id="rId10" Type="http://schemas.openxmlformats.org/officeDocument/2006/relationships/hyperlink" Target="http://images.google.com.vn/imgres?imgurl=http://www.vatgia.com/pictures/small_kiem%20nom422681.jpg&amp;imgrefurl=http://www.vatgia.com/home/listudv.php?&amp;module=product&amp;iCat=701&amp;p1=29407&amp;h=80&amp;w=55&amp;sz=2&amp;hl=vi&amp;start=170&amp;usg=__Gf0nAWT3Qgi3NGpfhMzkNC4DuMI=&amp;tbnid=4zvBHoBh7aFO5M:&amp;tbnh=74&amp;tbnw=51&amp;prev=/images?q=TH%C6%A0++CH%E1%BB%AE+N%C3%94M&amp;start=160&amp;gbv=2&amp;ndsp=20&amp;hl=vi&amp;sa=N" TargetMode="External"/><Relationship Id="rId4" Type="http://schemas.openxmlformats.org/officeDocument/2006/relationships/hyperlink" Target="http://images.google.com.vn/imgres?imgurl=http://www.thanglong.com.vn/data/83393.jpg&amp;imgrefurl=http://www.thanglong.com.vn/sachvanhoctrongnuoc_item.cfm?MASP=16776&amp;h=428&amp;w=300&amp;sz=91&amp;hl=vi&amp;start=54&amp;usg=__cikLdBZ1mkZVdH3IXa385US04ow=&amp;tbnid=FxE3RUe89pyQdM:&amp;tbnh=126&amp;tbnw=88&amp;prev=/images?q=TH%C6%A0++CH%E1%BB%AE+N%C3%94M&amp;start=40&amp;gbv=2&amp;ndsp=20&amp;hl=vi&amp;sa=N" TargetMode="External"/><Relationship Id="rId9" Type="http://schemas.openxmlformats.org/officeDocument/2006/relationships/image" Target="../media/image7.jpeg"/><Relationship Id="rId14" Type="http://schemas.openxmlformats.org/officeDocument/2006/relationships/hyperlink" Target="http://images.google.com.vn/imgres?imgurl=http://www.hnpt.com.vn/pages/tin_tuc/2004\6\tho%20lethanhtong&amp;imgrefurl=http://www.hnpt.com.vn/pages/tin_tuc_chitiet.asp?news_id=1300&amp;h=150&amp;w=104&amp;sz=8&amp;hl=vi&amp;start=68&amp;usg=__AlrFWqemjt1K_SVU7Wg-xSPXYck=&amp;tbnid=RohRG-a8mSBpDM:&amp;tbnh=96&amp;tbnw=67&amp;prev=/images?q=TH%C6%A0++CH%E1%BB%AE+H%C3%81N&amp;start=60&amp;gbv=2&amp;ndsp=20&amp;hl=vi&amp;sa=N"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google.com.vn/imgres?imgurl=http://www.vietimes.com.vn/Library/Images/8/2008/01/37.jpg&amp;imgrefurl=http://xalo.vn/news.html/html_3_1___2_7_b%E1%BB%8Dc+h%E1%BA%ADu1_a______&amp;h=333&amp;w=500&amp;sz=38&amp;hl=vi&amp;start=1&amp;um=1&amp;usg=__DZaAgOF3fuOBWqOx7BzyEeVu0Fs=&amp;tbnid=bfGHXbnnbrg88M:&amp;tbnh=87&amp;tbnw=130&amp;prev=/images?q=S%C3%94NG+NH%C6%AF+NGUY%E1%BB%86T&amp;gbv=2&amp;um=1&amp;hl=vi"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hyperlink" Target="http://farm3.static.flickr.com/2160/2099582465_2076d3bd9b_o.gi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untitled"/>
          <p:cNvPicPr>
            <a:picLocks noChangeAspect="1" noChangeArrowheads="1"/>
          </p:cNvPicPr>
          <p:nvPr/>
        </p:nvPicPr>
        <p:blipFill>
          <a:blip r:embed="rId2"/>
          <a:srcRect/>
          <a:stretch>
            <a:fillRect/>
          </a:stretch>
        </p:blipFill>
        <p:spPr bwMode="auto">
          <a:xfrm>
            <a:off x="0" y="-95250"/>
            <a:ext cx="9525000" cy="6953250"/>
          </a:xfrm>
          <a:prstGeom prst="rect">
            <a:avLst/>
          </a:prstGeom>
          <a:noFill/>
          <a:ln w="9525">
            <a:noFill/>
            <a:miter lim="800000"/>
            <a:headEnd/>
            <a:tailEnd/>
          </a:ln>
        </p:spPr>
      </p:pic>
      <p:sp>
        <p:nvSpPr>
          <p:cNvPr id="11" name="Rectangle 5"/>
          <p:cNvSpPr>
            <a:spLocks noChangeArrowheads="1"/>
          </p:cNvSpPr>
          <p:nvPr/>
        </p:nvSpPr>
        <p:spPr bwMode="auto">
          <a:xfrm>
            <a:off x="358286" y="533400"/>
            <a:ext cx="8785714" cy="5562600"/>
          </a:xfrm>
          <a:prstGeom prst="rect">
            <a:avLst/>
          </a:prstGeom>
          <a:solidFill>
            <a:srgbClr val="FFFF66"/>
          </a:solidFill>
          <a:ln w="9525">
            <a:noFill/>
            <a:miter lim="800000"/>
          </a:ln>
        </p:spPr>
        <p:txBody>
          <a:bodyPr wrap="none" anchor="ctr"/>
          <a:lstStyle/>
          <a:p>
            <a:pPr algn="ctr"/>
            <a:endParaRPr lang="vi-VN" sz="1800">
              <a:solidFill>
                <a:srgbClr val="FF3300"/>
              </a:solidFill>
              <a:latin typeface="Arial" panose="020B0604020202020204" pitchFamily="34" charset="0"/>
            </a:endParaRPr>
          </a:p>
        </p:txBody>
      </p:sp>
      <p:sp>
        <p:nvSpPr>
          <p:cNvPr id="4" name="Rectangle 3"/>
          <p:cNvSpPr/>
          <p:nvPr/>
        </p:nvSpPr>
        <p:spPr>
          <a:xfrm>
            <a:off x="1524000" y="3352800"/>
            <a:ext cx="6629400" cy="1066800"/>
          </a:xfrm>
          <a:prstGeom prst="rect">
            <a:avLst/>
          </a:prstGeom>
          <a:noFill/>
        </p:spPr>
        <p:txBody>
          <a:bodyPr wrap="none" lIns="91440" tIns="45720" rIns="91440" bIns="45720">
            <a:prstTxWarp prst="textDeflate">
              <a:avLst>
                <a:gd name="adj" fmla="val 17486"/>
              </a:avLst>
            </a:prstTxWarp>
            <a:spAutoFit/>
          </a:bodyPr>
          <a:lstStyle/>
          <a:p>
            <a:pPr algn="ctr"/>
            <a:r>
              <a:rPr lang="en-US" sz="4400" b="1" smtClean="0">
                <a:ln w="12700">
                  <a:solidFill>
                    <a:schemeClr val="accent2"/>
                  </a:solidFill>
                  <a:prstDash val="solid"/>
                </a:ln>
                <a:solidFill>
                  <a:srgbClr val="FF33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(NAM QUỐC SƠN HÀ)</a:t>
            </a:r>
            <a:r>
              <a:rPr lang="en-US" sz="4400" b="1" cap="none" spc="0" smtClean="0">
                <a:ln w="12700">
                  <a:solidFill>
                    <a:schemeClr val="accent2"/>
                  </a:solidFill>
                  <a:prstDash val="solid"/>
                </a:ln>
                <a:solidFill>
                  <a:srgbClr val="FF33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a:t>
            </a:r>
            <a:endParaRPr lang="en-US" sz="4400" b="1" cap="none" spc="0">
              <a:ln w="12700">
                <a:solidFill>
                  <a:schemeClr val="accent2"/>
                </a:solidFill>
                <a:prstDash val="solid"/>
              </a:ln>
              <a:solidFill>
                <a:srgbClr val="FF33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sp>
        <p:nvSpPr>
          <p:cNvPr id="5122" name="Rectangle 2"/>
          <p:cNvSpPr>
            <a:spLocks noGrp="1" noChangeArrowheads="1"/>
          </p:cNvSpPr>
          <p:nvPr>
            <p:ph type="title" idx="4294967295"/>
          </p:nvPr>
        </p:nvSpPr>
        <p:spPr>
          <a:xfrm>
            <a:off x="914400" y="609600"/>
            <a:ext cx="2971800" cy="868363"/>
          </a:xfrm>
        </p:spPr>
        <p:txBody>
          <a:bodyPr/>
          <a:lstStyle/>
          <a:p>
            <a:pPr algn="l"/>
            <a:r>
              <a:rPr lang="en-US" sz="4800" dirty="0" smtClean="0">
                <a:solidFill>
                  <a:srgbClr val="0070C0"/>
                </a:solidFill>
                <a:latin typeface="Times New Roman" panose="02020603050405020304" pitchFamily="18" charset="0"/>
              </a:rPr>
              <a:t>TIẾT </a:t>
            </a:r>
            <a:r>
              <a:rPr lang="en-US" sz="4800" dirty="0" smtClean="0">
                <a:solidFill>
                  <a:srgbClr val="0070C0"/>
                </a:solidFill>
                <a:latin typeface="Times New Roman" panose="02020603050405020304" pitchFamily="18" charset="0"/>
              </a:rPr>
              <a:t>:17</a:t>
            </a:r>
            <a:endParaRPr lang="en-US" sz="4800" dirty="0">
              <a:solidFill>
                <a:srgbClr val="0070C0"/>
              </a:solidFill>
              <a:latin typeface="Times New Roman" panose="02020603050405020304" pitchFamily="18" charset="0"/>
            </a:endParaRPr>
          </a:p>
        </p:txBody>
      </p:sp>
      <p:sp>
        <p:nvSpPr>
          <p:cNvPr id="12" name="Rectangle 11"/>
          <p:cNvSpPr/>
          <p:nvPr/>
        </p:nvSpPr>
        <p:spPr>
          <a:xfrm>
            <a:off x="762000" y="1371600"/>
            <a:ext cx="8382000" cy="2209800"/>
          </a:xfrm>
          <a:prstGeom prst="rect">
            <a:avLst/>
          </a:prstGeom>
          <a:noFill/>
          <a:ln>
            <a:noFill/>
          </a:ln>
        </p:spPr>
        <p:txBody>
          <a:bodyPr wrap="none" lIns="91440" tIns="45720" rIns="91440" bIns="45720">
            <a:prstTxWarp prst="textDeflate">
              <a:avLst>
                <a:gd name="adj" fmla="val 17486"/>
              </a:avLst>
            </a:prstTxWarp>
            <a:spAutoFit/>
          </a:bodyPr>
          <a:lstStyle/>
          <a:p>
            <a:pPr algn="ctr"/>
            <a:r>
              <a:rPr lang="en-US" sz="4400" b="1" cap="none" spc="0" smtClean="0">
                <a:ln w="12700">
                  <a:noFill/>
                  <a:prstDash val="solid"/>
                </a:ln>
                <a:solidFill>
                  <a:srgbClr val="00B05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SÔNG NÚI NƯỚC NAM </a:t>
            </a:r>
            <a:endParaRPr lang="en-US" sz="4400" b="1" cap="none" spc="0">
              <a:ln w="12700">
                <a:noFill/>
                <a:prstDash val="solid"/>
              </a:ln>
              <a:solidFill>
                <a:srgbClr val="00B05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sp>
        <p:nvSpPr>
          <p:cNvPr id="13" name="Rectangle 12"/>
          <p:cNvSpPr/>
          <p:nvPr/>
        </p:nvSpPr>
        <p:spPr>
          <a:xfrm>
            <a:off x="4191000" y="4800600"/>
            <a:ext cx="4495800" cy="685800"/>
          </a:xfrm>
          <a:prstGeom prst="rect">
            <a:avLst/>
          </a:prstGeom>
          <a:noFill/>
        </p:spPr>
        <p:txBody>
          <a:bodyPr wrap="none" lIns="91440" tIns="45720" rIns="91440" bIns="45720">
            <a:prstTxWarp prst="textDeflate">
              <a:avLst>
                <a:gd name="adj" fmla="val 0"/>
              </a:avLst>
            </a:prstTxWarp>
            <a:spAutoFit/>
          </a:bodyPr>
          <a:lstStyle/>
          <a:p>
            <a:pPr algn="ctr"/>
            <a:r>
              <a:rPr lang="en-US" sz="4400" b="1" cap="none" spc="0" err="1" smtClean="0">
                <a:ln w="12700">
                  <a:solidFill>
                    <a:schemeClr val="accent2"/>
                  </a:solidFill>
                  <a:prstDash val="solid"/>
                </a:ln>
                <a:solidFill>
                  <a:srgbClr val="6600CC"/>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Lí</a:t>
            </a:r>
            <a:r>
              <a:rPr lang="en-US" sz="4400" b="1" cap="none" spc="0" smtClean="0">
                <a:ln w="12700">
                  <a:solidFill>
                    <a:schemeClr val="accent2"/>
                  </a:solidFill>
                  <a:prstDash val="solid"/>
                </a:ln>
                <a:solidFill>
                  <a:srgbClr val="6600CC"/>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sz="4400" b="1" cap="none" spc="0" err="1" smtClean="0">
                <a:ln w="12700">
                  <a:solidFill>
                    <a:schemeClr val="accent2"/>
                  </a:solidFill>
                  <a:prstDash val="solid"/>
                </a:ln>
                <a:solidFill>
                  <a:srgbClr val="6600CC"/>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Thường</a:t>
            </a:r>
            <a:r>
              <a:rPr lang="en-US" sz="4400" b="1" cap="none" spc="0" smtClean="0">
                <a:ln w="12700">
                  <a:solidFill>
                    <a:schemeClr val="accent2"/>
                  </a:solidFill>
                  <a:prstDash val="solid"/>
                </a:ln>
                <a:solidFill>
                  <a:srgbClr val="6600CC"/>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a:t>
            </a:r>
            <a:r>
              <a:rPr lang="en-US" sz="4400" b="1" cap="none" spc="0" err="1" smtClean="0">
                <a:ln w="12700">
                  <a:solidFill>
                    <a:schemeClr val="accent2"/>
                  </a:solidFill>
                  <a:prstDash val="solid"/>
                </a:ln>
                <a:solidFill>
                  <a:srgbClr val="6600CC"/>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Kiệt</a:t>
            </a:r>
            <a:r>
              <a:rPr lang="en-US" sz="4400" b="1" cap="none" spc="0" smtClean="0">
                <a:ln w="12700">
                  <a:solidFill>
                    <a:schemeClr val="accent2"/>
                  </a:solidFill>
                  <a:prstDash val="solid"/>
                </a:ln>
                <a:solidFill>
                  <a:srgbClr val="6600CC"/>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 </a:t>
            </a:r>
            <a:endParaRPr lang="en-US" sz="4400" b="1" cap="none" spc="0">
              <a:ln w="12700">
                <a:solidFill>
                  <a:schemeClr val="accent2"/>
                </a:solidFill>
                <a:prstDash val="solid"/>
              </a:ln>
              <a:solidFill>
                <a:srgbClr val="6600CC"/>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635"/>
            <a:ext cx="9144000" cy="6858635"/>
          </a:xfrm>
          <a:prstGeom prst="rect">
            <a:avLst/>
          </a:prstGeom>
          <a:solidFill>
            <a:srgbClr val="FFFF99"/>
          </a:solidFill>
        </p:spPr>
        <p:txBody>
          <a:bodyPr/>
          <a:lstStyle/>
          <a:p>
            <a:pPr marL="742950" lvl="1" indent="-285750" algn="ctr">
              <a:lnSpc>
                <a:spcPct val="90000"/>
              </a:lnSpc>
              <a:spcBef>
                <a:spcPct val="20000"/>
              </a:spcBef>
              <a:defRPr/>
            </a:pPr>
            <a:r>
              <a:rPr lang="en-US" sz="4000" b="1" kern="0" smtClean="0">
                <a:solidFill>
                  <a:srgbClr val="FF3300"/>
                </a:solidFill>
                <a:latin typeface="Times New Roman" panose="02020603050405020304" pitchFamily="18" charset="0"/>
                <a:cs typeface="Times New Roman" panose="02020603050405020304" pitchFamily="18" charset="0"/>
              </a:rPr>
              <a:t>PHIÊN ÂM</a:t>
            </a:r>
          </a:p>
          <a:p>
            <a:pPr marL="1249680" lvl="1">
              <a:lnSpc>
                <a:spcPct val="90000"/>
              </a:lnSpc>
              <a:spcBef>
                <a:spcPct val="20000"/>
              </a:spcBef>
              <a:tabLst>
                <a:tab pos="441325" algn="l"/>
              </a:tabLst>
              <a:defRPr/>
            </a:pPr>
            <a:r>
              <a:rPr lang="en-US" sz="4000" b="1" kern="0" smtClean="0">
                <a:solidFill>
                  <a:srgbClr val="000099"/>
                </a:solidFill>
                <a:latin typeface="Times New Roman" panose="02020603050405020304" pitchFamily="18" charset="0"/>
                <a:cs typeface="Times New Roman" panose="02020603050405020304" pitchFamily="18" charset="0"/>
              </a:rPr>
              <a:t>Nam quốc sơn hà Nam đế </a:t>
            </a:r>
            <a:r>
              <a:rPr lang="en-US" sz="4000" b="1" u="sng" kern="0" smtClean="0">
                <a:solidFill>
                  <a:srgbClr val="000099"/>
                </a:solidFill>
                <a:latin typeface="Times New Roman" panose="02020603050405020304" pitchFamily="18" charset="0"/>
                <a:cs typeface="Times New Roman" panose="02020603050405020304" pitchFamily="18" charset="0"/>
              </a:rPr>
              <a:t>c</a:t>
            </a:r>
            <a:r>
              <a:rPr lang="en-US" sz="4000" b="1" u="sng" kern="0" smtClean="0">
                <a:solidFill>
                  <a:srgbClr val="FF0000"/>
                </a:solidFill>
                <a:latin typeface="Times New Roman" panose="02020603050405020304" pitchFamily="18" charset="0"/>
                <a:cs typeface="Times New Roman" panose="02020603050405020304" pitchFamily="18" charset="0"/>
              </a:rPr>
              <a:t>ư</a:t>
            </a:r>
          </a:p>
          <a:p>
            <a:pPr marL="1249680" lvl="1">
              <a:lnSpc>
                <a:spcPct val="90000"/>
              </a:lnSpc>
              <a:spcBef>
                <a:spcPct val="20000"/>
              </a:spcBef>
              <a:tabLst>
                <a:tab pos="441325" algn="l"/>
              </a:tabLst>
              <a:defRPr/>
            </a:pPr>
            <a:r>
              <a:rPr lang="en-US" sz="4000" b="1" kern="0" smtClean="0">
                <a:solidFill>
                  <a:srgbClr val="000099"/>
                </a:solidFill>
                <a:latin typeface="Times New Roman" panose="02020603050405020304" pitchFamily="18" charset="0"/>
                <a:cs typeface="Times New Roman" panose="02020603050405020304" pitchFamily="18" charset="0"/>
              </a:rPr>
              <a:t>Tiệt nhiên định phận tại thiên </a:t>
            </a:r>
            <a:r>
              <a:rPr lang="en-US" sz="4000" b="1" u="sng" kern="0" smtClean="0">
                <a:solidFill>
                  <a:srgbClr val="000099"/>
                </a:solidFill>
                <a:latin typeface="Times New Roman" panose="02020603050405020304" pitchFamily="18" charset="0"/>
                <a:cs typeface="Times New Roman" panose="02020603050405020304" pitchFamily="18" charset="0"/>
              </a:rPr>
              <a:t>th</a:t>
            </a:r>
            <a:r>
              <a:rPr lang="en-US" sz="4000" b="1" u="sng" kern="0" smtClean="0">
                <a:solidFill>
                  <a:srgbClr val="FF0000"/>
                </a:solidFill>
                <a:latin typeface="Times New Roman" panose="02020603050405020304" pitchFamily="18" charset="0"/>
                <a:cs typeface="Times New Roman" panose="02020603050405020304" pitchFamily="18" charset="0"/>
              </a:rPr>
              <a:t>ư</a:t>
            </a:r>
          </a:p>
          <a:p>
            <a:pPr marL="1249680" lvl="1">
              <a:lnSpc>
                <a:spcPct val="90000"/>
              </a:lnSpc>
              <a:spcBef>
                <a:spcPct val="20000"/>
              </a:spcBef>
              <a:tabLst>
                <a:tab pos="441325" algn="l"/>
              </a:tabLst>
              <a:defRPr/>
            </a:pPr>
            <a:r>
              <a:rPr lang="en-US" sz="4000" b="1" kern="0" smtClean="0">
                <a:solidFill>
                  <a:srgbClr val="000099"/>
                </a:solidFill>
                <a:latin typeface="Times New Roman" panose="02020603050405020304" pitchFamily="18" charset="0"/>
                <a:cs typeface="Times New Roman" panose="02020603050405020304" pitchFamily="18" charset="0"/>
              </a:rPr>
              <a:t>Như hà nghịch lỗ lai xâm phạm</a:t>
            </a:r>
          </a:p>
          <a:p>
            <a:pPr marL="1249680" lvl="1">
              <a:lnSpc>
                <a:spcPct val="90000"/>
              </a:lnSpc>
              <a:spcBef>
                <a:spcPct val="20000"/>
              </a:spcBef>
              <a:tabLst>
                <a:tab pos="441325" algn="l"/>
              </a:tabLst>
              <a:defRPr/>
            </a:pPr>
            <a:r>
              <a:rPr lang="en-US" sz="4000" b="1" kern="0" smtClean="0">
                <a:solidFill>
                  <a:srgbClr val="000099"/>
                </a:solidFill>
                <a:latin typeface="Times New Roman" panose="02020603050405020304" pitchFamily="18" charset="0"/>
                <a:cs typeface="Times New Roman" panose="02020603050405020304" pitchFamily="18" charset="0"/>
              </a:rPr>
              <a:t>Nhữ đẳng hành khan thủ bại </a:t>
            </a:r>
            <a:r>
              <a:rPr lang="en-US" sz="4000" b="1" u="sng" kern="0" smtClean="0">
                <a:solidFill>
                  <a:srgbClr val="000099"/>
                </a:solidFill>
                <a:latin typeface="Times New Roman" panose="02020603050405020304" pitchFamily="18" charset="0"/>
                <a:cs typeface="Times New Roman" panose="02020603050405020304" pitchFamily="18" charset="0"/>
              </a:rPr>
              <a:t>h</a:t>
            </a:r>
            <a:r>
              <a:rPr lang="en-US" sz="4000" b="1" u="sng" kern="0" smtClean="0">
                <a:solidFill>
                  <a:srgbClr val="FF0000"/>
                </a:solidFill>
                <a:latin typeface="Times New Roman" panose="02020603050405020304" pitchFamily="18" charset="0"/>
                <a:cs typeface="Times New Roman" panose="02020603050405020304" pitchFamily="18" charset="0"/>
              </a:rPr>
              <a:t>ư</a:t>
            </a:r>
            <a:r>
              <a:rPr lang="en-US" sz="4000" b="1" kern="0" smtClean="0">
                <a:solidFill>
                  <a:srgbClr val="000099"/>
                </a:solidFill>
                <a:latin typeface="Times New Roman" panose="02020603050405020304" pitchFamily="18" charset="0"/>
                <a:cs typeface="Times New Roman" panose="02020603050405020304" pitchFamily="18" charset="0"/>
              </a:rPr>
              <a:t>.</a:t>
            </a:r>
          </a:p>
          <a:p>
            <a:pPr marL="742950" lvl="1" indent="-285750" algn="ctr">
              <a:lnSpc>
                <a:spcPct val="90000"/>
              </a:lnSpc>
              <a:spcBef>
                <a:spcPct val="20000"/>
              </a:spcBef>
              <a:defRPr/>
            </a:pPr>
            <a:r>
              <a:rPr lang="en-US" sz="4000" b="1" kern="0" smtClean="0">
                <a:solidFill>
                  <a:srgbClr val="FF3300"/>
                </a:solidFill>
                <a:latin typeface="Times New Roman" panose="02020603050405020304" pitchFamily="18" charset="0"/>
                <a:cs typeface="Times New Roman" panose="02020603050405020304" pitchFamily="18" charset="0"/>
              </a:rPr>
              <a:t>DỊCH  THƠ</a:t>
            </a:r>
          </a:p>
          <a:p>
            <a:pPr marL="1249680" lvl="1">
              <a:lnSpc>
                <a:spcPct val="90000"/>
              </a:lnSpc>
              <a:spcBef>
                <a:spcPct val="20000"/>
              </a:spcBef>
              <a:defRPr/>
            </a:pPr>
            <a:r>
              <a:rPr lang="en-US" sz="4000" b="1" kern="0" smtClean="0">
                <a:solidFill>
                  <a:srgbClr val="000099"/>
                </a:solidFill>
                <a:latin typeface="Times New Roman" panose="02020603050405020304" pitchFamily="18" charset="0"/>
                <a:cs typeface="Times New Roman" panose="02020603050405020304" pitchFamily="18" charset="0"/>
              </a:rPr>
              <a:t>Sông núi nước Nam, vua Nam ở</a:t>
            </a:r>
          </a:p>
          <a:p>
            <a:pPr marL="1249680" lvl="1">
              <a:lnSpc>
                <a:spcPct val="90000"/>
              </a:lnSpc>
              <a:spcBef>
                <a:spcPct val="20000"/>
              </a:spcBef>
              <a:defRPr/>
            </a:pPr>
            <a:r>
              <a:rPr lang="en-US" sz="4000" b="1" kern="0" smtClean="0">
                <a:solidFill>
                  <a:srgbClr val="000099"/>
                </a:solidFill>
                <a:latin typeface="Times New Roman" panose="02020603050405020304" pitchFamily="18" charset="0"/>
                <a:cs typeface="Times New Roman" panose="02020603050405020304" pitchFamily="18" charset="0"/>
              </a:rPr>
              <a:t>Vằng vặc sách trời chia xứ sở</a:t>
            </a:r>
          </a:p>
          <a:p>
            <a:pPr marL="1249680" lvl="1">
              <a:lnSpc>
                <a:spcPct val="90000"/>
              </a:lnSpc>
              <a:spcBef>
                <a:spcPct val="20000"/>
              </a:spcBef>
              <a:defRPr/>
            </a:pPr>
            <a:r>
              <a:rPr lang="en-US" sz="4000" b="1" kern="0" smtClean="0">
                <a:solidFill>
                  <a:srgbClr val="000099"/>
                </a:solidFill>
                <a:latin typeface="Times New Roman" panose="02020603050405020304" pitchFamily="18" charset="0"/>
                <a:cs typeface="Times New Roman" panose="02020603050405020304" pitchFamily="18" charset="0"/>
              </a:rPr>
              <a:t>Giặc dữ cớ sao phạm đến đây</a:t>
            </a:r>
          </a:p>
          <a:p>
            <a:pPr marL="1249680" lvl="1">
              <a:lnSpc>
                <a:spcPct val="90000"/>
              </a:lnSpc>
              <a:spcBef>
                <a:spcPct val="20000"/>
              </a:spcBef>
              <a:defRPr/>
            </a:pPr>
            <a:r>
              <a:rPr lang="en-US" sz="4000" b="1" kern="0" smtClean="0">
                <a:solidFill>
                  <a:srgbClr val="000099"/>
                </a:solidFill>
                <a:latin typeface="Times New Roman" panose="02020603050405020304" pitchFamily="18" charset="0"/>
                <a:cs typeface="Times New Roman" panose="02020603050405020304" pitchFamily="18" charset="0"/>
              </a:rPr>
              <a:t>Chúng mày nhất định phải tan vỡ.</a:t>
            </a:r>
            <a:endParaRPr lang="en-US" sz="4000" b="1" kern="0" smtClean="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checkerboard(across)">
                                      <p:cBhvr>
                                        <p:cTn id="7" dur="500"/>
                                        <p:tgtEl>
                                          <p:spTgt spid="4">
                                            <p:bg/>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checkerboard(across)">
                                      <p:cBhvr>
                                        <p:cTn id="10" dur="500"/>
                                        <p:tgtEl>
                                          <p:spTgt spid="4">
                                            <p:txEl>
                                              <p:pRg st="0" end="0"/>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checkerboard(across)">
                                      <p:cBhvr>
                                        <p:cTn id="13" dur="500"/>
                                        <p:tgtEl>
                                          <p:spTgt spid="4">
                                            <p:txEl>
                                              <p:pRg st="1" end="1"/>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checkerboard(across)">
                                      <p:cBhvr>
                                        <p:cTn id="16" dur="500"/>
                                        <p:tgtEl>
                                          <p:spTgt spid="4">
                                            <p:txEl>
                                              <p:pRg st="2" end="2"/>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checkerboard(across)">
                                      <p:cBhvr>
                                        <p:cTn id="19" dur="500"/>
                                        <p:tgtEl>
                                          <p:spTgt spid="4">
                                            <p:txEl>
                                              <p:pRg st="3" end="3"/>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checkerboard(across)">
                                      <p:cBhvr>
                                        <p:cTn id="22" dur="500"/>
                                        <p:tgtEl>
                                          <p:spTgt spid="4">
                                            <p:txEl>
                                              <p:pRg st="4" end="4"/>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checkerboard(across)">
                                      <p:cBhvr>
                                        <p:cTn id="25" dur="500"/>
                                        <p:tgtEl>
                                          <p:spTgt spid="4">
                                            <p:txEl>
                                              <p:pRg st="5" end="5"/>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checkerboard(across)">
                                      <p:cBhvr>
                                        <p:cTn id="28" dur="500"/>
                                        <p:tgtEl>
                                          <p:spTgt spid="4">
                                            <p:txEl>
                                              <p:pRg st="6" end="6"/>
                                            </p:txEl>
                                          </p:spTgt>
                                        </p:tgtEl>
                                      </p:cBhvr>
                                    </p:animEffect>
                                  </p:childTnLst>
                                </p:cTn>
                              </p:par>
                              <p:par>
                                <p:cTn id="29" presetID="5" presetClass="entr" presetSubtype="10" fill="hold" grpId="0"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animEffect transition="in" filter="checkerboard(across)">
                                      <p:cBhvr>
                                        <p:cTn id="31" dur="500"/>
                                        <p:tgtEl>
                                          <p:spTgt spid="4">
                                            <p:txEl>
                                              <p:pRg st="7" end="7"/>
                                            </p:txEl>
                                          </p:spTgt>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4">
                                            <p:txEl>
                                              <p:pRg st="8" end="8"/>
                                            </p:txEl>
                                          </p:spTgt>
                                        </p:tgtEl>
                                        <p:attrNameLst>
                                          <p:attrName>style.visibility</p:attrName>
                                        </p:attrNameLst>
                                      </p:cBhvr>
                                      <p:to>
                                        <p:strVal val="visible"/>
                                      </p:to>
                                    </p:set>
                                    <p:animEffect transition="in" filter="checkerboard(across)">
                                      <p:cBhvr>
                                        <p:cTn id="34" dur="500"/>
                                        <p:tgtEl>
                                          <p:spTgt spid="4">
                                            <p:txEl>
                                              <p:pRg st="8" end="8"/>
                                            </p:txEl>
                                          </p:spTgt>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checkerboard(across)">
                                      <p:cBhvr>
                                        <p:cTn id="3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76200" y="304800"/>
            <a:ext cx="9060180" cy="2245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2.</a:t>
            </a:r>
            <a:r>
              <a:rPr sz="2800" dirty="0">
                <a:solidFill>
                  <a:srgbClr val="C00000"/>
                </a:solidFill>
                <a:latin typeface="Times New Roman" panose="02020603050405020304" pitchFamily="18" charset="0"/>
                <a:cs typeface="Times New Roman" panose="02020603050405020304" pitchFamily="18" charset="0"/>
              </a:rPr>
              <a:t> Đọc </a:t>
            </a:r>
          </a:p>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3</a:t>
            </a:r>
            <a:r>
              <a:rPr sz="2800" dirty="0">
                <a:solidFill>
                  <a:srgbClr val="C00000"/>
                </a:solidFill>
                <a:latin typeface="Times New Roman" panose="02020603050405020304" pitchFamily="18" charset="0"/>
                <a:cs typeface="Times New Roman" panose="02020603050405020304" pitchFamily="18" charset="0"/>
              </a:rPr>
              <a:t>. </a:t>
            </a:r>
            <a:r>
              <a:rPr lang="vi-VN" altLang="x-none" sz="2800" dirty="0">
                <a:solidFill>
                  <a:srgbClr val="C00000"/>
                </a:solidFill>
                <a:latin typeface="Times New Roman" panose="02020603050405020304" pitchFamily="18" charset="0"/>
                <a:cs typeface="Times New Roman" panose="02020603050405020304" pitchFamily="18" charset="0"/>
              </a:rPr>
              <a:t>Nhan đề:</a:t>
            </a:r>
            <a:r>
              <a:rPr lang="vi-VN" altLang="x-none" sz="2800" dirty="0">
                <a:solidFill>
                  <a:srgbClr val="000000"/>
                </a:solidFill>
                <a:latin typeface="Times New Roman" panose="02020603050405020304" pitchFamily="18" charset="0"/>
                <a:cs typeface="Times New Roman" panose="02020603050405020304" pitchFamily="18" charset="0"/>
              </a:rPr>
              <a:t> Nam quốc sơn h</a:t>
            </a:r>
            <a:r>
              <a:rPr lang="vi-VN" altLang="x-none" sz="2800" dirty="0">
                <a:solidFill>
                  <a:srgbClr val="000000"/>
                </a:solidFill>
                <a:latin typeface="Times New Roman" panose="02020603050405020304" pitchFamily="18" charset="0"/>
                <a:ea typeface="Times New Roman" panose="02020603050405020304" pitchFamily="18" charset="0"/>
              </a:rPr>
              <a:t>à</a:t>
            </a:r>
            <a:r>
              <a:rPr lang="vi-VN" altLang="x-none" sz="2800" dirty="0">
                <a:solidFill>
                  <a:srgbClr val="000000"/>
                </a:solidFill>
                <a:latin typeface="Times New Roman" panose="02020603050405020304" pitchFamily="18" charset="0"/>
                <a:cs typeface="Times New Roman" panose="02020603050405020304" pitchFamily="18" charset="0"/>
              </a:rPr>
              <a:t> (Sông núi nước Nam - thường gọi l</a:t>
            </a:r>
            <a:r>
              <a:rPr lang="vi-VN" altLang="x-none" sz="2800" dirty="0">
                <a:solidFill>
                  <a:srgbClr val="000000"/>
                </a:solidFill>
                <a:latin typeface="Times New Roman" panose="02020603050405020304" pitchFamily="18" charset="0"/>
                <a:ea typeface="Times New Roman" panose="02020603050405020304" pitchFamily="18" charset="0"/>
              </a:rPr>
              <a:t>à</a:t>
            </a:r>
            <a:r>
              <a:rPr lang="vi-VN" altLang="x-none" sz="2800" dirty="0">
                <a:solidFill>
                  <a:srgbClr val="000000"/>
                </a:solidFill>
                <a:latin typeface="Times New Roman" panose="02020603050405020304" pitchFamily="18" charset="0"/>
                <a:cs typeface="Times New Roman" panose="02020603050405020304" pitchFamily="18" charset="0"/>
              </a:rPr>
              <a:t> b</a:t>
            </a:r>
            <a:r>
              <a:rPr lang="vi-VN" altLang="x-none" sz="2800" dirty="0">
                <a:solidFill>
                  <a:srgbClr val="000000"/>
                </a:solidFill>
                <a:latin typeface="Times New Roman" panose="02020603050405020304" pitchFamily="18" charset="0"/>
                <a:ea typeface="Times New Roman" panose="02020603050405020304" pitchFamily="18" charset="0"/>
              </a:rPr>
              <a:t>à</a:t>
            </a:r>
            <a:r>
              <a:rPr lang="vi-VN" altLang="x-none" sz="2800" dirty="0">
                <a:solidFill>
                  <a:srgbClr val="000000"/>
                </a:solidFill>
                <a:latin typeface="Times New Roman" panose="02020603050405020304" pitchFamily="18" charset="0"/>
                <a:cs typeface="Times New Roman" panose="02020603050405020304" pitchFamily="18" charset="0"/>
              </a:rPr>
              <a:t>i thơ Thần)</a:t>
            </a:r>
          </a:p>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4</a:t>
            </a:r>
            <a:r>
              <a:rPr sz="2800" dirty="0">
                <a:solidFill>
                  <a:srgbClr val="C00000"/>
                </a:solidFill>
                <a:latin typeface="Times New Roman" panose="02020603050405020304" pitchFamily="18" charset="0"/>
                <a:cs typeface="Times New Roman" panose="02020603050405020304" pitchFamily="18" charset="0"/>
              </a:rPr>
              <a:t>. Thể loại:</a:t>
            </a:r>
            <a:r>
              <a:rPr sz="2800" dirty="0">
                <a:solidFill>
                  <a:srgbClr val="000000"/>
                </a:solidFill>
                <a:latin typeface="Times New Roman" panose="02020603050405020304" pitchFamily="18" charset="0"/>
                <a:cs typeface="Times New Roman" panose="02020603050405020304" pitchFamily="18" charset="0"/>
              </a:rPr>
              <a:t> Thất ngôn tứ tuyệt</a:t>
            </a:r>
            <a:r>
              <a:rPr lang="en-US" sz="2800" dirty="0">
                <a:solidFill>
                  <a:srgbClr val="000000"/>
                </a:solidFill>
                <a:latin typeface="Times New Roman" panose="02020603050405020304" pitchFamily="18" charset="0"/>
                <a:cs typeface="Times New Roman" panose="02020603050405020304" pitchFamily="18" charset="0"/>
              </a:rPr>
              <a:t> được viết bằng chữ Hán</a:t>
            </a:r>
            <a:endParaRPr sz="2800" dirty="0">
              <a:solidFill>
                <a:srgbClr val="000000"/>
              </a:solidFill>
              <a:latin typeface="Times New Roman" panose="02020603050405020304" pitchFamily="18" charset="0"/>
              <a:cs typeface="Times New Roman" panose="02020603050405020304" pitchFamily="18" charset="0"/>
            </a:endParaRPr>
          </a:p>
          <a:p>
            <a:pPr marL="0" lvl="0" indent="0">
              <a:spcBef>
                <a:spcPct val="0"/>
              </a:spcBef>
              <a:buNone/>
            </a:pPr>
            <a:endParaRPr sz="28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Text Box 12"/>
          <p:cNvSpPr txBox="1"/>
          <p:nvPr/>
        </p:nvSpPr>
        <p:spPr>
          <a:xfrm>
            <a:off x="457200" y="2057400"/>
            <a:ext cx="7723505" cy="4399915"/>
          </a:xfrm>
          <a:prstGeom prst="rect">
            <a:avLst/>
          </a:prstGeom>
          <a:noFill/>
          <a:ln w="9525">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spcBef>
                <a:spcPct val="0"/>
              </a:spcBef>
              <a:buNone/>
            </a:pPr>
            <a:endParaRPr sz="2800" dirty="0">
              <a:solidFill>
                <a:srgbClr val="00B050"/>
              </a:solidFill>
              <a:latin typeface="Times New Roman" panose="02020603050405020304" pitchFamily="18" charset="0"/>
            </a:endParaRPr>
          </a:p>
          <a:p>
            <a:pPr marL="0" lvl="0" indent="0">
              <a:spcBef>
                <a:spcPct val="0"/>
              </a:spcBef>
              <a:buNone/>
            </a:pPr>
            <a:r>
              <a:rPr lang="vi-VN" altLang="x-none" sz="2800" dirty="0">
                <a:solidFill>
                  <a:srgbClr val="00B050"/>
                </a:solidFill>
                <a:latin typeface="Times New Roman" panose="02020603050405020304" pitchFamily="18" charset="0"/>
              </a:rPr>
              <a:t>  - Đây là một thể thơ Đường luật .</a:t>
            </a:r>
          </a:p>
          <a:p>
            <a:pPr marL="0" lvl="0" indent="0">
              <a:spcBef>
                <a:spcPct val="0"/>
              </a:spcBef>
              <a:buNone/>
            </a:pPr>
            <a:r>
              <a:rPr lang="vi-VN" altLang="x-none" sz="2800" dirty="0">
                <a:solidFill>
                  <a:srgbClr val="00B050"/>
                </a:solidFill>
                <a:latin typeface="Times New Roman" panose="02020603050405020304" pitchFamily="18" charset="0"/>
              </a:rPr>
              <a:t>  - Đặc điểm: </a:t>
            </a:r>
          </a:p>
          <a:p>
            <a:pPr marL="0" lvl="0" indent="0">
              <a:spcBef>
                <a:spcPct val="0"/>
              </a:spcBef>
              <a:buNone/>
            </a:pPr>
            <a:r>
              <a:rPr lang="vi-VN" altLang="x-none" sz="2800" dirty="0">
                <a:solidFill>
                  <a:srgbClr val="00B050"/>
                </a:solidFill>
                <a:latin typeface="Times New Roman" panose="02020603050405020304" pitchFamily="18" charset="0"/>
              </a:rPr>
              <a:t>      + Bài thơ có 4 câu, mỗi câu gồm bảy chữ. </a:t>
            </a:r>
          </a:p>
          <a:p>
            <a:pPr marL="0" lvl="0" indent="0">
              <a:spcBef>
                <a:spcPct val="0"/>
              </a:spcBef>
              <a:buNone/>
            </a:pPr>
            <a:r>
              <a:rPr sz="2800" dirty="0">
                <a:solidFill>
                  <a:srgbClr val="00B050"/>
                </a:solidFill>
                <a:latin typeface="Times New Roman" panose="02020603050405020304" pitchFamily="18" charset="0"/>
              </a:rPr>
              <a:t>      + Chữ cuối cùng của các câu 1, 2, 4 hiệp vần với nhau.</a:t>
            </a:r>
          </a:p>
          <a:p>
            <a:pPr marL="0" lvl="0" indent="0">
              <a:spcBef>
                <a:spcPct val="0"/>
              </a:spcBef>
              <a:buNone/>
            </a:pPr>
            <a:r>
              <a:rPr lang="vi-VN" altLang="x-none" sz="2800" dirty="0">
                <a:solidFill>
                  <a:srgbClr val="00B050"/>
                </a:solidFill>
                <a:latin typeface="Times New Roman" panose="02020603050405020304" pitchFamily="18" charset="0"/>
              </a:rPr>
              <a:t>      + Bốn câu thơ trong bài tứ tuyệt lần lượt có tên là “khai, thừa, chuyển, hợp”. </a:t>
            </a:r>
          </a:p>
          <a:p>
            <a:pPr marL="0" lvl="0" indent="0">
              <a:spcBef>
                <a:spcPct val="0"/>
              </a:spcBef>
              <a:buNone/>
            </a:pPr>
            <a:r>
              <a:rPr sz="2800" dirty="0">
                <a:solidFill>
                  <a:srgbClr val="00B050"/>
                </a:solidFill>
                <a:latin typeface="Times New Roman" panose="02020603050405020304" pitchFamily="18" charset="0"/>
              </a:rPr>
              <a:t>      </a:t>
            </a:r>
          </a:p>
          <a:p>
            <a:pPr marL="0" lvl="0" indent="0">
              <a:spcBef>
                <a:spcPct val="0"/>
              </a:spcBef>
              <a:buNone/>
            </a:pPr>
            <a:endParaRPr sz="2800" dirty="0">
              <a:solidFill>
                <a:srgbClr val="00B050"/>
              </a:solidFill>
              <a:latin typeface="Times New Roman" panose="02020603050405020304" pitchFamily="18"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80010" y="304800"/>
            <a:ext cx="8984615"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2.</a:t>
            </a:r>
            <a:r>
              <a:rPr sz="2800" dirty="0">
                <a:solidFill>
                  <a:srgbClr val="C00000"/>
                </a:solidFill>
                <a:latin typeface="Times New Roman" panose="02020603050405020304" pitchFamily="18" charset="0"/>
                <a:cs typeface="Times New Roman" panose="02020603050405020304" pitchFamily="18" charset="0"/>
              </a:rPr>
              <a:t> Đọc </a:t>
            </a:r>
          </a:p>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3</a:t>
            </a:r>
            <a:r>
              <a:rPr sz="2800" dirty="0">
                <a:solidFill>
                  <a:srgbClr val="C00000"/>
                </a:solidFill>
                <a:latin typeface="Times New Roman" panose="02020603050405020304" pitchFamily="18" charset="0"/>
                <a:cs typeface="Times New Roman" panose="02020603050405020304" pitchFamily="18" charset="0"/>
              </a:rPr>
              <a:t>. Thể loại:</a:t>
            </a:r>
            <a:r>
              <a:rPr sz="2800" dirty="0">
                <a:solidFill>
                  <a:srgbClr val="000000"/>
                </a:solidFill>
                <a:latin typeface="Times New Roman" panose="02020603050405020304" pitchFamily="18" charset="0"/>
                <a:cs typeface="Times New Roman" panose="02020603050405020304" pitchFamily="18" charset="0"/>
              </a:rPr>
              <a:t> Thất ngôn tứ tuyệt</a:t>
            </a:r>
            <a:r>
              <a:rPr lang="en-US" sz="2800" dirty="0">
                <a:solidFill>
                  <a:srgbClr val="000000"/>
                </a:solidFill>
                <a:latin typeface="Times New Roman" panose="02020603050405020304" pitchFamily="18" charset="0"/>
                <a:cs typeface="Times New Roman" panose="02020603050405020304" pitchFamily="18" charset="0"/>
              </a:rPr>
              <a:t> được viết bằng chữ Hán</a:t>
            </a:r>
            <a:endParaRPr sz="2800" dirty="0">
              <a:solidFill>
                <a:srgbClr val="000000"/>
              </a:solidFill>
              <a:latin typeface="Times New Roman" panose="02020603050405020304" pitchFamily="18" charset="0"/>
              <a:cs typeface="Times New Roman" panose="02020603050405020304" pitchFamily="18" charset="0"/>
            </a:endParaRPr>
          </a:p>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4</a:t>
            </a:r>
            <a:r>
              <a:rPr sz="2800" dirty="0">
                <a:solidFill>
                  <a:srgbClr val="C00000"/>
                </a:solidFill>
                <a:latin typeface="Times New Roman" panose="02020603050405020304" pitchFamily="18" charset="0"/>
                <a:cs typeface="Times New Roman" panose="02020603050405020304" pitchFamily="18" charset="0"/>
              </a:rPr>
              <a:t>. Bố cục. 2 phần:</a:t>
            </a:r>
          </a:p>
          <a:p>
            <a:pPr marL="0" lvl="0" indent="0">
              <a:spcBef>
                <a:spcPct val="0"/>
              </a:spcBef>
              <a:buNone/>
            </a:pPr>
            <a:r>
              <a:rPr lang="vi-VN" altLang="x-none" sz="2800" dirty="0">
                <a:solidFill>
                  <a:srgbClr val="000000"/>
                </a:solidFill>
                <a:latin typeface="Times New Roman" panose="02020603050405020304" pitchFamily="18" charset="0"/>
                <a:cs typeface="Times New Roman" panose="02020603050405020304" pitchFamily="18" charset="0"/>
                <a:sym typeface="+mn-ea"/>
              </a:rPr>
              <a:t> </a:t>
            </a:r>
          </a:p>
          <a:p>
            <a:pPr marL="0" lvl="0" indent="0">
              <a:spcBef>
                <a:spcPct val="0"/>
              </a:spcBef>
              <a:buNone/>
            </a:pPr>
            <a:endParaRPr lang="vi-VN" altLang="x-none" sz="2800" i="1" dirty="0">
              <a:solidFill>
                <a:srgbClr val="000000"/>
              </a:solidFill>
              <a:latin typeface="Times New Roman" panose="02020603050405020304" pitchFamily="18" charset="0"/>
              <a:cs typeface="Times New Roman" panose="02020603050405020304" pitchFamily="18" charset="0"/>
              <a:sym typeface="+mn-ea"/>
            </a:endParaRPr>
          </a:p>
          <a:p>
            <a:pPr marL="0" lvl="0" indent="0">
              <a:spcBef>
                <a:spcPct val="0"/>
              </a:spcBef>
              <a:buNone/>
            </a:pPr>
            <a:endParaRPr lang="vi-VN" altLang="x-none" sz="2800" i="1" dirty="0">
              <a:solidFill>
                <a:srgbClr val="000000"/>
              </a:solidFill>
              <a:latin typeface="Times New Roman" panose="02020603050405020304" pitchFamily="18" charset="0"/>
              <a:cs typeface="Times New Roman" panose="02020603050405020304" pitchFamily="18" charset="0"/>
              <a:sym typeface="+mn-ea"/>
            </a:endParaRPr>
          </a:p>
          <a:p>
            <a:pPr marL="0" lvl="0" indent="0">
              <a:spcBef>
                <a:spcPct val="0"/>
              </a:spcBef>
              <a:buNone/>
            </a:pPr>
            <a:endParaRPr lang="en-US" altLang="vi-VN" sz="2800" i="1" dirty="0">
              <a:solidFill>
                <a:srgbClr val="C00000"/>
              </a:solidFill>
              <a:latin typeface="Times New Roman" panose="02020603050405020304" pitchFamily="18" charset="0"/>
              <a:cs typeface="Times New Roman" panose="02020603050405020304" pitchFamily="18" charset="0"/>
              <a:sym typeface="+mn-ea"/>
            </a:endParaRPr>
          </a:p>
          <a:p>
            <a:pPr marL="0" lvl="0" indent="0">
              <a:spcBef>
                <a:spcPct val="0"/>
              </a:spcBef>
              <a:buNone/>
            </a:pPr>
            <a:endParaRPr lang="en-US" altLang="vi-VN" sz="2800" i="1" dirty="0">
              <a:solidFill>
                <a:srgbClr val="C00000"/>
              </a:solidFill>
              <a:latin typeface="Times New Roman" panose="02020603050405020304" pitchFamily="18" charset="0"/>
              <a:cs typeface="Times New Roman" panose="02020603050405020304" pitchFamily="18" charset="0"/>
              <a:sym typeface="+mn-ea"/>
            </a:endParaRPr>
          </a:p>
          <a:p>
            <a:pPr marL="0" lvl="0" indent="0">
              <a:spcBef>
                <a:spcPct val="0"/>
              </a:spcBef>
              <a:buNone/>
            </a:pPr>
            <a:endParaRPr lang="en-US" altLang="vi-VN" sz="2800" i="1" dirty="0" smtClean="0">
              <a:solidFill>
                <a:srgbClr val="C00000"/>
              </a:solidFill>
              <a:latin typeface="Times New Roman" panose="02020603050405020304" pitchFamily="18" charset="0"/>
              <a:cs typeface="Times New Roman" panose="02020603050405020304" pitchFamily="18" charset="0"/>
              <a:sym typeface="+mn-ea"/>
            </a:endParaRPr>
          </a:p>
          <a:p>
            <a:pPr marL="0" lvl="0" indent="0">
              <a:spcBef>
                <a:spcPct val="0"/>
              </a:spcBef>
              <a:buNone/>
            </a:pPr>
            <a:endParaRPr lang="en-US" altLang="vi-VN" sz="2800" i="1" dirty="0">
              <a:solidFill>
                <a:srgbClr val="C00000"/>
              </a:solidFill>
              <a:latin typeface="Times New Roman" panose="02020603050405020304" pitchFamily="18" charset="0"/>
              <a:cs typeface="Times New Roman" panose="02020603050405020304" pitchFamily="18" charset="0"/>
              <a:sym typeface="+mn-ea"/>
            </a:endParaRPr>
          </a:p>
          <a:p>
            <a:pPr marL="0" lvl="0" indent="0">
              <a:spcBef>
                <a:spcPct val="0"/>
              </a:spcBef>
              <a:buNone/>
            </a:pPr>
            <a:endParaRPr lang="en-US" altLang="vi-VN" sz="2800" i="1" dirty="0" smtClean="0">
              <a:solidFill>
                <a:srgbClr val="C00000"/>
              </a:solidFill>
              <a:latin typeface="Times New Roman" panose="02020603050405020304" pitchFamily="18" charset="0"/>
              <a:cs typeface="Times New Roman" panose="02020603050405020304" pitchFamily="18" charset="0"/>
              <a:sym typeface="+mn-ea"/>
            </a:endParaRPr>
          </a:p>
          <a:p>
            <a:pPr marL="0" lvl="0" indent="0">
              <a:spcBef>
                <a:spcPct val="0"/>
              </a:spcBef>
              <a:buNone/>
            </a:pPr>
            <a:r>
              <a:rPr lang="en-US" altLang="vi-VN" sz="2800" i="1" dirty="0" smtClean="0">
                <a:solidFill>
                  <a:srgbClr val="C00000"/>
                </a:solidFill>
                <a:latin typeface="Times New Roman" panose="02020603050405020304" pitchFamily="18" charset="0"/>
                <a:cs typeface="Times New Roman" panose="02020603050405020304" pitchFamily="18" charset="0"/>
                <a:sym typeface="+mn-ea"/>
              </a:rPr>
              <a:t>*</a:t>
            </a:r>
            <a:r>
              <a:rPr sz="2800" i="1" dirty="0" smtClean="0">
                <a:solidFill>
                  <a:srgbClr val="C00000"/>
                </a:solidFill>
                <a:latin typeface="Times New Roman" panose="02020603050405020304" pitchFamily="18" charset="0"/>
                <a:cs typeface="Times New Roman" panose="02020603050405020304" pitchFamily="18" charset="0"/>
                <a:sym typeface="+mn-ea"/>
              </a:rPr>
              <a:t>  </a:t>
            </a:r>
            <a:r>
              <a:rPr sz="2800" i="1" dirty="0">
                <a:solidFill>
                  <a:srgbClr val="C00000"/>
                </a:solidFill>
                <a:latin typeface="Times New Roman" panose="02020603050405020304" pitchFamily="18" charset="0"/>
                <a:cs typeface="Times New Roman" panose="02020603050405020304" pitchFamily="18" charset="0"/>
                <a:sym typeface="+mn-ea"/>
              </a:rPr>
              <a:t>Ý nghĩa lịch sử: </a:t>
            </a:r>
            <a:endParaRPr sz="2800" i="1" dirty="0">
              <a:solidFill>
                <a:srgbClr val="C00000"/>
              </a:solidFill>
              <a:latin typeface="Times New Roman" panose="02020603050405020304" pitchFamily="18" charset="0"/>
              <a:cs typeface="Times New Roman" panose="02020603050405020304" pitchFamily="18" charset="0"/>
            </a:endParaRPr>
          </a:p>
          <a:p>
            <a:pPr marL="0" lvl="0" indent="0">
              <a:spcBef>
                <a:spcPct val="0"/>
              </a:spcBef>
              <a:buNone/>
            </a:pPr>
            <a:r>
              <a:rPr lang="vi-VN" altLang="x-none" sz="2800" dirty="0">
                <a:solidFill>
                  <a:srgbClr val="000000"/>
                </a:solidFill>
                <a:latin typeface="Times New Roman" panose="02020603050405020304" pitchFamily="18" charset="0"/>
                <a:cs typeface="Times New Roman" panose="02020603050405020304" pitchFamily="18" charset="0"/>
                <a:sym typeface="+mn-ea"/>
              </a:rPr>
              <a:t>   B</a:t>
            </a:r>
            <a:r>
              <a:rPr lang="vi-VN" altLang="x-none" sz="2800" dirty="0">
                <a:solidFill>
                  <a:srgbClr val="000000"/>
                </a:solidFill>
                <a:latin typeface="Times New Roman" panose="02020603050405020304" pitchFamily="18" charset="0"/>
                <a:ea typeface="Times New Roman" panose="02020603050405020304" pitchFamily="18" charset="0"/>
                <a:sym typeface="+mn-ea"/>
              </a:rPr>
              <a:t>à</a:t>
            </a:r>
            <a:r>
              <a:rPr lang="vi-VN" altLang="x-none" sz="2800" dirty="0">
                <a:solidFill>
                  <a:srgbClr val="000000"/>
                </a:solidFill>
                <a:latin typeface="Times New Roman" panose="02020603050405020304" pitchFamily="18" charset="0"/>
                <a:cs typeface="Times New Roman" panose="02020603050405020304" pitchFamily="18" charset="0"/>
                <a:sym typeface="+mn-ea"/>
              </a:rPr>
              <a:t>i thơ được coi l</a:t>
            </a:r>
            <a:r>
              <a:rPr lang="vi-VN" altLang="x-none" sz="2800" dirty="0">
                <a:solidFill>
                  <a:srgbClr val="000000"/>
                </a:solidFill>
                <a:latin typeface="Times New Roman" panose="02020603050405020304" pitchFamily="18" charset="0"/>
                <a:ea typeface="Times New Roman" panose="02020603050405020304" pitchFamily="18" charset="0"/>
                <a:sym typeface="+mn-ea"/>
              </a:rPr>
              <a:t>à</a:t>
            </a:r>
            <a:r>
              <a:rPr lang="vi-VN" altLang="x-none" sz="2800" dirty="0">
                <a:solidFill>
                  <a:srgbClr val="000000"/>
                </a:solidFill>
                <a:latin typeface="Times New Roman" panose="02020603050405020304" pitchFamily="18" charset="0"/>
                <a:cs typeface="Times New Roman" panose="02020603050405020304" pitchFamily="18" charset="0"/>
                <a:sym typeface="+mn-ea"/>
              </a:rPr>
              <a:t> bản tuyên ngôn độc lập đầu tiên của nước ta (trên tổng số 3 bản tuyên ngôn độc lập)</a:t>
            </a:r>
            <a:endParaRPr lang="vi-VN" altLang="x-none" sz="2800" dirty="0">
              <a:solidFill>
                <a:srgbClr val="000000"/>
              </a:solidFill>
              <a:latin typeface="Times New Roman" panose="02020603050405020304" pitchFamily="18" charset="0"/>
              <a:cs typeface="Times New Roman" panose="02020603050405020304" pitchFamily="18" charset="0"/>
            </a:endParaRPr>
          </a:p>
          <a:p>
            <a:pPr marL="0" lvl="0" indent="0">
              <a:spcBef>
                <a:spcPct val="0"/>
              </a:spcBef>
              <a:buNone/>
            </a:pPr>
            <a:endParaRPr sz="28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14"/>
          <p:cNvSpPr/>
          <p:nvPr/>
        </p:nvSpPr>
        <p:spPr>
          <a:xfrm>
            <a:off x="1447800" y="3581400"/>
            <a:ext cx="6849745" cy="1295400"/>
          </a:xfrm>
          <a:prstGeom prst="rect">
            <a:avLst/>
          </a:prstGeom>
          <a:noFill/>
          <a:ln w="9525">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342900" lvl="0" indent="-342900" eaLnBrk="1" hangingPunct="1">
              <a:lnSpc>
                <a:spcPct val="90000"/>
              </a:lnSpc>
              <a:buNone/>
            </a:pPr>
            <a:r>
              <a:rPr lang="en-US" altLang="en-US" sz="2800" b="1" dirty="0">
                <a:solidFill>
                  <a:srgbClr val="006600"/>
                </a:solidFill>
                <a:latin typeface="Times New Roman" panose="02020603050405020304" pitchFamily="18" charset="0"/>
                <a:cs typeface="Times New Roman" panose="02020603050405020304" pitchFamily="18" charset="0"/>
              </a:rPr>
              <a:t>     Tuyên ngôn độc lập l</a:t>
            </a:r>
            <a:r>
              <a:rPr lang="en-US" altLang="en-US" sz="2800" b="1" dirty="0">
                <a:solidFill>
                  <a:srgbClr val="006600"/>
                </a:solidFill>
                <a:latin typeface="Times New Roman" panose="02020603050405020304" pitchFamily="18" charset="0"/>
                <a:ea typeface="Times New Roman" panose="02020603050405020304" pitchFamily="18" charset="0"/>
              </a:rPr>
              <a:t>à</a:t>
            </a:r>
            <a:r>
              <a:rPr lang="en-US" altLang="en-US" sz="2800" b="1" dirty="0">
                <a:solidFill>
                  <a:srgbClr val="006600"/>
                </a:solidFill>
                <a:latin typeface="Times New Roman" panose="02020603050405020304" pitchFamily="18" charset="0"/>
                <a:cs typeface="Times New Roman" panose="02020603050405020304" pitchFamily="18" charset="0"/>
              </a:rPr>
              <a:t> lời tuyên bố về chủ quyền của đất nước v</a:t>
            </a:r>
            <a:r>
              <a:rPr lang="en-US" altLang="en-US" sz="2800" b="1" dirty="0">
                <a:solidFill>
                  <a:srgbClr val="006600"/>
                </a:solidFill>
                <a:latin typeface="Times New Roman" panose="02020603050405020304" pitchFamily="18" charset="0"/>
                <a:ea typeface="Times New Roman" panose="02020603050405020304" pitchFamily="18" charset="0"/>
              </a:rPr>
              <a:t>à</a:t>
            </a:r>
            <a:r>
              <a:rPr lang="en-US" altLang="en-US" sz="2800" b="1" dirty="0">
                <a:solidFill>
                  <a:srgbClr val="006600"/>
                </a:solidFill>
                <a:latin typeface="Times New Roman" panose="02020603050405020304" pitchFamily="18" charset="0"/>
                <a:cs typeface="Times New Roman" panose="02020603050405020304" pitchFamily="18" charset="0"/>
              </a:rPr>
              <a:t> khẳng định không một thế lực n</a:t>
            </a:r>
            <a:r>
              <a:rPr lang="en-US" altLang="en-US" sz="2800" b="1" dirty="0">
                <a:solidFill>
                  <a:srgbClr val="006600"/>
                </a:solidFill>
                <a:latin typeface="Times New Roman" panose="02020603050405020304" pitchFamily="18" charset="0"/>
                <a:ea typeface="Times New Roman" panose="02020603050405020304" pitchFamily="18" charset="0"/>
              </a:rPr>
              <a:t>à</a:t>
            </a:r>
            <a:r>
              <a:rPr lang="en-US" altLang="en-US" sz="2800" b="1" dirty="0">
                <a:solidFill>
                  <a:srgbClr val="006600"/>
                </a:solidFill>
                <a:latin typeface="Times New Roman" panose="02020603050405020304" pitchFamily="18" charset="0"/>
                <a:cs typeface="Times New Roman" panose="02020603050405020304" pitchFamily="18" charset="0"/>
              </a:rPr>
              <a:t>o được xâm phạm.   </a:t>
            </a:r>
            <a:endParaRPr lang="en-US" altLang="en-US" sz="2800" b="1" dirty="0">
              <a:solidFill>
                <a:srgbClr val="006600"/>
              </a:solidFill>
              <a:latin typeface="Times New Roman" panose="02020603050405020304" pitchFamily="18" charset="0"/>
              <a:ea typeface="Times New Roman" panose="02020603050405020304" pitchFamily="18" charset="0"/>
            </a:endParaRPr>
          </a:p>
        </p:txBody>
      </p:sp>
      <p:sp>
        <p:nvSpPr>
          <p:cNvPr id="14" name="Rectangle 6"/>
          <p:cNvSpPr/>
          <p:nvPr/>
        </p:nvSpPr>
        <p:spPr>
          <a:xfrm>
            <a:off x="80010" y="1600200"/>
            <a:ext cx="8305800" cy="2071370"/>
          </a:xfrm>
          <a:prstGeom prst="rect">
            <a:avLst/>
          </a:prstGeom>
        </p:spPr>
        <p:txBody>
          <a:bodyPr wrap="square">
            <a:spAutoFit/>
          </a:bodyPr>
          <a:lstStyle/>
          <a:p>
            <a:pPr marL="0" marR="0" algn="just">
              <a:lnSpc>
                <a:spcPct val="115000"/>
              </a:lnSpc>
              <a:spcBef>
                <a:spcPts val="0"/>
              </a:spcBef>
              <a:spcAft>
                <a:spcPts val="0"/>
              </a:spcAft>
            </a:pPr>
            <a:r>
              <a:rPr lang="pt-BR" sz="2800" smtClean="0">
                <a:latin typeface="Times New Roman" panose="02020603050405020304"/>
                <a:ea typeface="Calibri" panose="020F0502020204030204"/>
              </a:rPr>
              <a:t>+ </a:t>
            </a:r>
            <a:r>
              <a:rPr lang="pt-BR" sz="2800">
                <a:latin typeface="Times New Roman" panose="02020603050405020304"/>
                <a:ea typeface="Calibri" panose="020F0502020204030204"/>
              </a:rPr>
              <a:t>Nước Nam là của người Nam. Điều đó được sách trời định sẵn, rõ ràng: </a:t>
            </a:r>
            <a:r>
              <a:rPr lang="pt-BR" sz="2800">
                <a:latin typeface=".VnTime" panose="020B7200000000000000"/>
                <a:ea typeface="Calibri" panose="020F0502020204030204"/>
                <a:cs typeface=".VnTime" panose="020B7200000000000000"/>
              </a:rPr>
              <a:t>c©u</a:t>
            </a:r>
            <a:r>
              <a:rPr lang="pt-BR" sz="2800">
                <a:latin typeface="Times New Roman" panose="02020603050405020304"/>
                <a:ea typeface="Calibri" panose="020F0502020204030204"/>
              </a:rPr>
              <a:t> 1,2.</a:t>
            </a:r>
            <a:endParaRPr lang="en-US" sz="2800">
              <a:latin typeface="Calibri" panose="020F0502020204030204"/>
              <a:ea typeface="Calibri" panose="020F0502020204030204"/>
            </a:endParaRPr>
          </a:p>
          <a:p>
            <a:pPr marL="0" marR="0" algn="just">
              <a:lnSpc>
                <a:spcPct val="115000"/>
              </a:lnSpc>
              <a:spcBef>
                <a:spcPts val="0"/>
              </a:spcBef>
              <a:spcAft>
                <a:spcPts val="0"/>
              </a:spcAft>
            </a:pPr>
            <a:r>
              <a:rPr lang="pt-BR" sz="2800">
                <a:latin typeface="Times New Roman" panose="02020603050405020304"/>
                <a:ea typeface="Calibri" panose="020F0502020204030204"/>
              </a:rPr>
              <a:t>+ Kẻ thù không được xâm phạm, xâm phạm thì thế nào cũng chuốc phải thất bại thảm hại:</a:t>
            </a:r>
            <a:r>
              <a:rPr lang="pt-BR" sz="2800">
                <a:latin typeface="Calibri" panose="020F0502020204030204"/>
                <a:ea typeface="Calibri" panose="020F0502020204030204"/>
              </a:rPr>
              <a:t> </a:t>
            </a:r>
            <a:r>
              <a:rPr lang="pt-BR" sz="2800">
                <a:latin typeface=".VnTime" panose="020B7200000000000000"/>
                <a:ea typeface="Calibri" panose="020F0502020204030204"/>
                <a:cs typeface=".VnTime" panose="020B7200000000000000"/>
              </a:rPr>
              <a:t>c©u 3,4</a:t>
            </a:r>
            <a:r>
              <a:rPr lang="pt-BR" sz="2800" smtClean="0">
                <a:latin typeface=".VnTime" panose="020B7200000000000000"/>
                <a:ea typeface="Calibri" panose="020F0502020204030204"/>
                <a:cs typeface=".VnTime" panose="020B7200000000000000"/>
              </a:rPr>
              <a:t>.</a:t>
            </a:r>
            <a:endParaRPr lang="en-US" sz="2800">
              <a:latin typeface="Calibri" panose="020F0502020204030204"/>
              <a:ea typeface="Calibri" panose="020F0502020204030204"/>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1" nodeType="clickEffect">
                                  <p:stCondLst>
                                    <p:cond delay="0"/>
                                  </p:stCondLst>
                                  <p:childTnLst>
                                    <p:animEffect transition="out" filter="barn(inVertical)">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76200" y="304800"/>
            <a:ext cx="8984615" cy="3107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2.</a:t>
            </a:r>
            <a:r>
              <a:rPr sz="2800" dirty="0">
                <a:solidFill>
                  <a:srgbClr val="C00000"/>
                </a:solidFill>
                <a:latin typeface="Times New Roman" panose="02020603050405020304" pitchFamily="18" charset="0"/>
                <a:cs typeface="Times New Roman" panose="02020603050405020304" pitchFamily="18" charset="0"/>
              </a:rPr>
              <a:t> Đọc </a:t>
            </a:r>
          </a:p>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3</a:t>
            </a:r>
            <a:r>
              <a:rPr sz="2800" dirty="0">
                <a:solidFill>
                  <a:srgbClr val="C00000"/>
                </a:solidFill>
                <a:latin typeface="Times New Roman" panose="02020603050405020304" pitchFamily="18" charset="0"/>
                <a:cs typeface="Times New Roman" panose="02020603050405020304" pitchFamily="18" charset="0"/>
              </a:rPr>
              <a:t>. Thể loại:</a:t>
            </a:r>
            <a:r>
              <a:rPr sz="2800" dirty="0">
                <a:solidFill>
                  <a:srgbClr val="000000"/>
                </a:solidFill>
                <a:latin typeface="Times New Roman" panose="02020603050405020304" pitchFamily="18" charset="0"/>
                <a:cs typeface="Times New Roman" panose="02020603050405020304" pitchFamily="18" charset="0"/>
              </a:rPr>
              <a:t> Thất ngôn tứ tuyệt</a:t>
            </a:r>
            <a:r>
              <a:rPr lang="en-US" sz="2800" dirty="0">
                <a:solidFill>
                  <a:srgbClr val="000000"/>
                </a:solidFill>
                <a:latin typeface="Times New Roman" panose="02020603050405020304" pitchFamily="18" charset="0"/>
                <a:cs typeface="Times New Roman" panose="02020603050405020304" pitchFamily="18" charset="0"/>
              </a:rPr>
              <a:t> được viết bằng chữ Hán</a:t>
            </a:r>
            <a:endParaRPr sz="2800" dirty="0">
              <a:solidFill>
                <a:srgbClr val="000000"/>
              </a:solidFill>
              <a:latin typeface="Times New Roman" panose="02020603050405020304" pitchFamily="18" charset="0"/>
              <a:cs typeface="Times New Roman" panose="02020603050405020304" pitchFamily="18" charset="0"/>
            </a:endParaRPr>
          </a:p>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4</a:t>
            </a:r>
            <a:r>
              <a:rPr sz="2800" dirty="0">
                <a:solidFill>
                  <a:srgbClr val="C00000"/>
                </a:solidFill>
                <a:latin typeface="Times New Roman" panose="02020603050405020304" pitchFamily="18" charset="0"/>
                <a:cs typeface="Times New Roman" panose="02020603050405020304" pitchFamily="18" charset="0"/>
              </a:rPr>
              <a:t>. Bố cục. 2 phần:</a:t>
            </a:r>
          </a:p>
          <a:p>
            <a:pPr marL="0" lvl="0" indent="0">
              <a:spcBef>
                <a:spcPct val="0"/>
              </a:spcBef>
              <a:buNone/>
            </a:pPr>
            <a:r>
              <a:rPr lang="vi-VN" altLang="x-none" sz="2800" dirty="0">
                <a:solidFill>
                  <a:srgbClr val="000000"/>
                </a:solidFill>
                <a:latin typeface="Times New Roman" panose="02020603050405020304" pitchFamily="18" charset="0"/>
                <a:cs typeface="Times New Roman" panose="02020603050405020304" pitchFamily="18" charset="0"/>
                <a:sym typeface="+mn-ea"/>
              </a:rPr>
              <a:t> </a:t>
            </a:r>
            <a:r>
              <a:rPr lang="en-US" altLang="vi-VN" sz="2800" i="1" dirty="0">
                <a:solidFill>
                  <a:srgbClr val="C00000"/>
                </a:solidFill>
                <a:latin typeface="Times New Roman" panose="02020603050405020304" pitchFamily="18" charset="0"/>
                <a:cs typeface="Times New Roman" panose="02020603050405020304" pitchFamily="18" charset="0"/>
                <a:sym typeface="+mn-ea"/>
              </a:rPr>
              <a:t>*</a:t>
            </a:r>
            <a:r>
              <a:rPr sz="2800" i="1" dirty="0">
                <a:solidFill>
                  <a:srgbClr val="C00000"/>
                </a:solidFill>
                <a:latin typeface="Times New Roman" panose="02020603050405020304" pitchFamily="18" charset="0"/>
                <a:cs typeface="Times New Roman" panose="02020603050405020304" pitchFamily="18" charset="0"/>
                <a:sym typeface="+mn-ea"/>
              </a:rPr>
              <a:t>  Ý nghĩa lịch sử: </a:t>
            </a:r>
            <a:endParaRPr sz="2800" i="1" dirty="0">
              <a:solidFill>
                <a:srgbClr val="C00000"/>
              </a:solidFill>
              <a:latin typeface="Times New Roman" panose="02020603050405020304" pitchFamily="18" charset="0"/>
              <a:cs typeface="Times New Roman" panose="02020603050405020304" pitchFamily="18" charset="0"/>
            </a:endParaRPr>
          </a:p>
          <a:p>
            <a:pPr marL="0" lvl="0" indent="0">
              <a:spcBef>
                <a:spcPct val="0"/>
              </a:spcBef>
              <a:buNone/>
            </a:pPr>
            <a:r>
              <a:rPr lang="vi-VN" altLang="x-none" sz="2800" dirty="0">
                <a:solidFill>
                  <a:srgbClr val="000000"/>
                </a:solidFill>
                <a:latin typeface="Times New Roman" panose="02020603050405020304" pitchFamily="18" charset="0"/>
                <a:cs typeface="Times New Roman" panose="02020603050405020304" pitchFamily="18" charset="0"/>
                <a:sym typeface="+mn-ea"/>
              </a:rPr>
              <a:t>   B</a:t>
            </a:r>
            <a:r>
              <a:rPr lang="vi-VN" altLang="x-none" sz="2800" dirty="0">
                <a:solidFill>
                  <a:srgbClr val="000000"/>
                </a:solidFill>
                <a:latin typeface="Times New Roman" panose="02020603050405020304" pitchFamily="18" charset="0"/>
                <a:ea typeface="Times New Roman" panose="02020603050405020304" pitchFamily="18" charset="0"/>
                <a:sym typeface="+mn-ea"/>
              </a:rPr>
              <a:t>à</a:t>
            </a:r>
            <a:r>
              <a:rPr lang="vi-VN" altLang="x-none" sz="2800" dirty="0">
                <a:solidFill>
                  <a:srgbClr val="000000"/>
                </a:solidFill>
                <a:latin typeface="Times New Roman" panose="02020603050405020304" pitchFamily="18" charset="0"/>
                <a:cs typeface="Times New Roman" panose="02020603050405020304" pitchFamily="18" charset="0"/>
                <a:sym typeface="+mn-ea"/>
              </a:rPr>
              <a:t>i thơ được coi l</a:t>
            </a:r>
            <a:r>
              <a:rPr lang="vi-VN" altLang="x-none" sz="2800" dirty="0">
                <a:solidFill>
                  <a:srgbClr val="000000"/>
                </a:solidFill>
                <a:latin typeface="Times New Roman" panose="02020603050405020304" pitchFamily="18" charset="0"/>
                <a:ea typeface="Times New Roman" panose="02020603050405020304" pitchFamily="18" charset="0"/>
                <a:sym typeface="+mn-ea"/>
              </a:rPr>
              <a:t>à</a:t>
            </a:r>
            <a:r>
              <a:rPr lang="vi-VN" altLang="x-none" sz="2800" dirty="0">
                <a:solidFill>
                  <a:srgbClr val="000000"/>
                </a:solidFill>
                <a:latin typeface="Times New Roman" panose="02020603050405020304" pitchFamily="18" charset="0"/>
                <a:cs typeface="Times New Roman" panose="02020603050405020304" pitchFamily="18" charset="0"/>
                <a:sym typeface="+mn-ea"/>
              </a:rPr>
              <a:t> bản tuyên ngôn độc lập đầu tiên của nước ta (trên tổng số 3 bản tuyên ngôn độc lập)</a:t>
            </a:r>
            <a:endParaRPr lang="vi-VN" altLang="x-none" sz="2800" dirty="0">
              <a:solidFill>
                <a:srgbClr val="000000"/>
              </a:solidFill>
              <a:latin typeface="Times New Roman" panose="02020603050405020304" pitchFamily="18" charset="0"/>
              <a:cs typeface="Times New Roman" panose="02020603050405020304" pitchFamily="18" charset="0"/>
            </a:endParaRPr>
          </a:p>
          <a:p>
            <a:pPr marL="0" lvl="0" indent="0">
              <a:spcBef>
                <a:spcPct val="0"/>
              </a:spcBef>
              <a:buNone/>
            </a:pPr>
            <a:endParaRPr sz="28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0" y="76220"/>
            <a:ext cx="4267200" cy="521970"/>
          </a:xfrm>
          <a:prstGeom prst="rect">
            <a:avLst/>
          </a:prstGeom>
          <a:noFill/>
          <a:ln w="9525">
            <a:noFill/>
            <a:miter lim="800000"/>
          </a:ln>
          <a:effectLst/>
        </p:spPr>
        <p:txBody>
          <a:bodyPr wrap="square">
            <a:spAutoFit/>
          </a:bodyPr>
          <a:lstStyle/>
          <a:p>
            <a:pPr marL="514350" indent="-514350"/>
            <a:r>
              <a:rPr lang="en-US" sz="2800" b="1" smtClean="0">
                <a:solidFill>
                  <a:srgbClr val="FF0000"/>
                </a:solidFill>
                <a:latin typeface="Times New Roman" panose="02020603050405020304" pitchFamily="18" charset="0"/>
                <a:cs typeface="Times New Roman" panose="02020603050405020304" pitchFamily="18" charset="0"/>
              </a:rPr>
              <a:t>II. Tìm hiểu văn bản:</a:t>
            </a:r>
          </a:p>
        </p:txBody>
      </p:sp>
      <p:sp>
        <p:nvSpPr>
          <p:cNvPr id="8" name="Text Box 2"/>
          <p:cNvSpPr txBox="1">
            <a:spLocks noChangeArrowheads="1"/>
          </p:cNvSpPr>
          <p:nvPr/>
        </p:nvSpPr>
        <p:spPr bwMode="auto">
          <a:xfrm>
            <a:off x="76200" y="468630"/>
            <a:ext cx="6321425" cy="954107"/>
          </a:xfrm>
          <a:prstGeom prst="rect">
            <a:avLst/>
          </a:prstGeom>
          <a:noFill/>
          <a:ln w="9525">
            <a:noFill/>
            <a:miter lim="800000"/>
          </a:ln>
          <a:effectLst/>
        </p:spPr>
        <p:txBody>
          <a:bodyPr wrap="square">
            <a:spAutoFit/>
          </a:bodyPr>
          <a:lstStyle/>
          <a:p>
            <a:pPr marL="514350" indent="-514350"/>
            <a:endParaRPr lang="en-US" sz="2800" b="1" dirty="0" smtClean="0">
              <a:solidFill>
                <a:srgbClr val="C00000"/>
              </a:solidFill>
              <a:latin typeface="Times New Roman" panose="02020603050405020304" pitchFamily="18" charset="0"/>
              <a:cs typeface="Times New Roman" panose="02020603050405020304" pitchFamily="18" charset="0"/>
            </a:endParaRPr>
          </a:p>
          <a:p>
            <a:pPr marL="514350" indent="-514350"/>
            <a:r>
              <a:rPr lang="en-US" sz="2800" b="1" dirty="0" smtClean="0">
                <a:solidFill>
                  <a:srgbClr val="C00000"/>
                </a:solidFill>
                <a:latin typeface="Times New Roman" panose="02020603050405020304" pitchFamily="18" charset="0"/>
                <a:cs typeface="Times New Roman" panose="02020603050405020304" pitchFamily="18" charset="0"/>
              </a:rPr>
              <a:t>1. </a:t>
            </a:r>
            <a:r>
              <a:rPr lang="en-US" sz="2800" b="1" dirty="0" err="1" smtClean="0">
                <a:solidFill>
                  <a:srgbClr val="C00000"/>
                </a:solidFill>
                <a:latin typeface="Times New Roman" panose="02020603050405020304" pitchFamily="18" charset="0"/>
                <a:cs typeface="Times New Roman" panose="02020603050405020304" pitchFamily="18" charset="0"/>
              </a:rPr>
              <a:t>Hai</a:t>
            </a:r>
            <a:r>
              <a:rPr lang="en-US" sz="2800" b="1" dirty="0" smtClean="0">
                <a:solidFill>
                  <a:srgbClr val="C00000"/>
                </a:solidFill>
                <a:latin typeface="Times New Roman" panose="02020603050405020304" pitchFamily="18" charset="0"/>
                <a:cs typeface="Times New Roman" panose="02020603050405020304" pitchFamily="18" charset="0"/>
              </a:rPr>
              <a:t> </a:t>
            </a:r>
            <a:r>
              <a:rPr lang="en-US" sz="2800" b="1" dirty="0" err="1" smtClean="0">
                <a:solidFill>
                  <a:srgbClr val="C00000"/>
                </a:solidFill>
                <a:latin typeface="Times New Roman" panose="02020603050405020304" pitchFamily="18" charset="0"/>
                <a:cs typeface="Times New Roman" panose="02020603050405020304" pitchFamily="18" charset="0"/>
              </a:rPr>
              <a:t>câu</a:t>
            </a:r>
            <a:r>
              <a:rPr lang="en-US" sz="2800" b="1" dirty="0" smtClean="0">
                <a:solidFill>
                  <a:srgbClr val="C00000"/>
                </a:solidFill>
                <a:latin typeface="Times New Roman" panose="02020603050405020304" pitchFamily="18" charset="0"/>
                <a:cs typeface="Times New Roman" panose="02020603050405020304" pitchFamily="18" charset="0"/>
              </a:rPr>
              <a:t> </a:t>
            </a:r>
            <a:r>
              <a:rPr lang="en-US" sz="2800" b="1" dirty="0" err="1" smtClean="0">
                <a:solidFill>
                  <a:srgbClr val="C00000"/>
                </a:solidFill>
                <a:latin typeface="Times New Roman" panose="02020603050405020304" pitchFamily="18" charset="0"/>
                <a:cs typeface="Times New Roman" panose="02020603050405020304" pitchFamily="18" charset="0"/>
              </a:rPr>
              <a:t>thơ</a:t>
            </a:r>
            <a:r>
              <a:rPr lang="en-US" sz="2800" b="1" dirty="0" smtClean="0">
                <a:solidFill>
                  <a:srgbClr val="C00000"/>
                </a:solidFill>
                <a:latin typeface="Times New Roman" panose="02020603050405020304" pitchFamily="18" charset="0"/>
                <a:cs typeface="Times New Roman" panose="02020603050405020304" pitchFamily="18" charset="0"/>
              </a:rPr>
              <a:t> </a:t>
            </a:r>
            <a:r>
              <a:rPr lang="en-US" sz="2800" b="1" dirty="0" err="1" smtClean="0">
                <a:solidFill>
                  <a:srgbClr val="C00000"/>
                </a:solidFill>
                <a:latin typeface="Times New Roman" panose="02020603050405020304" pitchFamily="18" charset="0"/>
                <a:cs typeface="Times New Roman" panose="02020603050405020304" pitchFamily="18" charset="0"/>
              </a:rPr>
              <a:t>đầu</a:t>
            </a:r>
            <a:r>
              <a:rPr lang="en-US" sz="2800" b="1" dirty="0" smtClean="0">
                <a:solidFill>
                  <a:srgbClr val="C00000"/>
                </a:solidFill>
                <a:latin typeface="Times New Roman" panose="02020603050405020304" pitchFamily="18" charset="0"/>
                <a:cs typeface="Times New Roman" panose="02020603050405020304" pitchFamily="18" charset="0"/>
              </a:rPr>
              <a:t>:</a:t>
            </a:r>
          </a:p>
        </p:txBody>
      </p:sp>
      <p:sp>
        <p:nvSpPr>
          <p:cNvPr id="9" name="Rectangle 8"/>
          <p:cNvSpPr/>
          <p:nvPr/>
        </p:nvSpPr>
        <p:spPr>
          <a:xfrm>
            <a:off x="-36830" y="990600"/>
            <a:ext cx="7580630" cy="1778949"/>
          </a:xfrm>
          <a:prstGeom prst="rect">
            <a:avLst/>
          </a:prstGeom>
        </p:spPr>
        <p:txBody>
          <a:bodyPr wrap="square">
            <a:spAutoFit/>
          </a:bodyPr>
          <a:lstStyle/>
          <a:p>
            <a:pPr marL="1249680" lvl="1">
              <a:lnSpc>
                <a:spcPct val="90000"/>
              </a:lnSpc>
              <a:spcBef>
                <a:spcPct val="20000"/>
              </a:spcBef>
              <a:tabLst>
                <a:tab pos="441325" algn="l"/>
              </a:tabLst>
              <a:defRPr/>
            </a:pPr>
            <a:endParaRPr lang="en-US" sz="2400" b="1" i="1" kern="0" dirty="0" smtClean="0">
              <a:solidFill>
                <a:srgbClr val="000099"/>
              </a:solidFill>
              <a:latin typeface="Times New Roman" panose="02020603050405020304" pitchFamily="18" charset="0"/>
              <a:cs typeface="Times New Roman" panose="02020603050405020304" pitchFamily="18" charset="0"/>
            </a:endParaRPr>
          </a:p>
          <a:p>
            <a:pPr marL="1249680" lvl="1">
              <a:lnSpc>
                <a:spcPct val="90000"/>
              </a:lnSpc>
              <a:spcBef>
                <a:spcPct val="20000"/>
              </a:spcBef>
              <a:tabLst>
                <a:tab pos="441325" algn="l"/>
              </a:tabLst>
              <a:defRPr/>
            </a:pPr>
            <a:r>
              <a:rPr lang="en-US" sz="2400" b="1" i="1" kern="0" dirty="0" err="1" smtClean="0">
                <a:solidFill>
                  <a:srgbClr val="000099"/>
                </a:solidFill>
                <a:latin typeface="Times New Roman" panose="02020603050405020304" pitchFamily="18" charset="0"/>
                <a:cs typeface="Times New Roman" panose="02020603050405020304" pitchFamily="18" charset="0"/>
              </a:rPr>
              <a:t>Phiên</a:t>
            </a:r>
            <a:r>
              <a:rPr lang="en-US" sz="2400" b="1" i="1" kern="0" dirty="0" smtClean="0">
                <a:solidFill>
                  <a:srgbClr val="000099"/>
                </a:solidFill>
                <a:latin typeface="Times New Roman" panose="02020603050405020304" pitchFamily="18" charset="0"/>
                <a:cs typeface="Times New Roman" panose="02020603050405020304" pitchFamily="18" charset="0"/>
              </a:rPr>
              <a:t> </a:t>
            </a:r>
            <a:r>
              <a:rPr lang="en-US" sz="2400" b="1" i="1" kern="0" dirty="0" err="1">
                <a:solidFill>
                  <a:srgbClr val="000099"/>
                </a:solidFill>
                <a:latin typeface="Times New Roman" panose="02020603050405020304" pitchFamily="18" charset="0"/>
                <a:cs typeface="Times New Roman" panose="02020603050405020304" pitchFamily="18" charset="0"/>
              </a:rPr>
              <a:t>âm</a:t>
            </a:r>
            <a:r>
              <a:rPr lang="en-US" sz="2400" b="1" i="1" kern="0" dirty="0">
                <a:solidFill>
                  <a:srgbClr val="000099"/>
                </a:solidFill>
                <a:latin typeface="Times New Roman" panose="02020603050405020304" pitchFamily="18" charset="0"/>
                <a:cs typeface="Times New Roman" panose="02020603050405020304" pitchFamily="18" charset="0"/>
              </a:rPr>
              <a:t> </a:t>
            </a:r>
          </a:p>
          <a:p>
            <a:pPr marL="1249680" lvl="1">
              <a:lnSpc>
                <a:spcPct val="90000"/>
              </a:lnSpc>
              <a:spcBef>
                <a:spcPct val="20000"/>
              </a:spcBef>
              <a:tabLst>
                <a:tab pos="441325" algn="l"/>
              </a:tabLst>
              <a:defRPr/>
            </a:pPr>
            <a:r>
              <a:rPr lang="en-US" sz="2400" b="1" i="1" kern="0" dirty="0">
                <a:solidFill>
                  <a:srgbClr val="000099"/>
                </a:solidFill>
                <a:latin typeface="Times New Roman" panose="02020603050405020304" pitchFamily="18" charset="0"/>
                <a:cs typeface="Times New Roman" panose="02020603050405020304" pitchFamily="18" charset="0"/>
              </a:rPr>
              <a:t> </a:t>
            </a:r>
            <a:r>
              <a:rPr lang="en-US" sz="2800" b="1" kern="0" dirty="0">
                <a:solidFill>
                  <a:srgbClr val="000099"/>
                </a:solidFill>
                <a:latin typeface="Times New Roman" panose="02020603050405020304" pitchFamily="18" charset="0"/>
                <a:cs typeface="Times New Roman" panose="02020603050405020304" pitchFamily="18" charset="0"/>
              </a:rPr>
              <a:t>Nam </a:t>
            </a:r>
            <a:r>
              <a:rPr lang="en-US" sz="2800" b="1" kern="0" dirty="0" err="1">
                <a:solidFill>
                  <a:srgbClr val="000099"/>
                </a:solidFill>
                <a:latin typeface="Times New Roman" panose="02020603050405020304" pitchFamily="18" charset="0"/>
                <a:cs typeface="Times New Roman" panose="02020603050405020304" pitchFamily="18" charset="0"/>
              </a:rPr>
              <a:t>quốc</a:t>
            </a:r>
            <a:r>
              <a:rPr lang="en-US" sz="2800" b="1" kern="0" dirty="0">
                <a:solidFill>
                  <a:srgbClr val="000099"/>
                </a:solidFill>
                <a:latin typeface="Times New Roman" panose="02020603050405020304" pitchFamily="18" charset="0"/>
                <a:cs typeface="Times New Roman" panose="02020603050405020304" pitchFamily="18" charset="0"/>
              </a:rPr>
              <a:t> </a:t>
            </a:r>
            <a:r>
              <a:rPr lang="en-US" sz="2800" b="1" kern="0" dirty="0" err="1">
                <a:solidFill>
                  <a:srgbClr val="000099"/>
                </a:solidFill>
                <a:latin typeface="Times New Roman" panose="02020603050405020304" pitchFamily="18" charset="0"/>
                <a:cs typeface="Times New Roman" panose="02020603050405020304" pitchFamily="18" charset="0"/>
              </a:rPr>
              <a:t>sơn</a:t>
            </a:r>
            <a:r>
              <a:rPr lang="en-US" sz="2800" b="1" kern="0" dirty="0">
                <a:solidFill>
                  <a:srgbClr val="000099"/>
                </a:solidFill>
                <a:latin typeface="Times New Roman" panose="02020603050405020304" pitchFamily="18" charset="0"/>
                <a:cs typeface="Times New Roman" panose="02020603050405020304" pitchFamily="18" charset="0"/>
              </a:rPr>
              <a:t> </a:t>
            </a:r>
            <a:r>
              <a:rPr lang="en-US" sz="2800" b="1" kern="0" dirty="0" err="1">
                <a:solidFill>
                  <a:srgbClr val="000099"/>
                </a:solidFill>
                <a:latin typeface="Times New Roman" panose="02020603050405020304" pitchFamily="18" charset="0"/>
                <a:cs typeface="Times New Roman" panose="02020603050405020304" pitchFamily="18" charset="0"/>
              </a:rPr>
              <a:t>hà</a:t>
            </a:r>
            <a:r>
              <a:rPr lang="en-US" sz="2800" b="1" kern="0" dirty="0">
                <a:solidFill>
                  <a:srgbClr val="000099"/>
                </a:solidFill>
                <a:latin typeface="Times New Roman" panose="02020603050405020304" pitchFamily="18" charset="0"/>
                <a:cs typeface="Times New Roman" panose="02020603050405020304" pitchFamily="18" charset="0"/>
              </a:rPr>
              <a:t> Nam </a:t>
            </a:r>
            <a:r>
              <a:rPr lang="en-US" sz="2800" b="1" u="sng" kern="0" dirty="0" err="1">
                <a:solidFill>
                  <a:srgbClr val="000099"/>
                </a:solidFill>
                <a:latin typeface="Times New Roman" panose="02020603050405020304" pitchFamily="18" charset="0"/>
                <a:cs typeface="Times New Roman" panose="02020603050405020304" pitchFamily="18" charset="0"/>
              </a:rPr>
              <a:t>đế</a:t>
            </a:r>
            <a:r>
              <a:rPr lang="en-US" sz="2800" b="1" kern="0" dirty="0">
                <a:solidFill>
                  <a:srgbClr val="000099"/>
                </a:solidFill>
                <a:latin typeface="Times New Roman" panose="02020603050405020304" pitchFamily="18" charset="0"/>
                <a:cs typeface="Times New Roman" panose="02020603050405020304" pitchFamily="18" charset="0"/>
              </a:rPr>
              <a:t> </a:t>
            </a:r>
            <a:r>
              <a:rPr lang="en-US" sz="2800" b="1" u="sng" kern="0" dirty="0" err="1">
                <a:solidFill>
                  <a:srgbClr val="000099"/>
                </a:solidFill>
                <a:latin typeface="Times New Roman" panose="02020603050405020304" pitchFamily="18" charset="0"/>
                <a:cs typeface="Times New Roman" panose="02020603050405020304" pitchFamily="18" charset="0"/>
              </a:rPr>
              <a:t>c</a:t>
            </a:r>
            <a:r>
              <a:rPr lang="en-US" sz="2800" b="1" u="sng" kern="0" dirty="0" err="1">
                <a:solidFill>
                  <a:srgbClr val="FF0000"/>
                </a:solidFill>
                <a:latin typeface="Times New Roman" panose="02020603050405020304" pitchFamily="18" charset="0"/>
                <a:cs typeface="Times New Roman" panose="02020603050405020304" pitchFamily="18" charset="0"/>
              </a:rPr>
              <a:t>ư</a:t>
            </a:r>
            <a:endParaRPr lang="en-US" sz="2800" b="1" u="sng" kern="0" dirty="0">
              <a:solidFill>
                <a:srgbClr val="FF0000"/>
              </a:solidFill>
              <a:latin typeface="Times New Roman" panose="02020603050405020304" pitchFamily="18" charset="0"/>
              <a:cs typeface="Times New Roman" panose="02020603050405020304" pitchFamily="18" charset="0"/>
            </a:endParaRPr>
          </a:p>
          <a:p>
            <a:pPr marL="1249680" lvl="1">
              <a:lnSpc>
                <a:spcPct val="90000"/>
              </a:lnSpc>
              <a:spcBef>
                <a:spcPct val="20000"/>
              </a:spcBef>
              <a:tabLst>
                <a:tab pos="441325" algn="l"/>
              </a:tabLst>
              <a:defRPr/>
            </a:pPr>
            <a:r>
              <a:rPr lang="en-US" sz="2800" b="1" kern="0" dirty="0" err="1">
                <a:solidFill>
                  <a:srgbClr val="000099"/>
                </a:solidFill>
                <a:latin typeface="Times New Roman" panose="02020603050405020304" pitchFamily="18" charset="0"/>
                <a:cs typeface="Times New Roman" panose="02020603050405020304" pitchFamily="18" charset="0"/>
              </a:rPr>
              <a:t>Tiệt</a:t>
            </a:r>
            <a:r>
              <a:rPr lang="en-US" sz="2800" b="1" kern="0" dirty="0">
                <a:solidFill>
                  <a:srgbClr val="000099"/>
                </a:solidFill>
                <a:latin typeface="Times New Roman" panose="02020603050405020304" pitchFamily="18" charset="0"/>
                <a:cs typeface="Times New Roman" panose="02020603050405020304" pitchFamily="18" charset="0"/>
              </a:rPr>
              <a:t> </a:t>
            </a:r>
            <a:r>
              <a:rPr lang="en-US" sz="2800" b="1" kern="0" dirty="0" err="1">
                <a:solidFill>
                  <a:srgbClr val="000099"/>
                </a:solidFill>
                <a:latin typeface="Times New Roman" panose="02020603050405020304" pitchFamily="18" charset="0"/>
                <a:cs typeface="Times New Roman" panose="02020603050405020304" pitchFamily="18" charset="0"/>
              </a:rPr>
              <a:t>nhiên</a:t>
            </a:r>
            <a:r>
              <a:rPr lang="en-US" sz="2800" b="1" kern="0" dirty="0">
                <a:solidFill>
                  <a:srgbClr val="000099"/>
                </a:solidFill>
                <a:latin typeface="Times New Roman" panose="02020603050405020304" pitchFamily="18" charset="0"/>
                <a:cs typeface="Times New Roman" panose="02020603050405020304" pitchFamily="18" charset="0"/>
              </a:rPr>
              <a:t> </a:t>
            </a:r>
            <a:r>
              <a:rPr lang="en-US" sz="2800" b="1" kern="0" dirty="0" err="1">
                <a:solidFill>
                  <a:srgbClr val="000099"/>
                </a:solidFill>
                <a:latin typeface="Times New Roman" panose="02020603050405020304" pitchFamily="18" charset="0"/>
                <a:cs typeface="Times New Roman" panose="02020603050405020304" pitchFamily="18" charset="0"/>
              </a:rPr>
              <a:t>định</a:t>
            </a:r>
            <a:r>
              <a:rPr lang="en-US" sz="2800" b="1" kern="0" dirty="0">
                <a:solidFill>
                  <a:srgbClr val="000099"/>
                </a:solidFill>
                <a:latin typeface="Times New Roman" panose="02020603050405020304" pitchFamily="18" charset="0"/>
                <a:cs typeface="Times New Roman" panose="02020603050405020304" pitchFamily="18" charset="0"/>
              </a:rPr>
              <a:t> </a:t>
            </a:r>
            <a:r>
              <a:rPr lang="en-US" sz="2800" b="1" kern="0" dirty="0" err="1">
                <a:solidFill>
                  <a:srgbClr val="000099"/>
                </a:solidFill>
                <a:latin typeface="Times New Roman" panose="02020603050405020304" pitchFamily="18" charset="0"/>
                <a:cs typeface="Times New Roman" panose="02020603050405020304" pitchFamily="18" charset="0"/>
              </a:rPr>
              <a:t>phận</a:t>
            </a:r>
            <a:r>
              <a:rPr lang="en-US" sz="2800" b="1" kern="0" dirty="0">
                <a:solidFill>
                  <a:srgbClr val="000099"/>
                </a:solidFill>
                <a:latin typeface="Times New Roman" panose="02020603050405020304" pitchFamily="18" charset="0"/>
                <a:cs typeface="Times New Roman" panose="02020603050405020304" pitchFamily="18" charset="0"/>
              </a:rPr>
              <a:t> </a:t>
            </a:r>
            <a:r>
              <a:rPr lang="en-US" sz="2800" b="1" kern="0" dirty="0" err="1">
                <a:solidFill>
                  <a:srgbClr val="000099"/>
                </a:solidFill>
                <a:latin typeface="Times New Roman" panose="02020603050405020304" pitchFamily="18" charset="0"/>
                <a:cs typeface="Times New Roman" panose="02020603050405020304" pitchFamily="18" charset="0"/>
              </a:rPr>
              <a:t>tại</a:t>
            </a:r>
            <a:r>
              <a:rPr lang="en-US" sz="2800" b="1" kern="0" dirty="0">
                <a:solidFill>
                  <a:srgbClr val="000099"/>
                </a:solidFill>
                <a:latin typeface="Times New Roman" panose="02020603050405020304" pitchFamily="18" charset="0"/>
                <a:cs typeface="Times New Roman" panose="02020603050405020304" pitchFamily="18" charset="0"/>
              </a:rPr>
              <a:t> </a:t>
            </a:r>
            <a:r>
              <a:rPr lang="en-US" sz="2800" b="1" kern="0" dirty="0" err="1">
                <a:solidFill>
                  <a:srgbClr val="000099"/>
                </a:solidFill>
                <a:latin typeface="Times New Roman" panose="02020603050405020304" pitchFamily="18" charset="0"/>
                <a:cs typeface="Times New Roman" panose="02020603050405020304" pitchFamily="18" charset="0"/>
              </a:rPr>
              <a:t>thiên</a:t>
            </a:r>
            <a:r>
              <a:rPr lang="en-US" sz="2800" b="1" kern="0" dirty="0">
                <a:solidFill>
                  <a:srgbClr val="000099"/>
                </a:solidFill>
                <a:latin typeface="Times New Roman" panose="02020603050405020304" pitchFamily="18" charset="0"/>
                <a:cs typeface="Times New Roman" panose="02020603050405020304" pitchFamily="18" charset="0"/>
              </a:rPr>
              <a:t> </a:t>
            </a:r>
            <a:r>
              <a:rPr lang="en-US" sz="2800" b="1" u="sng" kern="0" dirty="0" err="1">
                <a:solidFill>
                  <a:srgbClr val="000099"/>
                </a:solidFill>
                <a:latin typeface="Times New Roman" panose="02020603050405020304" pitchFamily="18" charset="0"/>
                <a:cs typeface="Times New Roman" panose="02020603050405020304" pitchFamily="18" charset="0"/>
              </a:rPr>
              <a:t>th</a:t>
            </a:r>
            <a:r>
              <a:rPr lang="en-US" sz="2800" b="1" u="sng" kern="0" dirty="0" err="1">
                <a:solidFill>
                  <a:srgbClr val="FF0000"/>
                </a:solidFill>
                <a:latin typeface="Times New Roman" panose="02020603050405020304" pitchFamily="18" charset="0"/>
                <a:cs typeface="Times New Roman" panose="02020603050405020304" pitchFamily="18" charset="0"/>
              </a:rPr>
              <a:t>ư</a:t>
            </a:r>
            <a:endParaRPr lang="en-US" sz="2800" b="1" u="sng" kern="0" dirty="0">
              <a:solidFill>
                <a:srgbClr val="FF0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36830" y="2514600"/>
            <a:ext cx="7620000" cy="951865"/>
          </a:xfrm>
          <a:prstGeom prst="rect">
            <a:avLst/>
          </a:prstGeom>
        </p:spPr>
        <p:txBody>
          <a:bodyPr wrap="square">
            <a:spAutoFit/>
          </a:bodyPr>
          <a:lstStyle/>
          <a:p>
            <a:pPr marL="1249680" lvl="1">
              <a:lnSpc>
                <a:spcPct val="90000"/>
              </a:lnSpc>
              <a:spcBef>
                <a:spcPct val="20000"/>
              </a:spcBef>
              <a:defRPr/>
            </a:pPr>
            <a:r>
              <a:rPr lang="en-US" sz="2800" b="1" kern="0" dirty="0" err="1">
                <a:solidFill>
                  <a:srgbClr val="006600"/>
                </a:solidFill>
                <a:latin typeface="Times New Roman" panose="02020603050405020304" pitchFamily="18" charset="0"/>
                <a:cs typeface="Times New Roman" panose="02020603050405020304" pitchFamily="18" charset="0"/>
              </a:rPr>
              <a:t>Sông</a:t>
            </a:r>
            <a:r>
              <a:rPr lang="en-US" sz="2800" b="1" kern="0" dirty="0">
                <a:solidFill>
                  <a:srgbClr val="006600"/>
                </a:solidFill>
                <a:latin typeface="Times New Roman" panose="02020603050405020304" pitchFamily="18" charset="0"/>
                <a:cs typeface="Times New Roman" panose="02020603050405020304" pitchFamily="18" charset="0"/>
              </a:rPr>
              <a:t> </a:t>
            </a:r>
            <a:r>
              <a:rPr lang="en-US" sz="2800" b="1" kern="0" dirty="0" err="1">
                <a:solidFill>
                  <a:srgbClr val="006600"/>
                </a:solidFill>
                <a:latin typeface="Times New Roman" panose="02020603050405020304" pitchFamily="18" charset="0"/>
                <a:cs typeface="Times New Roman" panose="02020603050405020304" pitchFamily="18" charset="0"/>
              </a:rPr>
              <a:t>núi</a:t>
            </a:r>
            <a:r>
              <a:rPr lang="en-US" sz="2800" b="1" kern="0" dirty="0">
                <a:solidFill>
                  <a:srgbClr val="006600"/>
                </a:solidFill>
                <a:latin typeface="Times New Roman" panose="02020603050405020304" pitchFamily="18" charset="0"/>
                <a:cs typeface="Times New Roman" panose="02020603050405020304" pitchFamily="18" charset="0"/>
              </a:rPr>
              <a:t> </a:t>
            </a:r>
            <a:r>
              <a:rPr lang="en-US" sz="2800" b="1" kern="0" dirty="0" err="1">
                <a:solidFill>
                  <a:srgbClr val="006600"/>
                </a:solidFill>
                <a:latin typeface="Times New Roman" panose="02020603050405020304" pitchFamily="18" charset="0"/>
                <a:cs typeface="Times New Roman" panose="02020603050405020304" pitchFamily="18" charset="0"/>
              </a:rPr>
              <a:t>nước</a:t>
            </a:r>
            <a:r>
              <a:rPr lang="en-US" sz="2800" b="1" kern="0" dirty="0">
                <a:solidFill>
                  <a:srgbClr val="006600"/>
                </a:solidFill>
                <a:latin typeface="Times New Roman" panose="02020603050405020304" pitchFamily="18" charset="0"/>
                <a:cs typeface="Times New Roman" panose="02020603050405020304" pitchFamily="18" charset="0"/>
              </a:rPr>
              <a:t> Nam, </a:t>
            </a:r>
            <a:r>
              <a:rPr lang="en-US" sz="2800" b="1" kern="0" dirty="0" err="1">
                <a:solidFill>
                  <a:srgbClr val="006600"/>
                </a:solidFill>
                <a:latin typeface="Times New Roman" panose="02020603050405020304" pitchFamily="18" charset="0"/>
                <a:cs typeface="Times New Roman" panose="02020603050405020304" pitchFamily="18" charset="0"/>
              </a:rPr>
              <a:t>vua</a:t>
            </a:r>
            <a:r>
              <a:rPr lang="en-US" sz="2800" b="1" kern="0" dirty="0">
                <a:solidFill>
                  <a:srgbClr val="006600"/>
                </a:solidFill>
                <a:latin typeface="Times New Roman" panose="02020603050405020304" pitchFamily="18" charset="0"/>
                <a:cs typeface="Times New Roman" panose="02020603050405020304" pitchFamily="18" charset="0"/>
              </a:rPr>
              <a:t> Nam </a:t>
            </a:r>
            <a:r>
              <a:rPr lang="en-US" sz="2800" b="1" u="sng" kern="0" dirty="0">
                <a:solidFill>
                  <a:srgbClr val="006600"/>
                </a:solidFill>
                <a:latin typeface="Times New Roman" panose="02020603050405020304" pitchFamily="18" charset="0"/>
                <a:cs typeface="Times New Roman" panose="02020603050405020304" pitchFamily="18" charset="0"/>
              </a:rPr>
              <a:t>ở</a:t>
            </a:r>
          </a:p>
          <a:p>
            <a:pPr marL="1249680" lvl="1">
              <a:lnSpc>
                <a:spcPct val="90000"/>
              </a:lnSpc>
              <a:spcBef>
                <a:spcPct val="20000"/>
              </a:spcBef>
              <a:defRPr/>
            </a:pPr>
            <a:r>
              <a:rPr lang="en-US" sz="2800" b="1" kern="0" dirty="0" err="1">
                <a:solidFill>
                  <a:srgbClr val="006600"/>
                </a:solidFill>
                <a:latin typeface="Times New Roman" panose="02020603050405020304" pitchFamily="18" charset="0"/>
                <a:cs typeface="Times New Roman" panose="02020603050405020304" pitchFamily="18" charset="0"/>
              </a:rPr>
              <a:t>Vằng</a:t>
            </a:r>
            <a:r>
              <a:rPr lang="en-US" sz="2800" b="1" kern="0" dirty="0">
                <a:solidFill>
                  <a:srgbClr val="006600"/>
                </a:solidFill>
                <a:latin typeface="Times New Roman" panose="02020603050405020304" pitchFamily="18" charset="0"/>
                <a:cs typeface="Times New Roman" panose="02020603050405020304" pitchFamily="18" charset="0"/>
              </a:rPr>
              <a:t> </a:t>
            </a:r>
            <a:r>
              <a:rPr lang="en-US" sz="2800" b="1" kern="0" dirty="0" err="1">
                <a:solidFill>
                  <a:srgbClr val="006600"/>
                </a:solidFill>
                <a:latin typeface="Times New Roman" panose="02020603050405020304" pitchFamily="18" charset="0"/>
                <a:cs typeface="Times New Roman" panose="02020603050405020304" pitchFamily="18" charset="0"/>
              </a:rPr>
              <a:t>vặc</a:t>
            </a:r>
            <a:r>
              <a:rPr lang="en-US" sz="2800" b="1" kern="0" dirty="0">
                <a:solidFill>
                  <a:srgbClr val="006600"/>
                </a:solidFill>
                <a:latin typeface="Times New Roman" panose="02020603050405020304" pitchFamily="18" charset="0"/>
                <a:cs typeface="Times New Roman" panose="02020603050405020304" pitchFamily="18" charset="0"/>
              </a:rPr>
              <a:t> </a:t>
            </a:r>
            <a:r>
              <a:rPr lang="en-US" sz="2800" b="1" kern="0" dirty="0" err="1">
                <a:solidFill>
                  <a:srgbClr val="006600"/>
                </a:solidFill>
                <a:latin typeface="Times New Roman" panose="02020603050405020304" pitchFamily="18" charset="0"/>
                <a:cs typeface="Times New Roman" panose="02020603050405020304" pitchFamily="18" charset="0"/>
              </a:rPr>
              <a:t>sách</a:t>
            </a:r>
            <a:r>
              <a:rPr lang="en-US" sz="2800" b="1" kern="0" dirty="0">
                <a:solidFill>
                  <a:srgbClr val="006600"/>
                </a:solidFill>
                <a:latin typeface="Times New Roman" panose="02020603050405020304" pitchFamily="18" charset="0"/>
                <a:cs typeface="Times New Roman" panose="02020603050405020304" pitchFamily="18" charset="0"/>
              </a:rPr>
              <a:t> </a:t>
            </a:r>
            <a:r>
              <a:rPr lang="en-US" sz="2800" b="1" kern="0" dirty="0" err="1">
                <a:solidFill>
                  <a:srgbClr val="006600"/>
                </a:solidFill>
                <a:latin typeface="Times New Roman" panose="02020603050405020304" pitchFamily="18" charset="0"/>
                <a:cs typeface="Times New Roman" panose="02020603050405020304" pitchFamily="18" charset="0"/>
              </a:rPr>
              <a:t>trời</a:t>
            </a:r>
            <a:r>
              <a:rPr lang="en-US" sz="2800" b="1" kern="0" dirty="0">
                <a:solidFill>
                  <a:srgbClr val="006600"/>
                </a:solidFill>
                <a:latin typeface="Times New Roman" panose="02020603050405020304" pitchFamily="18" charset="0"/>
                <a:cs typeface="Times New Roman" panose="02020603050405020304" pitchFamily="18" charset="0"/>
              </a:rPr>
              <a:t> chia </a:t>
            </a:r>
            <a:r>
              <a:rPr lang="en-US" sz="2800" b="1" kern="0" dirty="0" err="1">
                <a:solidFill>
                  <a:srgbClr val="006600"/>
                </a:solidFill>
                <a:latin typeface="Times New Roman" panose="02020603050405020304" pitchFamily="18" charset="0"/>
                <a:cs typeface="Times New Roman" panose="02020603050405020304" pitchFamily="18" charset="0"/>
              </a:rPr>
              <a:t>xứ</a:t>
            </a:r>
            <a:r>
              <a:rPr lang="en-US" sz="2800" b="1" kern="0" dirty="0">
                <a:solidFill>
                  <a:srgbClr val="006600"/>
                </a:solidFill>
                <a:latin typeface="Times New Roman" panose="02020603050405020304" pitchFamily="18" charset="0"/>
                <a:cs typeface="Times New Roman" panose="02020603050405020304" pitchFamily="18" charset="0"/>
              </a:rPr>
              <a:t> </a:t>
            </a:r>
            <a:r>
              <a:rPr lang="en-US" sz="2800" b="1" u="sng" kern="0" dirty="0" err="1">
                <a:solidFill>
                  <a:srgbClr val="006600"/>
                </a:solidFill>
                <a:latin typeface="Times New Roman" panose="02020603050405020304" pitchFamily="18" charset="0"/>
                <a:cs typeface="Times New Roman" panose="02020603050405020304" pitchFamily="18" charset="0"/>
              </a:rPr>
              <a:t>sở</a:t>
            </a:r>
            <a:endParaRPr lang="en-US" sz="2800" b="1" u="sng" kern="0" dirty="0">
              <a:solidFill>
                <a:srgbClr val="0066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0" y="3581400"/>
            <a:ext cx="9156065" cy="3061335"/>
          </a:xfrm>
          <a:prstGeom prst="rect">
            <a:avLst/>
          </a:prstGeom>
        </p:spPr>
        <p:txBody>
          <a:bodyPr wrap="square">
            <a:spAutoFit/>
          </a:bodyPr>
          <a:lstStyle/>
          <a:p>
            <a:pPr marR="0" algn="just">
              <a:lnSpc>
                <a:spcPct val="115000"/>
              </a:lnSpc>
              <a:spcBef>
                <a:spcPts val="0"/>
              </a:spcBef>
              <a:spcAft>
                <a:spcPts val="0"/>
              </a:spcAft>
            </a:pPr>
            <a:r>
              <a:rPr lang="pt-BR" sz="2800" dirty="0" smtClean="0">
                <a:solidFill>
                  <a:srgbClr val="0000FF"/>
                </a:solidFill>
                <a:latin typeface="Times New Roman" panose="02020603050405020304" pitchFamily="18" charset="0"/>
                <a:ea typeface="Calibri" panose="020F0502020204030204"/>
                <a:cs typeface="Times New Roman" panose="02020603050405020304" pitchFamily="18" charset="0"/>
              </a:rPr>
              <a:t>- Nam quốc sơn hà:</a:t>
            </a:r>
            <a:r>
              <a:rPr lang="pt-BR" sz="2800" dirty="0" smtClean="0">
                <a:latin typeface="Times New Roman" panose="02020603050405020304" pitchFamily="18" charset="0"/>
                <a:ea typeface="Calibri" panose="020F0502020204030204"/>
                <a:cs typeface="Times New Roman" panose="02020603050405020304" pitchFamily="18" charset="0"/>
              </a:rPr>
              <a:t> giang sơn đất nước VN</a:t>
            </a:r>
            <a:r>
              <a:rPr lang="pt-BR" sz="2800" dirty="0" smtClean="0">
                <a:ea typeface="Calibri" panose="020F0502020204030204"/>
                <a:cs typeface="Times New Roman" panose="02020603050405020304" pitchFamily="18" charset="0"/>
              </a:rPr>
              <a:t>.</a:t>
            </a:r>
          </a:p>
          <a:p>
            <a:pPr marR="0" algn="just">
              <a:lnSpc>
                <a:spcPct val="115000"/>
              </a:lnSpc>
              <a:spcBef>
                <a:spcPts val="0"/>
              </a:spcBef>
              <a:spcAft>
                <a:spcPts val="0"/>
              </a:spcAft>
            </a:pPr>
            <a:r>
              <a:rPr lang="pt-BR" sz="2800" dirty="0" smtClean="0">
                <a:solidFill>
                  <a:srgbClr val="0000FF"/>
                </a:solidFill>
                <a:latin typeface="Times New Roman" panose="02020603050405020304" pitchFamily="18" charset="0"/>
                <a:ea typeface="Calibri" panose="020F0502020204030204"/>
                <a:cs typeface="Times New Roman" panose="02020603050405020304" pitchFamily="18" charset="0"/>
              </a:rPr>
              <a:t>- Đế: </a:t>
            </a:r>
            <a:r>
              <a:rPr lang="pt-BR" sz="2800" dirty="0" smtClean="0">
                <a:latin typeface="Times New Roman" panose="02020603050405020304" pitchFamily="18" charset="0"/>
                <a:ea typeface="Calibri" panose="020F0502020204030204"/>
                <a:cs typeface="Times New Roman" panose="02020603050405020304" pitchFamily="18" charset="0"/>
              </a:rPr>
              <a:t>vua. </a:t>
            </a:r>
            <a:r>
              <a:rPr lang="pt-BR" sz="2800" dirty="0" smtClean="0">
                <a:solidFill>
                  <a:srgbClr val="0000FF"/>
                </a:solidFill>
                <a:latin typeface="Times New Roman" panose="02020603050405020304" pitchFamily="18" charset="0"/>
                <a:ea typeface="Calibri" panose="020F0502020204030204"/>
                <a:cs typeface="Times New Roman" panose="02020603050405020304" pitchFamily="18" charset="0"/>
              </a:rPr>
              <a:t>Nam đế: </a:t>
            </a:r>
            <a:r>
              <a:rPr lang="pt-BR" sz="2800" dirty="0" smtClean="0">
                <a:latin typeface="Times New Roman" panose="02020603050405020304" pitchFamily="18" charset="0"/>
                <a:ea typeface="Calibri" panose="020F0502020204030204"/>
                <a:cs typeface="Times New Roman" panose="02020603050405020304" pitchFamily="18" charset="0"/>
              </a:rPr>
              <a:t>vua nước Nam.</a:t>
            </a:r>
            <a:endParaRPr lang="en-US" sz="2800" dirty="0">
              <a:latin typeface="Times New Roman" panose="02020603050405020304" pitchFamily="18" charset="0"/>
              <a:ea typeface="Calibri" panose="020F0502020204030204"/>
              <a:cs typeface="Times New Roman" panose="02020603050405020304" pitchFamily="18" charset="0"/>
            </a:endParaRPr>
          </a:p>
          <a:p>
            <a:pPr marL="0" marR="0" algn="just">
              <a:lnSpc>
                <a:spcPct val="115000"/>
              </a:lnSpc>
              <a:spcBef>
                <a:spcPts val="0"/>
              </a:spcBef>
              <a:spcAft>
                <a:spcPts val="0"/>
              </a:spcAft>
            </a:pPr>
            <a:r>
              <a:rPr lang="pt-BR" sz="2800" dirty="0" smtClean="0">
                <a:solidFill>
                  <a:srgbClr val="0000FF"/>
                </a:solidFill>
                <a:latin typeface="Times New Roman" panose="02020603050405020304" pitchFamily="18" charset="0"/>
                <a:ea typeface="Calibri" panose="020F0502020204030204"/>
                <a:cs typeface="Times New Roman" panose="02020603050405020304" pitchFamily="18" charset="0"/>
              </a:rPr>
              <a:t>- Nam đế cư: </a:t>
            </a:r>
            <a:r>
              <a:rPr lang="pt-BR" sz="2800" dirty="0" smtClean="0">
                <a:latin typeface="Times New Roman" panose="02020603050405020304" pitchFamily="18" charset="0"/>
                <a:ea typeface="Calibri" panose="020F0502020204030204"/>
                <a:cs typeface="Times New Roman" panose="02020603050405020304" pitchFamily="18" charset="0"/>
              </a:rPr>
              <a:t>nơi thuộc chủ quyền của VN.</a:t>
            </a:r>
          </a:p>
          <a:p>
            <a:pPr marL="0" marR="0" algn="just">
              <a:lnSpc>
                <a:spcPct val="115000"/>
              </a:lnSpc>
              <a:spcBef>
                <a:spcPts val="0"/>
              </a:spcBef>
              <a:spcAft>
                <a:spcPts val="0"/>
              </a:spcAft>
            </a:pPr>
            <a:r>
              <a:rPr lang="pt-BR" sz="2800" dirty="0" smtClean="0">
                <a:solidFill>
                  <a:srgbClr val="0000FF"/>
                </a:solidFill>
                <a:latin typeface="Times New Roman" panose="02020603050405020304" pitchFamily="18" charset="0"/>
                <a:ea typeface="Calibri" panose="020F0502020204030204"/>
                <a:cs typeface="Times New Roman" panose="02020603050405020304" pitchFamily="18" charset="0"/>
              </a:rPr>
              <a:t>- Tiệt nhiên định phận: </a:t>
            </a:r>
            <a:r>
              <a:rPr lang="pt-BR" sz="2800" dirty="0" smtClean="0">
                <a:latin typeface="Times New Roman" panose="02020603050405020304" pitchFamily="18" charset="0"/>
                <a:ea typeface="Calibri" panose="020F0502020204030204"/>
                <a:cs typeface="Times New Roman" panose="02020603050405020304" pitchFamily="18" charset="0"/>
              </a:rPr>
              <a:t>phần đất đã được giới hạn rõ ràng, không thể khác.</a:t>
            </a:r>
          </a:p>
          <a:p>
            <a:pPr marL="0" marR="0" algn="just">
              <a:lnSpc>
                <a:spcPct val="115000"/>
              </a:lnSpc>
              <a:spcBef>
                <a:spcPts val="0"/>
              </a:spcBef>
              <a:spcAft>
                <a:spcPts val="0"/>
              </a:spcAft>
            </a:pPr>
            <a:r>
              <a:rPr lang="pt-BR" sz="2800" dirty="0" smtClean="0">
                <a:solidFill>
                  <a:srgbClr val="0000FF"/>
                </a:solidFill>
                <a:latin typeface="Times New Roman" panose="02020603050405020304" pitchFamily="18" charset="0"/>
                <a:ea typeface="Calibri" panose="020F0502020204030204"/>
                <a:cs typeface="Times New Roman" panose="02020603050405020304" pitchFamily="18" charset="0"/>
              </a:rPr>
              <a:t>- Thiên thư: </a:t>
            </a:r>
            <a:r>
              <a:rPr lang="pt-BR" sz="2800" dirty="0" smtClean="0">
                <a:latin typeface="Times New Roman" panose="02020603050405020304" pitchFamily="18" charset="0"/>
                <a:ea typeface="Calibri" panose="020F0502020204030204"/>
                <a:cs typeface="Times New Roman" panose="02020603050405020304" pitchFamily="18" charset="0"/>
              </a:rPr>
              <a:t>sách trời. </a:t>
            </a:r>
            <a:endParaRPr lang="en-US" sz="28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9" grpId="0"/>
      <p:bldP spid="10"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76200" y="84475"/>
            <a:ext cx="4953000" cy="521970"/>
          </a:xfrm>
          <a:prstGeom prst="rect">
            <a:avLst/>
          </a:prstGeom>
          <a:noFill/>
          <a:ln w="9525">
            <a:noFill/>
            <a:miter lim="800000"/>
          </a:ln>
          <a:effectLst/>
        </p:spPr>
        <p:txBody>
          <a:bodyPr wrap="square">
            <a:spAutoFit/>
          </a:bodyPr>
          <a:lstStyle/>
          <a:p>
            <a:pPr marL="514350" indent="-514350"/>
            <a:r>
              <a:rPr lang="en-US" sz="2800" b="1" dirty="0" smtClean="0">
                <a:latin typeface="Times New Roman" panose="02020603050405020304" pitchFamily="18" charset="0"/>
                <a:cs typeface="Times New Roman" panose="02020603050405020304" pitchFamily="18" charset="0"/>
              </a:rPr>
              <a:t>II. </a:t>
            </a:r>
            <a:r>
              <a:rPr lang="en-US" sz="2800" b="1" dirty="0" err="1" smtClean="0">
                <a:latin typeface="Times New Roman" panose="02020603050405020304" pitchFamily="18" charset="0"/>
                <a:cs typeface="Times New Roman" panose="02020603050405020304" pitchFamily="18" charset="0"/>
              </a:rPr>
              <a:t>Tìm</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hiểu</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văn</a:t>
            </a:r>
            <a:r>
              <a:rPr lang="en-US" sz="2800" b="1" dirty="0" smtClean="0">
                <a:latin typeface="Times New Roman" panose="02020603050405020304" pitchFamily="18" charset="0"/>
                <a:cs typeface="Times New Roman" panose="02020603050405020304" pitchFamily="18" charset="0"/>
              </a:rPr>
              <a:t> </a:t>
            </a:r>
            <a:r>
              <a:rPr lang="en-US" sz="2800" b="1" dirty="0" err="1" smtClean="0">
                <a:latin typeface="Times New Roman" panose="02020603050405020304" pitchFamily="18" charset="0"/>
                <a:cs typeface="Times New Roman" panose="02020603050405020304" pitchFamily="18" charset="0"/>
              </a:rPr>
              <a:t>bản</a:t>
            </a:r>
            <a:r>
              <a:rPr lang="en-US" sz="2800" b="1" dirty="0" smtClean="0">
                <a:latin typeface="Times New Roman" panose="02020603050405020304" pitchFamily="18" charset="0"/>
                <a:cs typeface="Times New Roman" panose="02020603050405020304" pitchFamily="18" charset="0"/>
              </a:rPr>
              <a:t>:</a:t>
            </a:r>
          </a:p>
        </p:txBody>
      </p:sp>
      <p:sp>
        <p:nvSpPr>
          <p:cNvPr id="4" name="Text Box 2"/>
          <p:cNvSpPr txBox="1">
            <a:spLocks noChangeArrowheads="1"/>
          </p:cNvSpPr>
          <p:nvPr/>
        </p:nvSpPr>
        <p:spPr bwMode="auto">
          <a:xfrm>
            <a:off x="228600" y="609600"/>
            <a:ext cx="5760720" cy="521970"/>
          </a:xfrm>
          <a:prstGeom prst="rect">
            <a:avLst/>
          </a:prstGeom>
          <a:noFill/>
          <a:ln w="9525">
            <a:noFill/>
            <a:miter lim="800000"/>
          </a:ln>
          <a:effectLst/>
        </p:spPr>
        <p:txBody>
          <a:bodyPr wrap="square">
            <a:spAutoFit/>
          </a:bodyPr>
          <a:lstStyle/>
          <a:p>
            <a:pPr marL="514350" indent="-514350"/>
            <a:r>
              <a:rPr lang="en-US" sz="2800" b="1">
                <a:solidFill>
                  <a:srgbClr val="FF0000"/>
                </a:solidFill>
                <a:latin typeface="Times New Roman" panose="02020603050405020304" pitchFamily="18" charset="0"/>
                <a:cs typeface="Times New Roman" panose="02020603050405020304" pitchFamily="18" charset="0"/>
              </a:rPr>
              <a:t>1</a:t>
            </a:r>
            <a:r>
              <a:rPr lang="en-US" sz="2800" b="1" smtClean="0">
                <a:solidFill>
                  <a:srgbClr val="FF0000"/>
                </a:solidFill>
                <a:latin typeface="Times New Roman" panose="02020603050405020304" pitchFamily="18" charset="0"/>
                <a:cs typeface="Times New Roman" panose="02020603050405020304" pitchFamily="18" charset="0"/>
              </a:rPr>
              <a:t>. Hai câu thơ đầu:</a:t>
            </a:r>
          </a:p>
        </p:txBody>
      </p:sp>
      <p:sp>
        <p:nvSpPr>
          <p:cNvPr id="6" name="Rectangle 5"/>
          <p:cNvSpPr/>
          <p:nvPr/>
        </p:nvSpPr>
        <p:spPr>
          <a:xfrm>
            <a:off x="76200" y="1904909"/>
            <a:ext cx="8534400" cy="2071370"/>
          </a:xfrm>
          <a:prstGeom prst="rect">
            <a:avLst/>
          </a:prstGeom>
        </p:spPr>
        <p:txBody>
          <a:bodyPr wrap="square">
            <a:spAutoFit/>
          </a:bodyPr>
          <a:lstStyle/>
          <a:p>
            <a:pPr marL="0" marR="0" algn="just">
              <a:lnSpc>
                <a:spcPct val="115000"/>
              </a:lnSpc>
              <a:spcBef>
                <a:spcPts val="0"/>
              </a:spcBef>
              <a:spcAft>
                <a:spcPts val="0"/>
              </a:spcAft>
            </a:pPr>
            <a:r>
              <a:rPr lang="pt-BR" sz="2800" b="1" i="1" smtClean="0">
                <a:solidFill>
                  <a:srgbClr val="FF0000"/>
                </a:solidFill>
                <a:latin typeface="Times New Roman" panose="02020603050405020304" pitchFamily="18" charset="0"/>
                <a:ea typeface="Calibri" panose="020F0502020204030204"/>
                <a:cs typeface="Times New Roman" panose="02020603050405020304" pitchFamily="18" charset="0"/>
              </a:rPr>
              <a:t> </a:t>
            </a:r>
            <a:r>
              <a:rPr lang="pt-BR" sz="2800" b="1" i="1" smtClean="0">
                <a:solidFill>
                  <a:srgbClr val="C00000"/>
                </a:solidFill>
                <a:latin typeface="Times New Roman" panose="02020603050405020304" pitchFamily="18" charset="0"/>
                <a:ea typeface="Calibri" panose="020F0502020204030204"/>
                <a:cs typeface="Times New Roman" panose="02020603050405020304" pitchFamily="18" charset="0"/>
              </a:rPr>
              <a:t>Khẳng </a:t>
            </a:r>
            <a:r>
              <a:rPr lang="pt-BR" sz="2800" b="1" i="1">
                <a:solidFill>
                  <a:srgbClr val="C00000"/>
                </a:solidFill>
                <a:latin typeface="Times New Roman" panose="02020603050405020304" pitchFamily="18" charset="0"/>
                <a:ea typeface="Calibri" panose="020F0502020204030204"/>
                <a:cs typeface="Times New Roman" panose="02020603050405020304" pitchFamily="18" charset="0"/>
              </a:rPr>
              <a:t>định </a:t>
            </a:r>
            <a:r>
              <a:rPr lang="pt-BR" sz="2800" b="1" i="1" smtClean="0">
                <a:solidFill>
                  <a:srgbClr val="C00000"/>
                </a:solidFill>
                <a:latin typeface="Times New Roman" panose="02020603050405020304" pitchFamily="18" charset="0"/>
                <a:ea typeface="Calibri" panose="020F0502020204030204"/>
                <a:cs typeface="Times New Roman" panose="02020603050405020304" pitchFamily="18" charset="0"/>
              </a:rPr>
              <a:t>nước </a:t>
            </a:r>
            <a:r>
              <a:rPr lang="en-US" altLang="pt-BR" sz="2800" b="1" i="1">
                <a:solidFill>
                  <a:srgbClr val="C00000"/>
                </a:solidFill>
                <a:latin typeface="Times New Roman" panose="02020603050405020304" pitchFamily="18" charset="0"/>
                <a:ea typeface="Calibri" panose="020F0502020204030204"/>
                <a:cs typeface="Times New Roman" panose="02020603050405020304" pitchFamily="18" charset="0"/>
              </a:rPr>
              <a:t>Nam</a:t>
            </a:r>
            <a:r>
              <a:rPr lang="pt-BR" sz="2800" b="1" i="1">
                <a:solidFill>
                  <a:srgbClr val="C00000"/>
                </a:solidFill>
                <a:latin typeface="Times New Roman" panose="02020603050405020304" pitchFamily="18" charset="0"/>
                <a:ea typeface="Calibri" panose="020F0502020204030204"/>
                <a:cs typeface="Times New Roman" panose="02020603050405020304" pitchFamily="18" charset="0"/>
              </a:rPr>
              <a:t> </a:t>
            </a:r>
            <a:r>
              <a:rPr lang="pt-BR" sz="2800" b="1" i="1" smtClean="0">
                <a:solidFill>
                  <a:srgbClr val="C00000"/>
                </a:solidFill>
                <a:latin typeface="Times New Roman" panose="02020603050405020304" pitchFamily="18" charset="0"/>
                <a:ea typeface="Calibri" panose="020F0502020204030204"/>
                <a:cs typeface="Times New Roman" panose="02020603050405020304" pitchFamily="18" charset="0"/>
              </a:rPr>
              <a:t>thuộc </a:t>
            </a:r>
            <a:r>
              <a:rPr lang="pt-BR" sz="2800" b="1" i="1">
                <a:solidFill>
                  <a:srgbClr val="C00000"/>
                </a:solidFill>
                <a:latin typeface="Times New Roman" panose="02020603050405020304" pitchFamily="18" charset="0"/>
                <a:ea typeface="Calibri" panose="020F0502020204030204"/>
                <a:cs typeface="Times New Roman" panose="02020603050405020304" pitchFamily="18" charset="0"/>
              </a:rPr>
              <a:t>chủ </a:t>
            </a:r>
            <a:r>
              <a:rPr lang="pt-BR" sz="2800" b="1" i="1" smtClean="0">
                <a:solidFill>
                  <a:srgbClr val="C00000"/>
                </a:solidFill>
                <a:latin typeface="Times New Roman" panose="02020603050405020304" pitchFamily="18" charset="0"/>
                <a:ea typeface="Calibri" panose="020F0502020204030204"/>
                <a:cs typeface="Times New Roman" panose="02020603050405020304" pitchFamily="18" charset="0"/>
              </a:rPr>
              <a:t>quyền của người </a:t>
            </a:r>
            <a:r>
              <a:rPr lang="en-US" altLang="pt-BR" sz="2800" b="1" i="1" smtClean="0">
                <a:solidFill>
                  <a:srgbClr val="C00000"/>
                </a:solidFill>
                <a:latin typeface="Times New Roman" panose="02020603050405020304" pitchFamily="18" charset="0"/>
                <a:ea typeface="Calibri" panose="020F0502020204030204"/>
                <a:cs typeface="Times New Roman" panose="02020603050405020304" pitchFamily="18" charset="0"/>
              </a:rPr>
              <a:t>Nam</a:t>
            </a:r>
            <a:r>
              <a:rPr lang="pt-BR" sz="2800" b="1" i="1">
                <a:solidFill>
                  <a:srgbClr val="C00000"/>
                </a:solidFill>
                <a:latin typeface="Times New Roman" panose="02020603050405020304" pitchFamily="18" charset="0"/>
                <a:ea typeface="Calibri" panose="020F0502020204030204"/>
                <a:cs typeface="Times New Roman" panose="02020603050405020304" pitchFamily="18" charset="0"/>
              </a:rPr>
              <a:t>.</a:t>
            </a:r>
            <a:endParaRPr lang="en-US" sz="2800" b="1" i="1">
              <a:solidFill>
                <a:srgbClr val="C00000"/>
              </a:solidFill>
              <a:latin typeface="Times New Roman" panose="02020603050405020304" pitchFamily="18" charset="0"/>
              <a:ea typeface="Calibri" panose="020F0502020204030204"/>
              <a:cs typeface="Times New Roman" panose="02020603050405020304" pitchFamily="18" charset="0"/>
            </a:endParaRPr>
          </a:p>
          <a:p>
            <a:pPr marL="0" marR="0" algn="just">
              <a:lnSpc>
                <a:spcPct val="115000"/>
              </a:lnSpc>
              <a:spcBef>
                <a:spcPts val="0"/>
              </a:spcBef>
              <a:spcAft>
                <a:spcPts val="0"/>
              </a:spcAft>
            </a:pPr>
            <a:r>
              <a:rPr lang="pt-BR" sz="2800" b="1" i="1">
                <a:solidFill>
                  <a:srgbClr val="C00000"/>
                </a:solidFill>
                <a:latin typeface="Times New Roman" panose="02020603050405020304" pitchFamily="18" charset="0"/>
                <a:ea typeface="Calibri" panose="020F0502020204030204"/>
                <a:cs typeface="Times New Roman" panose="02020603050405020304" pitchFamily="18" charset="0"/>
              </a:rPr>
              <a:t>=&gt;Thể hiện tình </a:t>
            </a:r>
            <a:r>
              <a:rPr lang="pt-BR" sz="2800" b="1" i="1" smtClean="0">
                <a:solidFill>
                  <a:srgbClr val="C00000"/>
                </a:solidFill>
                <a:latin typeface="Times New Roman" panose="02020603050405020304" pitchFamily="18" charset="0"/>
                <a:ea typeface="Calibri" panose="020F0502020204030204"/>
                <a:cs typeface="Times New Roman" panose="02020603050405020304" pitchFamily="18" charset="0"/>
              </a:rPr>
              <a:t>cảm yêu </a:t>
            </a:r>
            <a:r>
              <a:rPr lang="pt-BR" sz="2800" b="1" i="1">
                <a:solidFill>
                  <a:srgbClr val="C00000"/>
                </a:solidFill>
                <a:latin typeface="Times New Roman" panose="02020603050405020304" pitchFamily="18" charset="0"/>
                <a:ea typeface="Calibri" panose="020F0502020204030204"/>
                <a:cs typeface="Times New Roman" panose="02020603050405020304" pitchFamily="18" charset="0"/>
              </a:rPr>
              <a:t>vua, </a:t>
            </a:r>
            <a:r>
              <a:rPr lang="pt-BR" sz="2800" b="1" i="1" smtClean="0">
                <a:solidFill>
                  <a:srgbClr val="C00000"/>
                </a:solidFill>
                <a:latin typeface="Times New Roman" panose="02020603050405020304" pitchFamily="18" charset="0"/>
                <a:ea typeface="Calibri" panose="020F0502020204030204"/>
                <a:cs typeface="Times New Roman" panose="02020603050405020304" pitchFamily="18" charset="0"/>
              </a:rPr>
              <a:t>yêu nước, niềm tự </a:t>
            </a:r>
            <a:r>
              <a:rPr lang="pt-BR" sz="2800" b="1" i="1">
                <a:solidFill>
                  <a:srgbClr val="C00000"/>
                </a:solidFill>
                <a:latin typeface="Times New Roman" panose="02020603050405020304" pitchFamily="18" charset="0"/>
                <a:ea typeface="Calibri" panose="020F0502020204030204"/>
                <a:cs typeface="Times New Roman" panose="02020603050405020304" pitchFamily="18" charset="0"/>
              </a:rPr>
              <a:t>hào dân tộc.</a:t>
            </a:r>
            <a:endParaRPr lang="pt-BR" sz="2800" b="1" i="1">
              <a:solidFill>
                <a:srgbClr val="C00000"/>
              </a:solidFill>
              <a:effectLst/>
              <a:latin typeface="Times New Roman" panose="02020603050405020304" pitchFamily="18" charset="0"/>
              <a:ea typeface="Calibri" panose="020F0502020204030204"/>
              <a:cs typeface="Times New Roman" panose="02020603050405020304" pitchFamily="18" charset="0"/>
            </a:endParaRPr>
          </a:p>
        </p:txBody>
      </p:sp>
      <p:sp>
        <p:nvSpPr>
          <p:cNvPr id="7" name="Rectangle 6"/>
          <p:cNvSpPr/>
          <p:nvPr/>
        </p:nvSpPr>
        <p:spPr>
          <a:xfrm>
            <a:off x="0" y="1371621"/>
            <a:ext cx="8305800" cy="586105"/>
          </a:xfrm>
          <a:prstGeom prst="rect">
            <a:avLst/>
          </a:prstGeom>
        </p:spPr>
        <p:txBody>
          <a:bodyPr wrap="square">
            <a:spAutoFit/>
          </a:bodyPr>
          <a:lstStyle/>
          <a:p>
            <a:pPr marL="0" marR="0" algn="just">
              <a:lnSpc>
                <a:spcPct val="115000"/>
              </a:lnSpc>
              <a:spcBef>
                <a:spcPts val="0"/>
              </a:spcBef>
              <a:spcAft>
                <a:spcPts val="0"/>
              </a:spcAft>
            </a:pPr>
            <a:r>
              <a:rPr lang="pt-BR" sz="2800" b="1" smtClean="0">
                <a:solidFill>
                  <a:srgbClr val="0000FF"/>
                </a:solidFill>
                <a:latin typeface="Calibri" panose="020F0502020204030204"/>
                <a:ea typeface="Calibri" panose="020F0502020204030204"/>
              </a:rPr>
              <a:t> </a:t>
            </a:r>
            <a:r>
              <a:rPr lang="pt-BR" sz="2800" b="1" i="1" smtClean="0">
                <a:solidFill>
                  <a:srgbClr val="C00000"/>
                </a:solidFill>
                <a:latin typeface="Times New Roman" panose="02020603050405020304" pitchFamily="18" charset="0"/>
                <a:ea typeface="Calibri" panose="020F0502020204030204"/>
                <a:cs typeface="Times New Roman" panose="02020603050405020304" pitchFamily="18" charset="0"/>
              </a:rPr>
              <a:t>Giọng thơ hùng hồn, rắn rỏi, dõng dạc, đanh thép.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52400" y="598170"/>
            <a:ext cx="5998210" cy="521970"/>
          </a:xfrm>
          <a:prstGeom prst="rect">
            <a:avLst/>
          </a:prstGeom>
          <a:noFill/>
          <a:ln w="9525">
            <a:noFill/>
            <a:miter lim="800000"/>
          </a:ln>
          <a:effectLst/>
        </p:spPr>
        <p:txBody>
          <a:bodyPr wrap="square">
            <a:spAutoFit/>
          </a:bodyPr>
          <a:lstStyle/>
          <a:p>
            <a:pPr marL="514350" indent="-514350"/>
            <a:r>
              <a:rPr lang="en-US" sz="2800" b="1">
                <a:solidFill>
                  <a:srgbClr val="FF0000"/>
                </a:solidFill>
                <a:latin typeface="Times New Roman" panose="02020603050405020304" pitchFamily="18" charset="0"/>
                <a:cs typeface="Times New Roman" panose="02020603050405020304" pitchFamily="18" charset="0"/>
              </a:rPr>
              <a:t>2</a:t>
            </a:r>
            <a:r>
              <a:rPr lang="en-US" sz="2800" b="1" smtClean="0">
                <a:solidFill>
                  <a:srgbClr val="FF0000"/>
                </a:solidFill>
                <a:latin typeface="Times New Roman" panose="02020603050405020304" pitchFamily="18" charset="0"/>
                <a:cs typeface="Times New Roman" panose="02020603050405020304" pitchFamily="18" charset="0"/>
              </a:rPr>
              <a:t>. Hai câu thơ cuối:</a:t>
            </a:r>
          </a:p>
        </p:txBody>
      </p:sp>
      <p:sp>
        <p:nvSpPr>
          <p:cNvPr id="5" name="Rectangle 4"/>
          <p:cNvSpPr/>
          <p:nvPr/>
        </p:nvSpPr>
        <p:spPr>
          <a:xfrm>
            <a:off x="76200" y="990600"/>
            <a:ext cx="7953375" cy="1369695"/>
          </a:xfrm>
          <a:prstGeom prst="rect">
            <a:avLst/>
          </a:prstGeom>
        </p:spPr>
        <p:txBody>
          <a:bodyPr wrap="square">
            <a:spAutoFit/>
          </a:bodyPr>
          <a:lstStyle/>
          <a:p>
            <a:pPr marL="1249680" lvl="1">
              <a:lnSpc>
                <a:spcPct val="90000"/>
              </a:lnSpc>
              <a:spcBef>
                <a:spcPct val="20000"/>
              </a:spcBef>
              <a:tabLst>
                <a:tab pos="441325" algn="l"/>
              </a:tabLst>
              <a:defRPr/>
            </a:pPr>
            <a:r>
              <a:rPr lang="en-US" sz="2400" b="1" i="1" kern="0" smtClean="0">
                <a:solidFill>
                  <a:srgbClr val="000099"/>
                </a:solidFill>
                <a:latin typeface="Times New Roman" panose="02020603050405020304" pitchFamily="18" charset="0"/>
                <a:cs typeface="Times New Roman" panose="02020603050405020304" pitchFamily="18" charset="0"/>
              </a:rPr>
              <a:t>Phiên âm :</a:t>
            </a:r>
            <a:endParaRPr lang="en-US" sz="2400" b="1" kern="0" smtClean="0">
              <a:solidFill>
                <a:srgbClr val="000099"/>
              </a:solidFill>
              <a:latin typeface="Times New Roman" panose="02020603050405020304" pitchFamily="18" charset="0"/>
              <a:cs typeface="Times New Roman" panose="02020603050405020304" pitchFamily="18" charset="0"/>
            </a:endParaRPr>
          </a:p>
          <a:p>
            <a:pPr marL="1249680" lvl="1">
              <a:lnSpc>
                <a:spcPct val="90000"/>
              </a:lnSpc>
              <a:spcBef>
                <a:spcPct val="20000"/>
              </a:spcBef>
              <a:tabLst>
                <a:tab pos="441325" algn="l"/>
              </a:tabLst>
              <a:defRPr/>
            </a:pPr>
            <a:r>
              <a:rPr lang="en-US" sz="2800" b="1" kern="0" smtClean="0">
                <a:solidFill>
                  <a:srgbClr val="000099"/>
                </a:solidFill>
                <a:latin typeface="Times New Roman" panose="02020603050405020304" pitchFamily="18" charset="0"/>
                <a:cs typeface="Times New Roman" panose="02020603050405020304" pitchFamily="18" charset="0"/>
              </a:rPr>
              <a:t>Như hà nghịch lỗ lai xâm phạm</a:t>
            </a:r>
            <a:endParaRPr lang="en-US" sz="2800" b="1" u="sng" kern="0">
              <a:solidFill>
                <a:srgbClr val="FF0000"/>
              </a:solidFill>
              <a:latin typeface="Times New Roman" panose="02020603050405020304" pitchFamily="18" charset="0"/>
              <a:cs typeface="Times New Roman" panose="02020603050405020304" pitchFamily="18" charset="0"/>
            </a:endParaRPr>
          </a:p>
          <a:p>
            <a:pPr marL="1249680" lvl="1">
              <a:lnSpc>
                <a:spcPct val="90000"/>
              </a:lnSpc>
              <a:spcBef>
                <a:spcPct val="20000"/>
              </a:spcBef>
              <a:tabLst>
                <a:tab pos="441325" algn="l"/>
              </a:tabLst>
              <a:defRPr/>
            </a:pPr>
            <a:r>
              <a:rPr lang="en-US" sz="2800" b="1" kern="0" smtClean="0">
                <a:solidFill>
                  <a:srgbClr val="000099"/>
                </a:solidFill>
                <a:latin typeface="Times New Roman" panose="02020603050405020304" pitchFamily="18" charset="0"/>
                <a:cs typeface="Times New Roman" panose="02020603050405020304" pitchFamily="18" charset="0"/>
              </a:rPr>
              <a:t>Nhữ đẳng hành khan thủ bại </a:t>
            </a:r>
            <a:r>
              <a:rPr lang="en-US" sz="2800" b="1" u="sng" kern="0" smtClean="0">
                <a:solidFill>
                  <a:srgbClr val="FF0000"/>
                </a:solidFill>
                <a:latin typeface="Times New Roman" panose="02020603050405020304" pitchFamily="18" charset="0"/>
                <a:cs typeface="Times New Roman" panose="02020603050405020304" pitchFamily="18" charset="0"/>
              </a:rPr>
              <a:t>hư.</a:t>
            </a:r>
            <a:endParaRPr lang="en-US" sz="2800" b="1" u="sng" kern="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52400" y="2514600"/>
            <a:ext cx="7915275" cy="1369695"/>
          </a:xfrm>
          <a:prstGeom prst="rect">
            <a:avLst/>
          </a:prstGeom>
        </p:spPr>
        <p:txBody>
          <a:bodyPr wrap="square">
            <a:spAutoFit/>
          </a:bodyPr>
          <a:lstStyle/>
          <a:p>
            <a:pPr marL="1249680" lvl="1">
              <a:lnSpc>
                <a:spcPct val="90000"/>
              </a:lnSpc>
              <a:spcBef>
                <a:spcPct val="20000"/>
              </a:spcBef>
              <a:defRPr/>
            </a:pPr>
            <a:r>
              <a:rPr lang="en-US" sz="2400" b="1" i="1" kern="0" smtClean="0">
                <a:solidFill>
                  <a:srgbClr val="006600"/>
                </a:solidFill>
                <a:latin typeface="Times New Roman" panose="02020603050405020304" pitchFamily="18" charset="0"/>
                <a:cs typeface="Times New Roman" panose="02020603050405020304" pitchFamily="18" charset="0"/>
              </a:rPr>
              <a:t>Dịch thơ:</a:t>
            </a:r>
            <a:endParaRPr lang="en-US" sz="2800" b="1" kern="0" smtClean="0">
              <a:solidFill>
                <a:srgbClr val="006600"/>
              </a:solidFill>
              <a:latin typeface="Times New Roman" panose="02020603050405020304" pitchFamily="18" charset="0"/>
              <a:cs typeface="Times New Roman" panose="02020603050405020304" pitchFamily="18" charset="0"/>
            </a:endParaRPr>
          </a:p>
          <a:p>
            <a:pPr marL="1249680" lvl="1">
              <a:lnSpc>
                <a:spcPct val="90000"/>
              </a:lnSpc>
              <a:spcBef>
                <a:spcPct val="20000"/>
              </a:spcBef>
              <a:defRPr/>
            </a:pPr>
            <a:r>
              <a:rPr lang="en-US" sz="2800" b="1" kern="0" smtClean="0">
                <a:solidFill>
                  <a:srgbClr val="006600"/>
                </a:solidFill>
                <a:latin typeface="Times New Roman" panose="02020603050405020304" pitchFamily="18" charset="0"/>
                <a:cs typeface="Times New Roman" panose="02020603050405020304" pitchFamily="18" charset="0"/>
              </a:rPr>
              <a:t>Giặc dữ cớ sao phạm đến đây</a:t>
            </a:r>
            <a:endParaRPr lang="en-US" sz="2800" b="1" u="sng" kern="0">
              <a:solidFill>
                <a:srgbClr val="006600"/>
              </a:solidFill>
              <a:latin typeface="Times New Roman" panose="02020603050405020304" pitchFamily="18" charset="0"/>
              <a:cs typeface="Times New Roman" panose="02020603050405020304" pitchFamily="18" charset="0"/>
            </a:endParaRPr>
          </a:p>
          <a:p>
            <a:pPr marL="1249680" lvl="1">
              <a:lnSpc>
                <a:spcPct val="90000"/>
              </a:lnSpc>
              <a:spcBef>
                <a:spcPct val="20000"/>
              </a:spcBef>
              <a:defRPr/>
            </a:pPr>
            <a:r>
              <a:rPr lang="en-US" sz="2800" b="1" kern="0" smtClean="0">
                <a:solidFill>
                  <a:srgbClr val="006600"/>
                </a:solidFill>
                <a:latin typeface="Times New Roman" panose="02020603050405020304" pitchFamily="18" charset="0"/>
                <a:cs typeface="Times New Roman" panose="02020603050405020304" pitchFamily="18" charset="0"/>
              </a:rPr>
              <a:t>Chúng mày nhất định phải tan vỡ.</a:t>
            </a:r>
            <a:endParaRPr lang="en-US" sz="2800" b="1" u="sng" kern="0">
              <a:solidFill>
                <a:srgbClr val="006600"/>
              </a:solidFill>
              <a:latin typeface="Times New Roman" panose="02020603050405020304" pitchFamily="18" charset="0"/>
              <a:cs typeface="Times New Roman" panose="02020603050405020304" pitchFamily="18" charset="0"/>
            </a:endParaRPr>
          </a:p>
        </p:txBody>
      </p:sp>
      <p:sp>
        <p:nvSpPr>
          <p:cNvPr id="7" name="Text Box 2"/>
          <p:cNvSpPr txBox="1">
            <a:spLocks noChangeArrowheads="1"/>
          </p:cNvSpPr>
          <p:nvPr/>
        </p:nvSpPr>
        <p:spPr bwMode="auto">
          <a:xfrm>
            <a:off x="0" y="76220"/>
            <a:ext cx="3429000" cy="521970"/>
          </a:xfrm>
          <a:prstGeom prst="rect">
            <a:avLst/>
          </a:prstGeom>
          <a:noFill/>
          <a:ln w="9525">
            <a:noFill/>
            <a:miter lim="800000"/>
          </a:ln>
          <a:effectLst/>
        </p:spPr>
        <p:txBody>
          <a:bodyPr wrap="square">
            <a:spAutoFit/>
          </a:bodyPr>
          <a:lstStyle/>
          <a:p>
            <a:pPr marL="514350" indent="-514350"/>
            <a:r>
              <a:rPr lang="en-US" sz="2800" b="1" smtClean="0">
                <a:solidFill>
                  <a:srgbClr val="FF0000"/>
                </a:solidFill>
                <a:latin typeface="Times New Roman" panose="02020603050405020304" pitchFamily="18" charset="0"/>
                <a:cs typeface="Times New Roman" panose="02020603050405020304" pitchFamily="18" charset="0"/>
              </a:rPr>
              <a:t>II. Tìm hiểu văn bản: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ox(in)">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p:bldP spid="6" grpId="0"/>
      <p:bldP spid="7"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76200" y="598170"/>
            <a:ext cx="6055995" cy="521970"/>
          </a:xfrm>
          <a:prstGeom prst="rect">
            <a:avLst/>
          </a:prstGeom>
          <a:noFill/>
          <a:ln w="9525">
            <a:noFill/>
            <a:miter lim="800000"/>
          </a:ln>
          <a:effectLst/>
        </p:spPr>
        <p:txBody>
          <a:bodyPr wrap="square">
            <a:spAutoFit/>
          </a:bodyPr>
          <a:lstStyle/>
          <a:p>
            <a:pPr marL="514350" indent="-514350"/>
            <a:r>
              <a:rPr lang="en-US" sz="2800" b="1">
                <a:solidFill>
                  <a:srgbClr val="FF0000"/>
                </a:solidFill>
                <a:latin typeface="Times New Roman" panose="02020603050405020304" pitchFamily="18" charset="0"/>
                <a:cs typeface="Times New Roman" panose="02020603050405020304" pitchFamily="18" charset="0"/>
              </a:rPr>
              <a:t>2</a:t>
            </a:r>
            <a:r>
              <a:rPr lang="en-US" sz="2800" b="1" smtClean="0">
                <a:solidFill>
                  <a:srgbClr val="FF0000"/>
                </a:solidFill>
                <a:latin typeface="Times New Roman" panose="02020603050405020304" pitchFamily="18" charset="0"/>
                <a:cs typeface="Times New Roman" panose="02020603050405020304" pitchFamily="18" charset="0"/>
              </a:rPr>
              <a:t>. Hai câu thơ cuối:</a:t>
            </a:r>
          </a:p>
        </p:txBody>
      </p:sp>
      <p:sp>
        <p:nvSpPr>
          <p:cNvPr id="5" name="Rectangle 4"/>
          <p:cNvSpPr/>
          <p:nvPr/>
        </p:nvSpPr>
        <p:spPr>
          <a:xfrm>
            <a:off x="76200" y="1099820"/>
            <a:ext cx="8413750" cy="586105"/>
          </a:xfrm>
          <a:prstGeom prst="rect">
            <a:avLst/>
          </a:prstGeom>
        </p:spPr>
        <p:txBody>
          <a:bodyPr wrap="square">
            <a:spAutoFit/>
          </a:bodyPr>
          <a:lstStyle/>
          <a:p>
            <a:pPr marL="0" marR="0" algn="just">
              <a:lnSpc>
                <a:spcPct val="115000"/>
              </a:lnSpc>
              <a:spcBef>
                <a:spcPts val="0"/>
              </a:spcBef>
              <a:spcAft>
                <a:spcPts val="0"/>
              </a:spcAft>
            </a:pPr>
            <a:r>
              <a:rPr lang="en-US" sz="2800" b="1">
                <a:solidFill>
                  <a:srgbClr val="000066"/>
                </a:solidFill>
                <a:latin typeface="Times New Roman" panose="02020603050405020304" pitchFamily="18" charset="0"/>
                <a:ea typeface="Calibri" panose="020F0502020204030204"/>
                <a:cs typeface="Times New Roman" panose="02020603050405020304" pitchFamily="18" charset="0"/>
              </a:rPr>
              <a:t>- </a:t>
            </a:r>
            <a:r>
              <a:rPr lang="en-US" sz="2800" b="1" smtClean="0">
                <a:solidFill>
                  <a:srgbClr val="000066"/>
                </a:solidFill>
                <a:latin typeface="Times New Roman" panose="02020603050405020304" pitchFamily="18" charset="0"/>
                <a:ea typeface="Calibri" panose="020F0502020204030204"/>
                <a:cs typeface="Times New Roman" panose="02020603050405020304" pitchFamily="18" charset="0"/>
              </a:rPr>
              <a:t>Câu 3: </a:t>
            </a:r>
            <a:r>
              <a:rPr lang="en-US" sz="2800" smtClean="0">
                <a:latin typeface="Times New Roman" panose="02020603050405020304" pitchFamily="18" charset="0"/>
                <a:ea typeface="Calibri" panose="020F0502020204030204"/>
                <a:cs typeface="Times New Roman" panose="02020603050405020304" pitchFamily="18" charset="0"/>
              </a:rPr>
              <a:t>Cách nói thẳng, giọng chắc nịch. </a:t>
            </a:r>
            <a:endParaRPr lang="en-US" sz="2800">
              <a:latin typeface="Times New Roman" panose="02020603050405020304" pitchFamily="18" charset="0"/>
              <a:ea typeface="Calibri" panose="020F0502020204030204"/>
              <a:cs typeface="Times New Roman" panose="02020603050405020304" pitchFamily="18" charset="0"/>
            </a:endParaRPr>
          </a:p>
        </p:txBody>
      </p:sp>
      <p:sp>
        <p:nvSpPr>
          <p:cNvPr id="6" name="Rectangle 5"/>
          <p:cNvSpPr/>
          <p:nvPr/>
        </p:nvSpPr>
        <p:spPr>
          <a:xfrm>
            <a:off x="0" y="2743200"/>
            <a:ext cx="9032240" cy="586105"/>
          </a:xfrm>
          <a:prstGeom prst="rect">
            <a:avLst/>
          </a:prstGeom>
        </p:spPr>
        <p:txBody>
          <a:bodyPr wrap="square">
            <a:spAutoFit/>
          </a:bodyPr>
          <a:lstStyle/>
          <a:p>
            <a:pPr marL="0" marR="0" algn="just">
              <a:lnSpc>
                <a:spcPct val="115000"/>
              </a:lnSpc>
              <a:spcBef>
                <a:spcPts val="0"/>
              </a:spcBef>
              <a:spcAft>
                <a:spcPts val="0"/>
              </a:spcAft>
            </a:pPr>
            <a:r>
              <a:rPr lang="nl-NL" sz="2800" b="1" smtClean="0">
                <a:solidFill>
                  <a:srgbClr val="000066"/>
                </a:solidFill>
                <a:latin typeface="Times New Roman" panose="02020603050405020304" pitchFamily="18" charset="0"/>
                <a:ea typeface="Calibri" panose="020F0502020204030204"/>
                <a:cs typeface="Times New Roman" panose="02020603050405020304" pitchFamily="18" charset="0"/>
              </a:rPr>
              <a:t>- Câu 4: </a:t>
            </a:r>
            <a:r>
              <a:rPr lang="nl-NL" sz="2800" smtClean="0">
                <a:latin typeface="Times New Roman" panose="02020603050405020304" pitchFamily="18" charset="0"/>
                <a:ea typeface="Calibri" panose="020F0502020204030204"/>
                <a:cs typeface="Times New Roman" panose="02020603050405020304" pitchFamily="18" charset="0"/>
              </a:rPr>
              <a:t>Giọng thơ dõng dạc, đầy kiêu hãnh và khẳng định. </a:t>
            </a:r>
            <a:endParaRPr lang="en-US" sz="2800">
              <a:latin typeface="Times New Roman" panose="02020603050405020304" pitchFamily="18" charset="0"/>
              <a:ea typeface="Calibri" panose="020F0502020204030204"/>
              <a:cs typeface="Times New Roman" panose="02020603050405020304" pitchFamily="18" charset="0"/>
            </a:endParaRPr>
          </a:p>
        </p:txBody>
      </p:sp>
      <p:sp>
        <p:nvSpPr>
          <p:cNvPr id="7" name="Rectangle 6"/>
          <p:cNvSpPr/>
          <p:nvPr/>
        </p:nvSpPr>
        <p:spPr>
          <a:xfrm>
            <a:off x="152400" y="1685925"/>
            <a:ext cx="8991600" cy="1081405"/>
          </a:xfrm>
          <a:prstGeom prst="rect">
            <a:avLst/>
          </a:prstGeom>
        </p:spPr>
        <p:txBody>
          <a:bodyPr wrap="square">
            <a:spAutoFit/>
          </a:bodyPr>
          <a:lstStyle/>
          <a:p>
            <a:pPr lvl="0" algn="just">
              <a:lnSpc>
                <a:spcPct val="115000"/>
              </a:lnSpc>
              <a:spcBef>
                <a:spcPts val="0"/>
              </a:spcBef>
              <a:spcAft>
                <a:spcPts val="0"/>
              </a:spcAft>
            </a:pPr>
            <a:r>
              <a:rPr lang="en-US" sz="2800" b="1">
                <a:solidFill>
                  <a:srgbClr val="0000FF"/>
                </a:solidFill>
                <a:latin typeface="Times New Roman" panose="02020603050405020304" pitchFamily="18" charset="0"/>
                <a:ea typeface="Calibri" panose="020F0502020204030204"/>
                <a:cs typeface="Times New Roman" panose="02020603050405020304" pitchFamily="18" charset="0"/>
              </a:rPr>
              <a:t>=&gt; Lời cảnh báo về hành động xâm lược liều lĩnh, phi nghĩa của kẻ thù. </a:t>
            </a:r>
          </a:p>
        </p:txBody>
      </p:sp>
      <p:sp>
        <p:nvSpPr>
          <p:cNvPr id="8" name="Rectangle 7"/>
          <p:cNvSpPr/>
          <p:nvPr/>
        </p:nvSpPr>
        <p:spPr>
          <a:xfrm>
            <a:off x="76200" y="3276600"/>
            <a:ext cx="8849360" cy="2071370"/>
          </a:xfrm>
          <a:prstGeom prst="rect">
            <a:avLst/>
          </a:prstGeom>
        </p:spPr>
        <p:txBody>
          <a:bodyPr wrap="square">
            <a:spAutoFit/>
          </a:bodyPr>
          <a:lstStyle/>
          <a:p>
            <a:pPr lvl="0" algn="just">
              <a:lnSpc>
                <a:spcPct val="115000"/>
              </a:lnSpc>
              <a:spcBef>
                <a:spcPts val="0"/>
              </a:spcBef>
              <a:spcAft>
                <a:spcPts val="0"/>
              </a:spcAft>
            </a:pPr>
            <a:r>
              <a:rPr lang="nl-NL" sz="2800" b="1">
                <a:solidFill>
                  <a:srgbClr val="0000FF"/>
                </a:solidFill>
                <a:latin typeface="Times New Roman" panose="02020603050405020304" pitchFamily="18" charset="0"/>
                <a:ea typeface="Calibri" panose="020F0502020204030204"/>
                <a:cs typeface="Times New Roman" panose="02020603050405020304" pitchFamily="18" charset="0"/>
              </a:rPr>
              <a:t>=&gt; Cảnh báo về sự thất bại nhục nhã không thể tránh khỏi của quân xâm lược. Khẳng định sức mạnh vô địch của quân và dân ta trong cuộc chiến đấu bảo vệ chủ quyền đất nước. </a:t>
            </a:r>
            <a:endParaRPr lang="en-US" sz="2800" b="1">
              <a:solidFill>
                <a:srgbClr val="0000FF"/>
              </a:solidFill>
              <a:latin typeface="Times New Roman" panose="02020603050405020304" pitchFamily="18" charset="0"/>
              <a:ea typeface="Calibri" panose="020F0502020204030204"/>
              <a:cs typeface="Times New Roman" panose="02020603050405020304" pitchFamily="18" charset="0"/>
            </a:endParaRPr>
          </a:p>
        </p:txBody>
      </p:sp>
      <p:sp>
        <p:nvSpPr>
          <p:cNvPr id="9" name="Text Box 2"/>
          <p:cNvSpPr txBox="1">
            <a:spLocks noChangeArrowheads="1"/>
          </p:cNvSpPr>
          <p:nvPr/>
        </p:nvSpPr>
        <p:spPr bwMode="auto">
          <a:xfrm>
            <a:off x="0" y="76220"/>
            <a:ext cx="3429000" cy="521970"/>
          </a:xfrm>
          <a:prstGeom prst="rect">
            <a:avLst/>
          </a:prstGeom>
          <a:noFill/>
          <a:ln w="9525">
            <a:noFill/>
            <a:miter lim="800000"/>
          </a:ln>
          <a:effectLst/>
        </p:spPr>
        <p:txBody>
          <a:bodyPr wrap="square">
            <a:spAutoFit/>
          </a:bodyPr>
          <a:lstStyle/>
          <a:p>
            <a:pPr marL="514350" indent="-514350"/>
            <a:r>
              <a:rPr lang="en-US" sz="2800" b="1" smtClean="0">
                <a:solidFill>
                  <a:srgbClr val="FF0000"/>
                </a:solidFill>
                <a:latin typeface="Times New Roman" panose="02020603050405020304" pitchFamily="18" charset="0"/>
                <a:cs typeface="Times New Roman" panose="02020603050405020304" pitchFamily="18" charset="0"/>
              </a:rPr>
              <a:t>II. Tìm hiểu văn bản: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box(in)">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76200" y="76220"/>
            <a:ext cx="2362200" cy="521970"/>
          </a:xfrm>
          <a:prstGeom prst="rect">
            <a:avLst/>
          </a:prstGeom>
          <a:noFill/>
          <a:ln w="9525">
            <a:noFill/>
            <a:miter lim="800000"/>
          </a:ln>
          <a:effectLst/>
        </p:spPr>
        <p:txBody>
          <a:bodyPr wrap="square">
            <a:spAutoFit/>
          </a:bodyPr>
          <a:lstStyle/>
          <a:p>
            <a:pPr marL="514350" indent="-514350"/>
            <a:r>
              <a:rPr lang="en-US" sz="2800" b="1" smtClean="0">
                <a:solidFill>
                  <a:srgbClr val="C00000"/>
                </a:solidFill>
                <a:latin typeface="Times New Roman" panose="02020603050405020304" pitchFamily="18" charset="0"/>
                <a:cs typeface="Times New Roman" panose="02020603050405020304" pitchFamily="18" charset="0"/>
              </a:rPr>
              <a:t>III. Tổng kết:</a:t>
            </a:r>
          </a:p>
        </p:txBody>
      </p:sp>
      <p:sp>
        <p:nvSpPr>
          <p:cNvPr id="4" name="Text Box 2"/>
          <p:cNvSpPr txBox="1">
            <a:spLocks noChangeArrowheads="1"/>
          </p:cNvSpPr>
          <p:nvPr/>
        </p:nvSpPr>
        <p:spPr bwMode="auto">
          <a:xfrm>
            <a:off x="152400" y="598170"/>
            <a:ext cx="5386070" cy="521970"/>
          </a:xfrm>
          <a:prstGeom prst="rect">
            <a:avLst/>
          </a:prstGeom>
          <a:noFill/>
          <a:ln w="9525">
            <a:noFill/>
            <a:miter lim="800000"/>
          </a:ln>
          <a:effectLst/>
        </p:spPr>
        <p:txBody>
          <a:bodyPr wrap="square">
            <a:spAutoFit/>
          </a:bodyPr>
          <a:lstStyle/>
          <a:p>
            <a:pPr marL="514350" indent="-514350"/>
            <a:r>
              <a:rPr lang="en-US" sz="2800" b="1">
                <a:solidFill>
                  <a:srgbClr val="FF0000"/>
                </a:solidFill>
                <a:latin typeface="Times New Roman" panose="02020603050405020304" pitchFamily="18" charset="0"/>
                <a:cs typeface="Times New Roman" panose="02020603050405020304" pitchFamily="18" charset="0"/>
              </a:rPr>
              <a:t>1</a:t>
            </a:r>
            <a:r>
              <a:rPr lang="en-US" sz="2800" b="1" smtClean="0">
                <a:solidFill>
                  <a:srgbClr val="FF0000"/>
                </a:solidFill>
                <a:latin typeface="Times New Roman" panose="02020603050405020304" pitchFamily="18" charset="0"/>
                <a:cs typeface="Times New Roman" panose="02020603050405020304" pitchFamily="18" charset="0"/>
              </a:rPr>
              <a:t>. Nghệ thuật:</a:t>
            </a:r>
          </a:p>
        </p:txBody>
      </p:sp>
      <p:sp>
        <p:nvSpPr>
          <p:cNvPr id="5" name="Rectangle 4"/>
          <p:cNvSpPr/>
          <p:nvPr/>
        </p:nvSpPr>
        <p:spPr>
          <a:xfrm>
            <a:off x="152400" y="1078865"/>
            <a:ext cx="8902065" cy="1081405"/>
          </a:xfrm>
          <a:prstGeom prst="rect">
            <a:avLst/>
          </a:prstGeom>
        </p:spPr>
        <p:txBody>
          <a:bodyPr wrap="square">
            <a:spAutoFit/>
          </a:bodyPr>
          <a:lstStyle/>
          <a:p>
            <a:pPr marL="0" marR="0" algn="just">
              <a:lnSpc>
                <a:spcPct val="115000"/>
              </a:lnSpc>
              <a:spcBef>
                <a:spcPts val="0"/>
              </a:spcBef>
              <a:spcAft>
                <a:spcPts val="0"/>
              </a:spcAft>
            </a:pPr>
            <a:r>
              <a:rPr lang="en-US" sz="2800" b="1" smtClean="0">
                <a:solidFill>
                  <a:srgbClr val="000099"/>
                </a:solidFill>
                <a:latin typeface="Times New Roman" panose="02020603050405020304" pitchFamily="18" charset="0"/>
                <a:ea typeface="Calibri" panose="020F0502020204030204"/>
                <a:cs typeface="Times New Roman" panose="02020603050405020304" pitchFamily="18" charset="0"/>
              </a:rPr>
              <a:t>- Thể thơ: Thất ngôn tứ tuyệt Đường luật</a:t>
            </a:r>
            <a:r>
              <a:rPr lang="en-US" sz="2800" smtClean="0">
                <a:solidFill>
                  <a:srgbClr val="000099"/>
                </a:solidFill>
                <a:latin typeface="Times New Roman" panose="02020603050405020304" pitchFamily="18" charset="0"/>
                <a:ea typeface="Calibri" panose="020F0502020204030204"/>
                <a:cs typeface="Times New Roman" panose="02020603050405020304" pitchFamily="18" charset="0"/>
              </a:rPr>
              <a:t>.</a:t>
            </a:r>
          </a:p>
          <a:p>
            <a:pPr marL="0" marR="0" algn="just">
              <a:lnSpc>
                <a:spcPct val="115000"/>
              </a:lnSpc>
              <a:spcBef>
                <a:spcPts val="0"/>
              </a:spcBef>
              <a:spcAft>
                <a:spcPts val="0"/>
              </a:spcAft>
            </a:pPr>
            <a:r>
              <a:rPr lang="en-US" sz="2800" b="1" smtClean="0">
                <a:solidFill>
                  <a:srgbClr val="000099"/>
                </a:solidFill>
                <a:latin typeface="Times New Roman" panose="02020603050405020304" pitchFamily="18" charset="0"/>
                <a:ea typeface="Calibri" panose="020F0502020204030204"/>
                <a:cs typeface="Times New Roman" panose="02020603050405020304" pitchFamily="18" charset="0"/>
              </a:rPr>
              <a:t>- Cách nói chắc nịch, cô đúc, cảm xúc nằm trong ý tưởng. </a:t>
            </a:r>
            <a:endParaRPr lang="en-US" sz="2800" b="1">
              <a:solidFill>
                <a:srgbClr val="000099"/>
              </a:solidFill>
              <a:latin typeface="Times New Roman" panose="02020603050405020304" pitchFamily="18" charset="0"/>
              <a:ea typeface="Calibri" panose="020F0502020204030204"/>
              <a:cs typeface="Times New Roman" panose="02020603050405020304" pitchFamily="18" charset="0"/>
            </a:endParaRPr>
          </a:p>
        </p:txBody>
      </p:sp>
      <p:sp>
        <p:nvSpPr>
          <p:cNvPr id="6" name="Text Box 2"/>
          <p:cNvSpPr txBox="1">
            <a:spLocks noChangeArrowheads="1"/>
          </p:cNvSpPr>
          <p:nvPr/>
        </p:nvSpPr>
        <p:spPr bwMode="auto">
          <a:xfrm>
            <a:off x="0" y="2160270"/>
            <a:ext cx="2161784" cy="521970"/>
          </a:xfrm>
          <a:prstGeom prst="rect">
            <a:avLst/>
          </a:prstGeom>
          <a:noFill/>
          <a:ln w="9525">
            <a:noFill/>
            <a:miter lim="800000"/>
          </a:ln>
          <a:effectLst/>
        </p:spPr>
        <p:txBody>
          <a:bodyPr wrap="square">
            <a:spAutoFit/>
          </a:bodyPr>
          <a:lstStyle/>
          <a:p>
            <a:pPr marL="514350" indent="-514350"/>
            <a:r>
              <a:rPr lang="en-US" sz="2800" b="1">
                <a:solidFill>
                  <a:srgbClr val="FF0000"/>
                </a:solidFill>
                <a:latin typeface="Times New Roman" panose="02020603050405020304" pitchFamily="18" charset="0"/>
                <a:cs typeface="Times New Roman" panose="02020603050405020304" pitchFamily="18" charset="0"/>
              </a:rPr>
              <a:t>2</a:t>
            </a:r>
            <a:r>
              <a:rPr lang="en-US" sz="2800" b="1" smtClean="0">
                <a:solidFill>
                  <a:srgbClr val="FF0000"/>
                </a:solidFill>
                <a:latin typeface="Times New Roman" panose="02020603050405020304" pitchFamily="18" charset="0"/>
                <a:cs typeface="Times New Roman" panose="02020603050405020304" pitchFamily="18" charset="0"/>
              </a:rPr>
              <a:t>. Nội dung:</a:t>
            </a:r>
          </a:p>
        </p:txBody>
      </p:sp>
      <p:sp>
        <p:nvSpPr>
          <p:cNvPr id="7" name="Rectangle 6"/>
          <p:cNvSpPr/>
          <p:nvPr/>
        </p:nvSpPr>
        <p:spPr>
          <a:xfrm>
            <a:off x="114300" y="2971800"/>
            <a:ext cx="8978265" cy="2071370"/>
          </a:xfrm>
          <a:prstGeom prst="rect">
            <a:avLst/>
          </a:prstGeom>
        </p:spPr>
        <p:txBody>
          <a:bodyPr wrap="square">
            <a:spAutoFit/>
          </a:bodyPr>
          <a:lstStyle/>
          <a:p>
            <a:pPr marL="0" marR="0" algn="just">
              <a:lnSpc>
                <a:spcPct val="115000"/>
              </a:lnSpc>
              <a:spcBef>
                <a:spcPts val="0"/>
              </a:spcBef>
              <a:spcAft>
                <a:spcPts val="0"/>
              </a:spcAft>
            </a:pPr>
            <a:r>
              <a:rPr lang="en-US" sz="2800" b="1" smtClean="0">
                <a:solidFill>
                  <a:srgbClr val="000099"/>
                </a:solidFill>
                <a:latin typeface="Times New Roman" panose="02020603050405020304" pitchFamily="18" charset="0"/>
                <a:ea typeface="Calibri" panose="020F0502020204030204"/>
                <a:cs typeface="Times New Roman" panose="02020603050405020304" pitchFamily="18" charset="0"/>
              </a:rPr>
              <a:t>- Thể hiện bản lĩnh, khí phách của dân tộc</a:t>
            </a:r>
          </a:p>
          <a:p>
            <a:pPr marL="0" marR="0" algn="just">
              <a:lnSpc>
                <a:spcPct val="115000"/>
              </a:lnSpc>
              <a:spcBef>
                <a:spcPts val="0"/>
              </a:spcBef>
              <a:spcAft>
                <a:spcPts val="0"/>
              </a:spcAft>
            </a:pPr>
            <a:r>
              <a:rPr lang="en-US" sz="2800" b="1" smtClean="0">
                <a:solidFill>
                  <a:srgbClr val="000099"/>
                </a:solidFill>
                <a:latin typeface="Times New Roman" panose="02020603050405020304" pitchFamily="18" charset="0"/>
                <a:ea typeface="Calibri" panose="020F0502020204030204"/>
                <a:cs typeface="Times New Roman" panose="02020603050405020304" pitchFamily="18" charset="0"/>
              </a:rPr>
              <a:t>- Nêu cao chân lí vĩnh viễn, lớn lao nhất, thiêng liêng nhất: nước VN là của người VN, không ai được xâm phạm, xâm phạm sẽ thất bại. </a:t>
            </a:r>
            <a:endParaRPr lang="en-US" sz="2800" b="1">
              <a:solidFill>
                <a:srgbClr val="000099"/>
              </a:solidFill>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5" grpId="0"/>
      <p:bldP spid="6" grpId="0" bldLvl="0"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 y="76200"/>
            <a:ext cx="8305800" cy="2971800"/>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chemeClr val="accent3"/>
                </a:solidFill>
                <a:latin typeface="Times New Roman" panose="02020603050405020304" pitchFamily="18" charset="0"/>
                <a:cs typeface="Times New Roman" panose="02020603050405020304" pitchFamily="18" charset="0"/>
              </a:rPr>
              <a:t>Theo em, vì sao “Sông núi nước Nam” được xem là </a:t>
            </a:r>
            <a:r>
              <a:rPr lang="en-US" sz="4400" err="1" smtClean="0">
                <a:solidFill>
                  <a:schemeClr val="accent3"/>
                </a:solidFill>
                <a:latin typeface="Times New Roman" panose="02020603050405020304" pitchFamily="18" charset="0"/>
                <a:cs typeface="Times New Roman" panose="02020603050405020304" pitchFamily="18" charset="0"/>
              </a:rPr>
              <a:t>bản</a:t>
            </a:r>
            <a:r>
              <a:rPr lang="en-US" sz="4400" smtClean="0">
                <a:solidFill>
                  <a:schemeClr val="accent3"/>
                </a:solidFill>
                <a:latin typeface="Times New Roman" panose="02020603050405020304" pitchFamily="18" charset="0"/>
                <a:cs typeface="Times New Roman" panose="02020603050405020304" pitchFamily="18" charset="0"/>
              </a:rPr>
              <a:t> </a:t>
            </a:r>
            <a:r>
              <a:rPr lang="en-US" sz="4400" err="1" smtClean="0">
                <a:solidFill>
                  <a:schemeClr val="accent3"/>
                </a:solidFill>
                <a:latin typeface="Times New Roman" panose="02020603050405020304" pitchFamily="18" charset="0"/>
                <a:cs typeface="Times New Roman" panose="02020603050405020304" pitchFamily="18" charset="0"/>
              </a:rPr>
              <a:t>tuyên</a:t>
            </a:r>
            <a:r>
              <a:rPr lang="en-US" sz="4400" smtClean="0">
                <a:solidFill>
                  <a:schemeClr val="accent3"/>
                </a:solidFill>
                <a:latin typeface="Times New Roman" panose="02020603050405020304" pitchFamily="18" charset="0"/>
                <a:cs typeface="Times New Roman" panose="02020603050405020304" pitchFamily="18" charset="0"/>
              </a:rPr>
              <a:t> </a:t>
            </a:r>
            <a:r>
              <a:rPr lang="en-US" sz="4400" err="1" smtClean="0">
                <a:solidFill>
                  <a:schemeClr val="accent3"/>
                </a:solidFill>
                <a:latin typeface="Times New Roman" panose="02020603050405020304" pitchFamily="18" charset="0"/>
                <a:cs typeface="Times New Roman" panose="02020603050405020304" pitchFamily="18" charset="0"/>
              </a:rPr>
              <a:t>ngôn</a:t>
            </a:r>
            <a:r>
              <a:rPr lang="en-US" sz="4400" smtClean="0">
                <a:solidFill>
                  <a:schemeClr val="accent3"/>
                </a:solidFill>
                <a:latin typeface="Times New Roman" panose="02020603050405020304" pitchFamily="18" charset="0"/>
                <a:cs typeface="Times New Roman" panose="02020603050405020304" pitchFamily="18" charset="0"/>
              </a:rPr>
              <a:t> </a:t>
            </a:r>
            <a:r>
              <a:rPr lang="en-US" sz="4400" err="1" smtClean="0">
                <a:solidFill>
                  <a:schemeClr val="accent3"/>
                </a:solidFill>
                <a:latin typeface="Times New Roman" panose="02020603050405020304" pitchFamily="18" charset="0"/>
                <a:cs typeface="Times New Roman" panose="02020603050405020304" pitchFamily="18" charset="0"/>
              </a:rPr>
              <a:t>độc</a:t>
            </a:r>
            <a:r>
              <a:rPr lang="en-US" sz="4400" smtClean="0">
                <a:solidFill>
                  <a:schemeClr val="accent3"/>
                </a:solidFill>
                <a:latin typeface="Times New Roman" panose="02020603050405020304" pitchFamily="18" charset="0"/>
                <a:cs typeface="Times New Roman" panose="02020603050405020304" pitchFamily="18" charset="0"/>
              </a:rPr>
              <a:t> </a:t>
            </a:r>
            <a:r>
              <a:rPr lang="en-US" sz="4400" err="1" smtClean="0">
                <a:solidFill>
                  <a:schemeClr val="accent3"/>
                </a:solidFill>
                <a:latin typeface="Times New Roman" panose="02020603050405020304" pitchFamily="18" charset="0"/>
                <a:cs typeface="Times New Roman" panose="02020603050405020304" pitchFamily="18" charset="0"/>
              </a:rPr>
              <a:t>lập</a:t>
            </a:r>
            <a:r>
              <a:rPr lang="en-US" sz="4400" smtClean="0">
                <a:solidFill>
                  <a:schemeClr val="accent3"/>
                </a:solidFill>
                <a:latin typeface="Times New Roman" panose="02020603050405020304" pitchFamily="18" charset="0"/>
                <a:cs typeface="Times New Roman" panose="02020603050405020304" pitchFamily="18" charset="0"/>
              </a:rPr>
              <a:t> </a:t>
            </a:r>
            <a:r>
              <a:rPr lang="en-US" sz="4400" err="1" smtClean="0">
                <a:solidFill>
                  <a:schemeClr val="accent3"/>
                </a:solidFill>
                <a:latin typeface="Times New Roman" panose="02020603050405020304" pitchFamily="18" charset="0"/>
                <a:cs typeface="Times New Roman" panose="02020603050405020304" pitchFamily="18" charset="0"/>
              </a:rPr>
              <a:t>đầu</a:t>
            </a:r>
            <a:r>
              <a:rPr lang="en-US" sz="4400" smtClean="0">
                <a:solidFill>
                  <a:schemeClr val="accent3"/>
                </a:solidFill>
                <a:latin typeface="Times New Roman" panose="02020603050405020304" pitchFamily="18" charset="0"/>
                <a:cs typeface="Times New Roman" panose="02020603050405020304" pitchFamily="18" charset="0"/>
              </a:rPr>
              <a:t> </a:t>
            </a:r>
            <a:r>
              <a:rPr lang="en-US" sz="4400" err="1" smtClean="0">
                <a:solidFill>
                  <a:schemeClr val="accent3"/>
                </a:solidFill>
                <a:latin typeface="Times New Roman" panose="02020603050405020304" pitchFamily="18" charset="0"/>
                <a:cs typeface="Times New Roman" panose="02020603050405020304" pitchFamily="18" charset="0"/>
              </a:rPr>
              <a:t>tiên</a:t>
            </a:r>
            <a:r>
              <a:rPr lang="en-US" sz="4400" smtClean="0">
                <a:solidFill>
                  <a:schemeClr val="accent3"/>
                </a:solidFill>
                <a:latin typeface="Times New Roman" panose="02020603050405020304" pitchFamily="18" charset="0"/>
                <a:cs typeface="Times New Roman" panose="02020603050405020304" pitchFamily="18" charset="0"/>
              </a:rPr>
              <a:t> </a:t>
            </a:r>
            <a:r>
              <a:rPr lang="en-US" sz="4400" err="1" smtClean="0">
                <a:solidFill>
                  <a:schemeClr val="accent3"/>
                </a:solidFill>
                <a:latin typeface="Times New Roman" panose="02020603050405020304" pitchFamily="18" charset="0"/>
                <a:cs typeface="Times New Roman" panose="02020603050405020304" pitchFamily="18" charset="0"/>
              </a:rPr>
              <a:t>của</a:t>
            </a:r>
            <a:r>
              <a:rPr lang="en-US" sz="4400" smtClean="0">
                <a:solidFill>
                  <a:schemeClr val="accent3"/>
                </a:solidFill>
                <a:latin typeface="Times New Roman" panose="02020603050405020304" pitchFamily="18" charset="0"/>
                <a:cs typeface="Times New Roman" panose="02020603050405020304" pitchFamily="18" charset="0"/>
              </a:rPr>
              <a:t> </a:t>
            </a:r>
            <a:r>
              <a:rPr lang="en-US" sz="4400" err="1" smtClean="0">
                <a:solidFill>
                  <a:schemeClr val="accent3"/>
                </a:solidFill>
                <a:latin typeface="Times New Roman" panose="02020603050405020304" pitchFamily="18" charset="0"/>
                <a:cs typeface="Times New Roman" panose="02020603050405020304" pitchFamily="18" charset="0"/>
              </a:rPr>
              <a:t>dân</a:t>
            </a:r>
            <a:r>
              <a:rPr lang="en-US" sz="4400" smtClean="0">
                <a:solidFill>
                  <a:schemeClr val="accent3"/>
                </a:solidFill>
                <a:latin typeface="Times New Roman" panose="02020603050405020304" pitchFamily="18" charset="0"/>
                <a:cs typeface="Times New Roman" panose="02020603050405020304" pitchFamily="18" charset="0"/>
              </a:rPr>
              <a:t> </a:t>
            </a:r>
            <a:r>
              <a:rPr lang="en-US" sz="4400" err="1" smtClean="0">
                <a:solidFill>
                  <a:schemeClr val="accent3"/>
                </a:solidFill>
                <a:latin typeface="Times New Roman" panose="02020603050405020304" pitchFamily="18" charset="0"/>
                <a:cs typeface="Times New Roman" panose="02020603050405020304" pitchFamily="18" charset="0"/>
              </a:rPr>
              <a:t>tộc</a:t>
            </a:r>
            <a:r>
              <a:rPr lang="en-US" sz="4400" smtClean="0">
                <a:solidFill>
                  <a:schemeClr val="accent3"/>
                </a:solidFill>
                <a:latin typeface="Times New Roman" panose="02020603050405020304" pitchFamily="18" charset="0"/>
                <a:cs typeface="Times New Roman" panose="02020603050405020304" pitchFamily="18" charset="0"/>
              </a:rPr>
              <a:t> ta?</a:t>
            </a:r>
            <a:endParaRPr lang="vi-VN" sz="4400">
              <a:solidFill>
                <a:schemeClr val="accent3"/>
              </a:solidFill>
              <a:latin typeface="Times New Roman" panose="02020603050405020304" pitchFamily="18" charset="0"/>
              <a:cs typeface="Times New Roman" panose="02020603050405020304" pitchFamily="18" charset="0"/>
            </a:endParaRPr>
          </a:p>
        </p:txBody>
      </p:sp>
      <p:sp>
        <p:nvSpPr>
          <p:cNvPr id="3" name="Rectangle 2"/>
          <p:cNvSpPr/>
          <p:nvPr/>
        </p:nvSpPr>
        <p:spPr>
          <a:xfrm>
            <a:off x="228817" y="3886200"/>
            <a:ext cx="8458200" cy="1576070"/>
          </a:xfrm>
          <a:prstGeom prst="rect">
            <a:avLst/>
          </a:prstGeom>
        </p:spPr>
        <p:txBody>
          <a:bodyPr wrap="square">
            <a:spAutoFit/>
          </a:bodyPr>
          <a:lstStyle/>
          <a:p>
            <a:pPr marL="0" marR="0" algn="just">
              <a:lnSpc>
                <a:spcPct val="115000"/>
              </a:lnSpc>
              <a:spcBef>
                <a:spcPts val="0"/>
              </a:spcBef>
              <a:spcAft>
                <a:spcPts val="0"/>
              </a:spcAft>
            </a:pPr>
            <a:r>
              <a:rPr lang="en-US" sz="2800" b="1" smtClean="0">
                <a:solidFill>
                  <a:srgbClr val="000099"/>
                </a:solidFill>
                <a:latin typeface="Times New Roman" panose="02020603050405020304" pitchFamily="18" charset="0"/>
                <a:ea typeface="Calibri" panose="020F0502020204030204"/>
                <a:cs typeface="Times New Roman" panose="02020603050405020304" pitchFamily="18" charset="0"/>
              </a:rPr>
              <a:t>=&gt; Vì đây là bài thơ đầu tiên đưa ra lời tuyên bố mang tính chất khẳng định chủ quyền về lãnh thổ của nước ta một cách dõng dạc, chắc nịch và đầy tự hào nhất. </a:t>
            </a:r>
            <a:endParaRPr lang="en-US" sz="2800" b="1">
              <a:solidFill>
                <a:srgbClr val="000099"/>
              </a:solidFill>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4" name="Picture 4" descr="images (2)"/>
          <p:cNvPicPr>
            <a:picLocks noChangeAspect="1" noChangeArrowheads="1"/>
          </p:cNvPicPr>
          <p:nvPr/>
        </p:nvPicPr>
        <p:blipFill>
          <a:blip r:embed="rId2"/>
          <a:srcRect/>
          <a:stretch>
            <a:fillRect/>
          </a:stretch>
        </p:blipFill>
        <p:spPr bwMode="auto">
          <a:xfrm>
            <a:off x="0" y="0"/>
            <a:ext cx="9144000" cy="5410200"/>
          </a:xfrm>
          <a:prstGeom prst="rect">
            <a:avLst/>
          </a:prstGeom>
          <a:noFill/>
          <a:ln w="9525">
            <a:noFill/>
            <a:miter lim="800000"/>
            <a:headEnd/>
            <a:tailEnd/>
          </a:ln>
        </p:spPr>
      </p:pic>
      <p:sp>
        <p:nvSpPr>
          <p:cNvPr id="3" name="Rectangle 2"/>
          <p:cNvSpPr/>
          <p:nvPr/>
        </p:nvSpPr>
        <p:spPr>
          <a:xfrm>
            <a:off x="609600" y="5715000"/>
            <a:ext cx="8077200" cy="923330"/>
          </a:xfrm>
          <a:prstGeom prst="rect">
            <a:avLst/>
          </a:prstGeom>
          <a:solidFill>
            <a:srgbClr val="FFFF99"/>
          </a:solidFill>
        </p:spPr>
        <p:txBody>
          <a:bodyPr wrap="square">
            <a:spAutoFit/>
          </a:bodyPr>
          <a:lstStyle/>
          <a:p>
            <a:pPr algn="ctr"/>
            <a:r>
              <a:rPr lang="en-US" sz="5400" smtClean="0">
                <a:solidFill>
                  <a:srgbClr val="FF0000"/>
                </a:solidFill>
                <a:latin typeface="Times New Roman" panose="02020603050405020304" pitchFamily="18" charset="0"/>
                <a:cs typeface="Times New Roman" panose="02020603050405020304" pitchFamily="18" charset="0"/>
              </a:rPr>
              <a:t>Nguyên tác chữ Hán</a:t>
            </a:r>
          </a:p>
        </p:txBody>
      </p:sp>
      <p:sp>
        <p:nvSpPr>
          <p:cNvPr id="4" name="Down Arrow 3"/>
          <p:cNvSpPr/>
          <p:nvPr/>
        </p:nvSpPr>
        <p:spPr>
          <a:xfrm>
            <a:off x="4038600" y="5105400"/>
            <a:ext cx="1143000" cy="685800"/>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0" y="838200"/>
            <a:ext cx="9144000" cy="5410200"/>
          </a:xfrm>
          <a:prstGeom prst="cloudCallout">
            <a:avLst>
              <a:gd name="adj1" fmla="val -38489"/>
              <a:gd name="adj2" fmla="val 54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smtClean="0">
                <a:solidFill>
                  <a:srgbClr val="FF0000"/>
                </a:solidFill>
                <a:latin typeface="Times New Roman" panose="02020603050405020304" pitchFamily="18" charset="0"/>
                <a:cs typeface="Times New Roman" panose="02020603050405020304" pitchFamily="18" charset="0"/>
              </a:rPr>
              <a:t>Em hãy xác định </a:t>
            </a:r>
            <a:r>
              <a:rPr lang="en-US" sz="4800" smtClean="0">
                <a:solidFill>
                  <a:schemeClr val="tx1"/>
                </a:solidFill>
                <a:latin typeface="Times New Roman" panose="02020603050405020304" pitchFamily="18" charset="0"/>
                <a:cs typeface="Times New Roman" panose="02020603050405020304" pitchFamily="18" charset="0"/>
              </a:rPr>
              <a:t>phương thức biểu đạt chính</a:t>
            </a:r>
            <a:r>
              <a:rPr lang="en-US" sz="4800" smtClean="0">
                <a:solidFill>
                  <a:srgbClr val="FF0000"/>
                </a:solidFill>
                <a:latin typeface="Times New Roman" panose="02020603050405020304" pitchFamily="18" charset="0"/>
                <a:cs typeface="Times New Roman" panose="02020603050405020304" pitchFamily="18" charset="0"/>
              </a:rPr>
              <a:t> của bài thơ. Theo em, </a:t>
            </a:r>
            <a:r>
              <a:rPr lang="en-US" sz="4800" smtClean="0">
                <a:solidFill>
                  <a:schemeClr val="tx1"/>
                </a:solidFill>
                <a:latin typeface="Times New Roman" panose="02020603050405020304" pitchFamily="18" charset="0"/>
                <a:cs typeface="Times New Roman" panose="02020603050405020304" pitchFamily="18" charset="0"/>
              </a:rPr>
              <a:t>cảm xúc chủ đạo </a:t>
            </a:r>
            <a:r>
              <a:rPr lang="en-US" sz="4800" smtClean="0">
                <a:solidFill>
                  <a:srgbClr val="FF0000"/>
                </a:solidFill>
                <a:latin typeface="Times New Roman" panose="02020603050405020304" pitchFamily="18" charset="0"/>
                <a:cs typeface="Times New Roman" panose="02020603050405020304" pitchFamily="18" charset="0"/>
              </a:rPr>
              <a:t>trong bài thơ này là gì?</a:t>
            </a:r>
            <a:endParaRPr lang="vi-VN" sz="48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057400"/>
            <a:ext cx="8458200" cy="2640723"/>
          </a:xfrm>
          <a:prstGeom prst="rect">
            <a:avLst/>
          </a:prstGeom>
        </p:spPr>
        <p:txBody>
          <a:bodyPr wrap="square">
            <a:spAutoFit/>
          </a:bodyPr>
          <a:lstStyle/>
          <a:p>
            <a:pPr marL="0" marR="0" algn="just">
              <a:lnSpc>
                <a:spcPct val="115000"/>
              </a:lnSpc>
              <a:spcBef>
                <a:spcPts val="0"/>
              </a:spcBef>
              <a:spcAft>
                <a:spcPts val="0"/>
              </a:spcAft>
            </a:pPr>
            <a:r>
              <a:rPr lang="en-US" b="1" smtClean="0">
                <a:solidFill>
                  <a:srgbClr val="FF0000"/>
                </a:solidFill>
                <a:latin typeface="Times New Roman" panose="02020603050405020304" pitchFamily="18" charset="0"/>
                <a:ea typeface="Calibri" panose="020F0502020204030204"/>
                <a:cs typeface="Times New Roman" panose="02020603050405020304" pitchFamily="18" charset="0"/>
              </a:rPr>
              <a:t>- Phương thức biểu đạt: </a:t>
            </a:r>
            <a:r>
              <a:rPr lang="en-US" b="1">
                <a:solidFill>
                  <a:srgbClr val="000099"/>
                </a:solidFill>
                <a:latin typeface="Times New Roman" panose="02020603050405020304" pitchFamily="18" charset="0"/>
                <a:ea typeface="Calibri" panose="020F0502020204030204"/>
                <a:cs typeface="Times New Roman" panose="02020603050405020304" pitchFamily="18" charset="0"/>
              </a:rPr>
              <a:t>B</a:t>
            </a:r>
            <a:r>
              <a:rPr lang="en-US" b="1" smtClean="0">
                <a:solidFill>
                  <a:srgbClr val="000099"/>
                </a:solidFill>
                <a:latin typeface="Times New Roman" panose="02020603050405020304" pitchFamily="18" charset="0"/>
                <a:ea typeface="Calibri" panose="020F0502020204030204"/>
                <a:cs typeface="Times New Roman" panose="02020603050405020304" pitchFamily="18" charset="0"/>
              </a:rPr>
              <a:t>ài thơ thiên về sự biểu ý (bày tỏ ý kiến) song có biểu cảm (bày tỏ cảm xúc) ở trạng thái lộ rõ xen lẫn ẩn kín.</a:t>
            </a:r>
          </a:p>
          <a:p>
            <a:pPr marL="0" marR="0" algn="just">
              <a:lnSpc>
                <a:spcPct val="115000"/>
              </a:lnSpc>
              <a:spcBef>
                <a:spcPts val="0"/>
              </a:spcBef>
              <a:spcAft>
                <a:spcPts val="0"/>
              </a:spcAft>
            </a:pPr>
            <a:r>
              <a:rPr lang="en-US" b="1" smtClean="0">
                <a:solidFill>
                  <a:srgbClr val="FF0000"/>
                </a:solidFill>
                <a:latin typeface="Times New Roman" panose="02020603050405020304" pitchFamily="18" charset="0"/>
                <a:ea typeface="Calibri" panose="020F0502020204030204"/>
                <a:cs typeface="Times New Roman" panose="02020603050405020304" pitchFamily="18" charset="0"/>
              </a:rPr>
              <a:t>- Cảm xúc chủ đạo: </a:t>
            </a:r>
            <a:r>
              <a:rPr lang="en-US" b="1" smtClean="0">
                <a:solidFill>
                  <a:srgbClr val="000099"/>
                </a:solidFill>
                <a:latin typeface="Times New Roman" panose="02020603050405020304" pitchFamily="18" charset="0"/>
                <a:ea typeface="Calibri" panose="020F0502020204030204"/>
                <a:cs typeface="Times New Roman" panose="02020603050405020304" pitchFamily="18" charset="0"/>
              </a:rPr>
              <a:t>Bộc lộ tình cảm yêu nước, tự hào về đất nước và nêu cao ý chí quyết tâm bảo vệ chủ quyền đất nước trước mọi kẻ thù xâm lược.</a:t>
            </a:r>
            <a:endParaRPr lang="en-US" b="1">
              <a:solidFill>
                <a:srgbClr val="000099"/>
              </a:solidFill>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loud Callout 1"/>
          <p:cNvSpPr/>
          <p:nvPr/>
        </p:nvSpPr>
        <p:spPr>
          <a:xfrm>
            <a:off x="0" y="838200"/>
            <a:ext cx="9144000" cy="5334000"/>
          </a:xfrm>
          <a:prstGeom prst="cloudCallout">
            <a:avLst>
              <a:gd name="adj1" fmla="val -42823"/>
              <a:gd name="adj2" fmla="val 564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rgbClr val="FF0000"/>
                </a:solidFill>
                <a:latin typeface="Times New Roman" panose="02020603050405020304" pitchFamily="18" charset="0"/>
                <a:cs typeface="Times New Roman" panose="02020603050405020304" pitchFamily="18" charset="0"/>
              </a:rPr>
              <a:t>Em còn biết </a:t>
            </a:r>
            <a:r>
              <a:rPr lang="en-US" sz="4400" smtClean="0">
                <a:solidFill>
                  <a:schemeClr val="tx1"/>
                </a:solidFill>
                <a:latin typeface="Times New Roman" panose="02020603050405020304" pitchFamily="18" charset="0"/>
                <a:cs typeface="Times New Roman" panose="02020603050405020304" pitchFamily="18" charset="0"/>
              </a:rPr>
              <a:t>bản Tuyên ngôn độc lập </a:t>
            </a:r>
            <a:r>
              <a:rPr lang="en-US" sz="4400" smtClean="0">
                <a:solidFill>
                  <a:srgbClr val="FF0000"/>
                </a:solidFill>
                <a:latin typeface="Times New Roman" panose="02020603050405020304" pitchFamily="18" charset="0"/>
                <a:cs typeface="Times New Roman" panose="02020603050405020304" pitchFamily="18" charset="0"/>
              </a:rPr>
              <a:t>nào khác của dân tộc Việt Nam hay không? Em có </a:t>
            </a:r>
            <a:r>
              <a:rPr lang="en-US" sz="4400" smtClean="0">
                <a:solidFill>
                  <a:schemeClr val="tx1"/>
                </a:solidFill>
                <a:latin typeface="Times New Roman" panose="02020603050405020304" pitchFamily="18" charset="0"/>
                <a:cs typeface="Times New Roman" panose="02020603050405020304" pitchFamily="18" charset="0"/>
              </a:rPr>
              <a:t>cảm nhận </a:t>
            </a:r>
            <a:r>
              <a:rPr lang="en-US" sz="4400" smtClean="0">
                <a:solidFill>
                  <a:srgbClr val="FF0000"/>
                </a:solidFill>
                <a:latin typeface="Times New Roman" panose="02020603050405020304" pitchFamily="18" charset="0"/>
                <a:cs typeface="Times New Roman" panose="02020603050405020304" pitchFamily="18" charset="0"/>
              </a:rPr>
              <a:t>gì sau khi đọc văn bản “</a:t>
            </a:r>
            <a:r>
              <a:rPr lang="en-US" sz="4400" i="1" smtClean="0">
                <a:solidFill>
                  <a:srgbClr val="FF0000"/>
                </a:solidFill>
                <a:latin typeface="Times New Roman" panose="02020603050405020304" pitchFamily="18" charset="0"/>
                <a:cs typeface="Times New Roman" panose="02020603050405020304" pitchFamily="18" charset="0"/>
              </a:rPr>
              <a:t>Sông núi nước Nam</a:t>
            </a:r>
            <a:r>
              <a:rPr lang="en-US" sz="4400" smtClean="0">
                <a:solidFill>
                  <a:srgbClr val="FF0000"/>
                </a:solidFill>
                <a:latin typeface="Times New Roman" panose="02020603050405020304" pitchFamily="18" charset="0"/>
                <a:cs typeface="Times New Roman" panose="02020603050405020304" pitchFamily="18" charset="0"/>
              </a:rPr>
              <a:t>”?</a:t>
            </a:r>
            <a:endParaRPr lang="vi-VN" sz="44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458200" cy="3274695"/>
          </a:xfrm>
          <a:prstGeom prst="rect">
            <a:avLst/>
          </a:prstGeom>
        </p:spPr>
        <p:txBody>
          <a:bodyPr wrap="square">
            <a:spAutoFit/>
          </a:bodyPr>
          <a:lstStyle/>
          <a:p>
            <a:pPr marL="0" marR="0" algn="just">
              <a:lnSpc>
                <a:spcPct val="115000"/>
              </a:lnSpc>
              <a:spcBef>
                <a:spcPts val="0"/>
              </a:spcBef>
              <a:spcAft>
                <a:spcPts val="0"/>
              </a:spcAft>
            </a:pPr>
            <a:r>
              <a:rPr lang="en-US" sz="3600" b="1" smtClean="0">
                <a:solidFill>
                  <a:srgbClr val="FF0000"/>
                </a:solidFill>
                <a:latin typeface="Times New Roman" panose="02020603050405020304" pitchFamily="18" charset="0"/>
                <a:ea typeface="Calibri" panose="020F0502020204030204"/>
                <a:cs typeface="Times New Roman" panose="02020603050405020304" pitchFamily="18" charset="0"/>
              </a:rPr>
              <a:t>- Các bản TNĐL của DTVN: </a:t>
            </a:r>
            <a:r>
              <a:rPr lang="en-US" sz="3600" b="1" smtClean="0">
                <a:solidFill>
                  <a:srgbClr val="000099"/>
                </a:solidFill>
                <a:latin typeface="Times New Roman" panose="02020603050405020304" pitchFamily="18" charset="0"/>
                <a:ea typeface="Calibri" panose="020F0502020204030204"/>
                <a:cs typeface="Times New Roman" panose="02020603050405020304" pitchFamily="18" charset="0"/>
              </a:rPr>
              <a:t>Bình Ngô đại cáo của Nguyễn Trãi và Tuyên ngôn độc lập của Chủ tịch HCM.</a:t>
            </a:r>
          </a:p>
          <a:p>
            <a:pPr marL="0" marR="0" algn="just">
              <a:lnSpc>
                <a:spcPct val="115000"/>
              </a:lnSpc>
              <a:spcBef>
                <a:spcPts val="0"/>
              </a:spcBef>
              <a:spcAft>
                <a:spcPts val="0"/>
              </a:spcAft>
            </a:pPr>
            <a:r>
              <a:rPr lang="en-US" sz="3600" b="1" smtClean="0">
                <a:solidFill>
                  <a:srgbClr val="FF0000"/>
                </a:solidFill>
                <a:latin typeface="Times New Roman" panose="02020603050405020304" pitchFamily="18" charset="0"/>
                <a:ea typeface="Calibri" panose="020F0502020204030204"/>
                <a:cs typeface="Times New Roman" panose="02020603050405020304" pitchFamily="18" charset="0"/>
              </a:rPr>
              <a:t>- Cảm nhận: </a:t>
            </a:r>
            <a:r>
              <a:rPr lang="en-US" sz="3600" b="1" smtClean="0">
                <a:latin typeface="Times New Roman" panose="02020603050405020304" pitchFamily="18" charset="0"/>
                <a:ea typeface="Calibri" panose="020F0502020204030204"/>
                <a:cs typeface="Times New Roman" panose="02020603050405020304" pitchFamily="18" charset="0"/>
              </a:rPr>
              <a:t>yêu nước, tự hào về cha ông, căm ghét quân xâm lược.</a:t>
            </a:r>
            <a:endParaRPr lang="en-US" sz="3600" b="1">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2971800" y="165970"/>
            <a:ext cx="2898550" cy="1015663"/>
          </a:xfrm>
          <a:prstGeom prst="rect">
            <a:avLst/>
          </a:prstGeom>
          <a:noFill/>
          <a:ln w="9525">
            <a:noFill/>
            <a:miter lim="800000"/>
          </a:ln>
          <a:effectLst/>
        </p:spPr>
        <p:txBody>
          <a:bodyPr wrap="none">
            <a:spAutoFit/>
          </a:bodyPr>
          <a:lstStyle/>
          <a:p>
            <a:r>
              <a:rPr lang="en-US" sz="6000" b="1" smtClean="0">
                <a:solidFill>
                  <a:srgbClr val="0070C0"/>
                </a:solidFill>
                <a:latin typeface="Times New Roman" panose="02020603050405020304" pitchFamily="18" charset="0"/>
                <a:cs typeface="Times New Roman" panose="02020603050405020304" pitchFamily="18" charset="0"/>
              </a:rPr>
              <a:t>Ghi </a:t>
            </a:r>
            <a:r>
              <a:rPr lang="en-US" sz="6000" b="1" err="1" smtClean="0">
                <a:solidFill>
                  <a:srgbClr val="0070C0"/>
                </a:solidFill>
                <a:latin typeface="Times New Roman" panose="02020603050405020304" pitchFamily="18" charset="0"/>
                <a:cs typeface="Times New Roman" panose="02020603050405020304" pitchFamily="18" charset="0"/>
              </a:rPr>
              <a:t>nhớ</a:t>
            </a:r>
            <a:endParaRPr lang="en-US" sz="6000">
              <a:solidFill>
                <a:srgbClr val="0070C0"/>
              </a:solidFill>
              <a:latin typeface="Times New Roman" panose="02020603050405020304" pitchFamily="18" charset="0"/>
              <a:cs typeface="Times New Roman" panose="02020603050405020304" pitchFamily="18" charset="0"/>
            </a:endParaRPr>
          </a:p>
        </p:txBody>
      </p:sp>
      <p:sp>
        <p:nvSpPr>
          <p:cNvPr id="6" name="Text Box 2"/>
          <p:cNvSpPr txBox="1">
            <a:spLocks noChangeArrowheads="1"/>
          </p:cNvSpPr>
          <p:nvPr/>
        </p:nvSpPr>
        <p:spPr bwMode="auto">
          <a:xfrm>
            <a:off x="304800" y="1447800"/>
            <a:ext cx="8458200" cy="4401205"/>
          </a:xfrm>
          <a:prstGeom prst="rect">
            <a:avLst/>
          </a:prstGeom>
          <a:solidFill>
            <a:schemeClr val="accent1"/>
          </a:solidFill>
          <a:ln w="9525">
            <a:noFill/>
            <a:miter lim="800000"/>
          </a:ln>
          <a:effectLst/>
        </p:spPr>
        <p:txBody>
          <a:bodyPr wrap="square">
            <a:spAutoFit/>
          </a:bodyPr>
          <a:lstStyle/>
          <a:p>
            <a:r>
              <a:rPr lang="en-US" sz="4000" smtClean="0">
                <a:solidFill>
                  <a:srgbClr val="FF0000"/>
                </a:solidFill>
                <a:latin typeface="Times New Roman" panose="02020603050405020304" pitchFamily="18" charset="0"/>
                <a:cs typeface="Times New Roman" panose="02020603050405020304" pitchFamily="18" charset="0"/>
              </a:rPr>
              <a:t>Bằng thể thơ thất ngôn tứ tuyệt, giọng thơ dõng dạc đanh thép, </a:t>
            </a:r>
            <a:r>
              <a:rPr lang="en-US" sz="4000" b="1" smtClean="0">
                <a:latin typeface="Times New Roman" panose="02020603050405020304" pitchFamily="18" charset="0"/>
                <a:cs typeface="Times New Roman" panose="02020603050405020304" pitchFamily="18" charset="0"/>
              </a:rPr>
              <a:t>Sông núi nước Nam</a:t>
            </a:r>
            <a:r>
              <a:rPr lang="en-US" sz="4000" smtClean="0">
                <a:latin typeface="Times New Roman" panose="02020603050405020304" pitchFamily="18" charset="0"/>
                <a:cs typeface="Times New Roman" panose="02020603050405020304" pitchFamily="18" charset="0"/>
              </a:rPr>
              <a:t> là bản </a:t>
            </a:r>
            <a:r>
              <a:rPr lang="en-US" sz="4000" b="1" u="sng" smtClean="0">
                <a:latin typeface="Times New Roman" panose="02020603050405020304" pitchFamily="18" charset="0"/>
                <a:cs typeface="Times New Roman" panose="02020603050405020304" pitchFamily="18" charset="0"/>
              </a:rPr>
              <a:t>Tuyên ngôn Độc lập đầu tiên</a:t>
            </a:r>
            <a:r>
              <a:rPr lang="en-US" sz="4000" smtClean="0">
                <a:solidFill>
                  <a:srgbClr val="FF0000"/>
                </a:solidFill>
                <a:latin typeface="Times New Roman" panose="02020603050405020304" pitchFamily="18" charset="0"/>
                <a:cs typeface="Times New Roman" panose="02020603050405020304" pitchFamily="18" charset="0"/>
              </a:rPr>
              <a:t> </a:t>
            </a:r>
            <a:r>
              <a:rPr lang="en-US" sz="4000" smtClean="0">
                <a:solidFill>
                  <a:schemeClr val="accent6">
                    <a:lumMod val="50000"/>
                  </a:schemeClr>
                </a:solidFill>
                <a:latin typeface="Times New Roman" panose="02020603050405020304" pitchFamily="18" charset="0"/>
                <a:cs typeface="Times New Roman" panose="02020603050405020304" pitchFamily="18" charset="0"/>
              </a:rPr>
              <a:t>khẳng định </a:t>
            </a:r>
            <a:r>
              <a:rPr lang="en-US" sz="4000" i="1" smtClean="0">
                <a:solidFill>
                  <a:srgbClr val="FF0066"/>
                </a:solidFill>
                <a:latin typeface="Times New Roman" panose="02020603050405020304" pitchFamily="18" charset="0"/>
                <a:cs typeface="Times New Roman" panose="02020603050405020304" pitchFamily="18" charset="0"/>
              </a:rPr>
              <a:t>chủ quyền về lãnh thổ của đất nước</a:t>
            </a:r>
            <a:r>
              <a:rPr lang="en-US" sz="4000" smtClean="0">
                <a:solidFill>
                  <a:schemeClr val="accent6">
                    <a:lumMod val="50000"/>
                  </a:schemeClr>
                </a:solidFill>
                <a:latin typeface="Times New Roman" panose="02020603050405020304" pitchFamily="18" charset="0"/>
                <a:cs typeface="Times New Roman" panose="02020603050405020304" pitchFamily="18" charset="0"/>
              </a:rPr>
              <a:t> và nêu cao </a:t>
            </a:r>
            <a:r>
              <a:rPr lang="en-US" sz="4000" i="1" smtClean="0">
                <a:solidFill>
                  <a:srgbClr val="FF0066"/>
                </a:solidFill>
                <a:latin typeface="Times New Roman" panose="02020603050405020304" pitchFamily="18" charset="0"/>
                <a:cs typeface="Times New Roman" panose="02020603050405020304" pitchFamily="18" charset="0"/>
              </a:rPr>
              <a:t>ý chí quyết tâm bảo vệ chủ quyền đó trước mọi kẻ thù xâm lược.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descr="nam_quoc"/>
          <p:cNvPicPr>
            <a:picLocks noChangeAspect="1" noChangeArrowheads="1"/>
          </p:cNvPicPr>
          <p:nvPr/>
        </p:nvPicPr>
        <p:blipFill>
          <a:blip r:embed="rId2"/>
          <a:srcRect/>
          <a:stretch>
            <a:fillRect/>
          </a:stretch>
        </p:blipFill>
        <p:spPr bwMode="auto">
          <a:xfrm>
            <a:off x="0" y="0"/>
            <a:ext cx="9144000" cy="5562600"/>
          </a:xfrm>
          <a:prstGeom prst="rect">
            <a:avLst/>
          </a:prstGeom>
          <a:noFill/>
          <a:ln w="9525">
            <a:noFill/>
            <a:miter lim="800000"/>
            <a:headEnd/>
            <a:tailEnd/>
          </a:ln>
        </p:spPr>
      </p:pic>
      <p:sp>
        <p:nvSpPr>
          <p:cNvPr id="3" name="Rectangle 2"/>
          <p:cNvSpPr/>
          <p:nvPr/>
        </p:nvSpPr>
        <p:spPr>
          <a:xfrm>
            <a:off x="609600" y="5715000"/>
            <a:ext cx="8077200" cy="923330"/>
          </a:xfrm>
          <a:prstGeom prst="rect">
            <a:avLst/>
          </a:prstGeom>
          <a:solidFill>
            <a:srgbClr val="FFFF99"/>
          </a:solidFill>
        </p:spPr>
        <p:txBody>
          <a:bodyPr wrap="square">
            <a:spAutoFit/>
          </a:bodyPr>
          <a:lstStyle/>
          <a:p>
            <a:pPr algn="ctr"/>
            <a:r>
              <a:rPr lang="en-US" sz="5400" smtClean="0">
                <a:solidFill>
                  <a:srgbClr val="FF0000"/>
                </a:solidFill>
                <a:latin typeface="Times New Roman" panose="02020603050405020304" pitchFamily="18" charset="0"/>
                <a:cs typeface="Times New Roman" panose="02020603050405020304" pitchFamily="18" charset="0"/>
              </a:rPr>
              <a:t>Phiên âm</a:t>
            </a:r>
          </a:p>
        </p:txBody>
      </p:sp>
      <p:sp>
        <p:nvSpPr>
          <p:cNvPr id="4" name="Down Arrow 3"/>
          <p:cNvSpPr/>
          <p:nvPr/>
        </p:nvSpPr>
        <p:spPr>
          <a:xfrm>
            <a:off x="4038600" y="5105400"/>
            <a:ext cx="1143000" cy="685800"/>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p:cNvSpPr>
          <p:nvPr>
            <p:ph type="title"/>
          </p:nvPr>
        </p:nvSpPr>
        <p:spPr>
          <a:xfrm>
            <a:off x="76200" y="762000"/>
            <a:ext cx="8229600" cy="533400"/>
          </a:xfrm>
        </p:spPr>
        <p:txBody>
          <a:bodyPr vert="horz" wrap="square" lIns="91440" tIns="45720" rIns="91440" bIns="45720" anchor="ctr" anchorCtr="0"/>
          <a:lstStyle/>
          <a:p>
            <a:pPr algn="l" eaLnBrk="1" hangingPunct="1"/>
            <a:r>
              <a:rPr lang="en-US" altLang="en-US" sz="2000" b="1" dirty="0">
                <a:solidFill>
                  <a:srgbClr val="0000FF"/>
                </a:solidFill>
                <a:latin typeface="Times New Roman" panose="02020603050405020304" pitchFamily="18" charset="0"/>
                <a:cs typeface="Times New Roman" panose="02020603050405020304" pitchFamily="18" charset="0"/>
              </a:rPr>
              <a:t>GIỚI THIỆU CHUNG VỀ THƠ TRUNG ĐẠI VIỆT NAM</a:t>
            </a:r>
            <a:endParaRPr lang="en-US" altLang="en-US" sz="2000" b="1" dirty="0">
              <a:solidFill>
                <a:srgbClr val="0000FF"/>
              </a:solidFill>
              <a:latin typeface="Times New Roman" panose="02020603050405020304" pitchFamily="18" charset="0"/>
              <a:ea typeface="Times New Roman" panose="02020603050405020304" pitchFamily="18" charset="0"/>
            </a:endParaRPr>
          </a:p>
        </p:txBody>
      </p:sp>
      <p:sp>
        <p:nvSpPr>
          <p:cNvPr id="3075" name="Rectangle 3"/>
          <p:cNvSpPr>
            <a:spLocks noGrp="1"/>
          </p:cNvSpPr>
          <p:nvPr>
            <p:ph idx="1"/>
          </p:nvPr>
        </p:nvSpPr>
        <p:spPr>
          <a:xfrm>
            <a:off x="0" y="1143000"/>
            <a:ext cx="3886200" cy="2971800"/>
          </a:xfrm>
        </p:spPr>
        <p:txBody>
          <a:bodyPr vert="horz" wrap="square" lIns="91440" tIns="45720" rIns="91440" bIns="45720" anchor="t" anchorCtr="0"/>
          <a:lstStyle/>
          <a:p>
            <a:pPr marL="0" indent="0">
              <a:buNone/>
            </a:pPr>
            <a:r>
              <a:rPr lang="vi-VN" altLang="x-none" sz="2400" dirty="0">
                <a:solidFill>
                  <a:srgbClr val="000000"/>
                </a:solidFill>
                <a:latin typeface="Times New Roman" panose="02020603050405020304" pitchFamily="18" charset="0"/>
                <a:cs typeface="Times New Roman" panose="02020603050405020304" pitchFamily="18" charset="0"/>
              </a:rPr>
              <a:t>Ngay từ thời trung đại, nước ta đã có một nền thơ ca phong phú v</a:t>
            </a:r>
            <a:r>
              <a:rPr lang="vi-VN" altLang="x-none" sz="2400" dirty="0">
                <a:solidFill>
                  <a:srgbClr val="000000"/>
                </a:solidFill>
                <a:latin typeface="Times New Roman" panose="02020603050405020304" pitchFamily="18" charset="0"/>
                <a:ea typeface="Times New Roman" panose="02020603050405020304" pitchFamily="18" charset="0"/>
              </a:rPr>
              <a:t>à</a:t>
            </a:r>
            <a:r>
              <a:rPr lang="vi-VN" altLang="x-none" sz="2400" dirty="0">
                <a:solidFill>
                  <a:srgbClr val="000000"/>
                </a:solidFill>
                <a:latin typeface="Times New Roman" panose="02020603050405020304" pitchFamily="18" charset="0"/>
                <a:cs typeface="Times New Roman" panose="02020603050405020304" pitchFamily="18" charset="0"/>
              </a:rPr>
              <a:t> đặc sắc. </a:t>
            </a:r>
          </a:p>
          <a:p>
            <a:pPr marL="0" indent="0">
              <a:buNone/>
            </a:pPr>
            <a:r>
              <a:rPr lang="vi-VN" altLang="x-none" sz="2400" dirty="0">
                <a:solidFill>
                  <a:srgbClr val="000000"/>
                </a:solidFill>
                <a:latin typeface="Times New Roman" panose="02020603050405020304" pitchFamily="18" charset="0"/>
                <a:cs typeface="Times New Roman" panose="02020603050405020304" pitchFamily="18" charset="0"/>
              </a:rPr>
              <a:t>Thơ ca trung đại chủ yếu được sáng tác bằng chữ Hán hoặc chữ  Nôm v</a:t>
            </a:r>
            <a:r>
              <a:rPr lang="vi-VN" altLang="x-none" sz="2400" dirty="0">
                <a:solidFill>
                  <a:srgbClr val="000000"/>
                </a:solidFill>
                <a:latin typeface="Times New Roman" panose="02020603050405020304" pitchFamily="18" charset="0"/>
                <a:ea typeface="Times New Roman" panose="02020603050405020304" pitchFamily="18" charset="0"/>
              </a:rPr>
              <a:t>à</a:t>
            </a:r>
            <a:r>
              <a:rPr lang="vi-VN" altLang="x-none" sz="2400" dirty="0">
                <a:solidFill>
                  <a:srgbClr val="000000"/>
                </a:solidFill>
                <a:latin typeface="Times New Roman" panose="02020603050405020304" pitchFamily="18" charset="0"/>
                <a:cs typeface="Times New Roman" panose="02020603050405020304" pitchFamily="18" charset="0"/>
              </a:rPr>
              <a:t> bằng nhiều thể loại đa dạng.</a:t>
            </a:r>
            <a:endParaRPr lang="vi-VN" altLang="x-none" sz="2400" dirty="0">
              <a:solidFill>
                <a:srgbClr val="000000"/>
              </a:solidFill>
              <a:latin typeface="Times New Roman" panose="02020603050405020304" pitchFamily="18" charset="0"/>
              <a:ea typeface="Times New Roman" panose="02020603050405020304" pitchFamily="18" charset="0"/>
            </a:endParaRPr>
          </a:p>
        </p:txBody>
      </p:sp>
      <p:pic>
        <p:nvPicPr>
          <p:cNvPr id="3076" name="Picture 4" descr="chu%2520nom">
            <a:hlinkClick r:id="rId2"/>
          </p:cNvPr>
          <p:cNvPicPr>
            <a:picLocks noChangeAspect="1"/>
          </p:cNvPicPr>
          <p:nvPr/>
        </p:nvPicPr>
        <p:blipFill>
          <a:blip r:embed="rId3"/>
          <a:stretch>
            <a:fillRect/>
          </a:stretch>
        </p:blipFill>
        <p:spPr>
          <a:xfrm>
            <a:off x="6248400" y="1295400"/>
            <a:ext cx="2667000" cy="1304925"/>
          </a:xfrm>
          <a:prstGeom prst="rect">
            <a:avLst/>
          </a:prstGeom>
          <a:noFill/>
          <a:ln w="9525" cap="flat" cmpd="sng">
            <a:solidFill>
              <a:srgbClr val="FF0000"/>
            </a:solidFill>
            <a:prstDash val="solid"/>
            <a:miter/>
            <a:headEnd type="none" w="med" len="med"/>
            <a:tailEnd type="none" w="med" len="med"/>
          </a:ln>
        </p:spPr>
      </p:pic>
      <p:pic>
        <p:nvPicPr>
          <p:cNvPr id="3077" name="Picture 5" descr="83393">
            <a:hlinkClick r:id="rId4"/>
          </p:cNvPr>
          <p:cNvPicPr>
            <a:picLocks noChangeAspect="1"/>
          </p:cNvPicPr>
          <p:nvPr/>
        </p:nvPicPr>
        <p:blipFill>
          <a:blip r:embed="rId5"/>
          <a:stretch>
            <a:fillRect/>
          </a:stretch>
        </p:blipFill>
        <p:spPr>
          <a:xfrm>
            <a:off x="2438400" y="4343400"/>
            <a:ext cx="1828800" cy="2266950"/>
          </a:xfrm>
          <a:prstGeom prst="rect">
            <a:avLst/>
          </a:prstGeom>
          <a:noFill/>
          <a:ln w="9525" cap="flat" cmpd="sng">
            <a:solidFill>
              <a:srgbClr val="0000FF"/>
            </a:solidFill>
            <a:prstDash val="solid"/>
            <a:miter/>
            <a:headEnd type="none" w="med" len="med"/>
            <a:tailEnd type="none" w="med" len="med"/>
          </a:ln>
        </p:spPr>
      </p:pic>
      <p:pic>
        <p:nvPicPr>
          <p:cNvPr id="3078" name="Picture 6" descr="33">
            <a:hlinkClick r:id="rId6"/>
          </p:cNvPr>
          <p:cNvPicPr>
            <a:picLocks noChangeAspect="1"/>
          </p:cNvPicPr>
          <p:nvPr/>
        </p:nvPicPr>
        <p:blipFill>
          <a:blip r:embed="rId7"/>
          <a:stretch>
            <a:fillRect/>
          </a:stretch>
        </p:blipFill>
        <p:spPr>
          <a:xfrm>
            <a:off x="6553200" y="2514600"/>
            <a:ext cx="1828800" cy="2133600"/>
          </a:xfrm>
          <a:prstGeom prst="rect">
            <a:avLst/>
          </a:prstGeom>
          <a:noFill/>
          <a:ln w="9525" cap="flat" cmpd="sng">
            <a:solidFill>
              <a:srgbClr val="FBFB05"/>
            </a:solidFill>
            <a:prstDash val="solid"/>
            <a:miter/>
            <a:headEnd type="none" w="med" len="med"/>
            <a:tailEnd type="none" w="med" len="med"/>
          </a:ln>
        </p:spPr>
      </p:pic>
      <p:pic>
        <p:nvPicPr>
          <p:cNvPr id="3079" name="Picture 7" descr="84894">
            <a:hlinkClick r:id="rId8"/>
          </p:cNvPr>
          <p:cNvPicPr>
            <a:picLocks noChangeAspect="1"/>
          </p:cNvPicPr>
          <p:nvPr/>
        </p:nvPicPr>
        <p:blipFill>
          <a:blip r:embed="rId9"/>
          <a:stretch>
            <a:fillRect/>
          </a:stretch>
        </p:blipFill>
        <p:spPr>
          <a:xfrm>
            <a:off x="4800600" y="4114800"/>
            <a:ext cx="1905000" cy="2438400"/>
          </a:xfrm>
          <a:prstGeom prst="rect">
            <a:avLst/>
          </a:prstGeom>
          <a:noFill/>
          <a:ln w="9525" cap="flat" cmpd="sng">
            <a:solidFill>
              <a:srgbClr val="FF0000"/>
            </a:solidFill>
            <a:prstDash val="solid"/>
            <a:miter/>
            <a:headEnd type="none" w="med" len="med"/>
            <a:tailEnd type="none" w="med" len="med"/>
          </a:ln>
        </p:spPr>
      </p:pic>
      <p:pic>
        <p:nvPicPr>
          <p:cNvPr id="3080" name="Picture 8" descr="small_kiem%2520nom422681">
            <a:hlinkClick r:id="rId10"/>
          </p:cNvPr>
          <p:cNvPicPr>
            <a:picLocks noChangeAspect="1"/>
          </p:cNvPicPr>
          <p:nvPr/>
        </p:nvPicPr>
        <p:blipFill>
          <a:blip r:embed="rId11"/>
          <a:stretch>
            <a:fillRect/>
          </a:stretch>
        </p:blipFill>
        <p:spPr>
          <a:xfrm>
            <a:off x="304800" y="4191000"/>
            <a:ext cx="1916113" cy="2438400"/>
          </a:xfrm>
          <a:prstGeom prst="rect">
            <a:avLst/>
          </a:prstGeom>
          <a:noFill/>
          <a:ln w="9525" cap="flat" cmpd="sng">
            <a:solidFill>
              <a:srgbClr val="0000FF"/>
            </a:solidFill>
            <a:prstDash val="solid"/>
            <a:miter/>
            <a:headEnd type="none" w="med" len="med"/>
            <a:tailEnd type="none" w="med" len="med"/>
          </a:ln>
        </p:spPr>
      </p:pic>
      <p:pic>
        <p:nvPicPr>
          <p:cNvPr id="3081" name="Picture 9" descr="p22214">
            <a:hlinkClick r:id="rId12"/>
          </p:cNvPr>
          <p:cNvPicPr>
            <a:picLocks noChangeAspect="1"/>
          </p:cNvPicPr>
          <p:nvPr/>
        </p:nvPicPr>
        <p:blipFill>
          <a:blip r:embed="rId13"/>
          <a:stretch>
            <a:fillRect/>
          </a:stretch>
        </p:blipFill>
        <p:spPr>
          <a:xfrm>
            <a:off x="3810000" y="1676400"/>
            <a:ext cx="2438400" cy="2286000"/>
          </a:xfrm>
          <a:prstGeom prst="rect">
            <a:avLst/>
          </a:prstGeom>
          <a:noFill/>
          <a:ln w="9525">
            <a:noFill/>
          </a:ln>
        </p:spPr>
      </p:pic>
      <p:pic>
        <p:nvPicPr>
          <p:cNvPr id="3082" name="Picture 10" descr="2004%255C6%255Ctho%2520lethanhtong">
            <a:hlinkClick r:id="rId14"/>
          </p:cNvPr>
          <p:cNvPicPr>
            <a:picLocks noChangeAspect="1"/>
          </p:cNvPicPr>
          <p:nvPr/>
        </p:nvPicPr>
        <p:blipFill>
          <a:blip r:embed="rId15"/>
          <a:stretch>
            <a:fillRect/>
          </a:stretch>
        </p:blipFill>
        <p:spPr>
          <a:xfrm>
            <a:off x="6781800" y="4191000"/>
            <a:ext cx="2133600" cy="2463800"/>
          </a:xfrm>
          <a:prstGeom prst="rect">
            <a:avLst/>
          </a:prstGeom>
          <a:noFill/>
          <a:ln w="9525" cap="flat" cmpd="sng">
            <a:solidFill>
              <a:srgbClr val="FF0000"/>
            </a:solidFill>
            <a:prstDash val="solid"/>
            <a:miter/>
            <a:headEnd type="none" w="med" len="med"/>
            <a:tailEnd type="none" w="med" len="med"/>
          </a:ln>
        </p:spPr>
      </p:pic>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dissolve">
                                      <p:cBhvr>
                                        <p:cTn id="7" dur="10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dissolve">
                                      <p:cBhvr>
                                        <p:cTn id="12" dur="10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081"/>
                                        </p:tgtEl>
                                        <p:attrNameLst>
                                          <p:attrName>style.visibility</p:attrName>
                                        </p:attrNameLst>
                                      </p:cBhvr>
                                      <p:to>
                                        <p:strVal val="visible"/>
                                      </p:to>
                                    </p:set>
                                    <p:animEffect transition="in" filter="dissolve">
                                      <p:cBhvr>
                                        <p:cTn id="17" dur="1000"/>
                                        <p:tgtEl>
                                          <p:spTgt spid="3081"/>
                                        </p:tgtEl>
                                      </p:cBhvr>
                                    </p:animEffect>
                                  </p:childTnLst>
                                </p:cTn>
                              </p:par>
                            </p:childTnLst>
                          </p:cTn>
                        </p:par>
                        <p:par>
                          <p:cTn id="18" fill="hold">
                            <p:stCondLst>
                              <p:cond delay="1000"/>
                            </p:stCondLst>
                            <p:childTnLst>
                              <p:par>
                                <p:cTn id="19" presetID="9" presetClass="entr" presetSubtype="0" fill="hold" nodeType="afterEffect">
                                  <p:stCondLst>
                                    <p:cond delay="0"/>
                                  </p:stCondLst>
                                  <p:childTnLst>
                                    <p:set>
                                      <p:cBhvr>
                                        <p:cTn id="20" dur="1" fill="hold">
                                          <p:stCondLst>
                                            <p:cond delay="0"/>
                                          </p:stCondLst>
                                        </p:cTn>
                                        <p:tgtEl>
                                          <p:spTgt spid="3076"/>
                                        </p:tgtEl>
                                        <p:attrNameLst>
                                          <p:attrName>style.visibility</p:attrName>
                                        </p:attrNameLst>
                                      </p:cBhvr>
                                      <p:to>
                                        <p:strVal val="visible"/>
                                      </p:to>
                                    </p:set>
                                    <p:animEffect transition="in" filter="dissolve">
                                      <p:cBhvr>
                                        <p:cTn id="21" dur="1000"/>
                                        <p:tgtEl>
                                          <p:spTgt spid="3076"/>
                                        </p:tgtEl>
                                      </p:cBhvr>
                                    </p:animEffect>
                                  </p:childTnLst>
                                </p:cTn>
                              </p:par>
                              <p:par>
                                <p:cTn id="22" presetID="9" presetClass="entr" presetSubtype="0" fill="hold" nodeType="withEffect">
                                  <p:stCondLst>
                                    <p:cond delay="0"/>
                                  </p:stCondLst>
                                  <p:childTnLst>
                                    <p:set>
                                      <p:cBhvr>
                                        <p:cTn id="23" dur="1" fill="hold">
                                          <p:stCondLst>
                                            <p:cond delay="0"/>
                                          </p:stCondLst>
                                        </p:cTn>
                                        <p:tgtEl>
                                          <p:spTgt spid="3078"/>
                                        </p:tgtEl>
                                        <p:attrNameLst>
                                          <p:attrName>style.visibility</p:attrName>
                                        </p:attrNameLst>
                                      </p:cBhvr>
                                      <p:to>
                                        <p:strVal val="visible"/>
                                      </p:to>
                                    </p:set>
                                    <p:animEffect transition="in" filter="dissolve">
                                      <p:cBhvr>
                                        <p:cTn id="24" dur="1000"/>
                                        <p:tgtEl>
                                          <p:spTgt spid="3078"/>
                                        </p:tgtEl>
                                      </p:cBhvr>
                                    </p:animEffect>
                                  </p:childTnLst>
                                </p:cTn>
                              </p:par>
                            </p:childTnLst>
                          </p:cTn>
                        </p:par>
                        <p:par>
                          <p:cTn id="25" fill="hold">
                            <p:stCondLst>
                              <p:cond delay="2000"/>
                            </p:stCondLst>
                            <p:childTnLst>
                              <p:par>
                                <p:cTn id="26" presetID="9" presetClass="entr" presetSubtype="0" fill="hold" nodeType="afterEffect">
                                  <p:stCondLst>
                                    <p:cond delay="0"/>
                                  </p:stCondLst>
                                  <p:childTnLst>
                                    <p:set>
                                      <p:cBhvr>
                                        <p:cTn id="27" dur="1" fill="hold">
                                          <p:stCondLst>
                                            <p:cond delay="0"/>
                                          </p:stCondLst>
                                        </p:cTn>
                                        <p:tgtEl>
                                          <p:spTgt spid="3082"/>
                                        </p:tgtEl>
                                        <p:attrNameLst>
                                          <p:attrName>style.visibility</p:attrName>
                                        </p:attrNameLst>
                                      </p:cBhvr>
                                      <p:to>
                                        <p:strVal val="visible"/>
                                      </p:to>
                                    </p:set>
                                    <p:animEffect transition="in" filter="dissolve">
                                      <p:cBhvr>
                                        <p:cTn id="28" dur="1000"/>
                                        <p:tgtEl>
                                          <p:spTgt spid="3082"/>
                                        </p:tgtEl>
                                      </p:cBhvr>
                                    </p:animEffect>
                                  </p:childTnLst>
                                </p:cTn>
                              </p:par>
                              <p:par>
                                <p:cTn id="29" presetID="9" presetClass="entr" presetSubtype="0" fill="hold" nodeType="withEffect">
                                  <p:stCondLst>
                                    <p:cond delay="0"/>
                                  </p:stCondLst>
                                  <p:childTnLst>
                                    <p:set>
                                      <p:cBhvr>
                                        <p:cTn id="30" dur="1" fill="hold">
                                          <p:stCondLst>
                                            <p:cond delay="0"/>
                                          </p:stCondLst>
                                        </p:cTn>
                                        <p:tgtEl>
                                          <p:spTgt spid="3079"/>
                                        </p:tgtEl>
                                        <p:attrNameLst>
                                          <p:attrName>style.visibility</p:attrName>
                                        </p:attrNameLst>
                                      </p:cBhvr>
                                      <p:to>
                                        <p:strVal val="visible"/>
                                      </p:to>
                                    </p:set>
                                    <p:animEffect transition="in" filter="dissolve">
                                      <p:cBhvr>
                                        <p:cTn id="31" dur="1000"/>
                                        <p:tgtEl>
                                          <p:spTgt spid="3079"/>
                                        </p:tgtEl>
                                      </p:cBhvr>
                                    </p:animEffect>
                                  </p:childTnLst>
                                </p:cTn>
                              </p:par>
                            </p:childTnLst>
                          </p:cTn>
                        </p:par>
                        <p:par>
                          <p:cTn id="32" fill="hold">
                            <p:stCondLst>
                              <p:cond delay="3000"/>
                            </p:stCondLst>
                            <p:childTnLst>
                              <p:par>
                                <p:cTn id="33" presetID="9" presetClass="entr" presetSubtype="0" fill="hold" nodeType="afterEffect">
                                  <p:stCondLst>
                                    <p:cond delay="0"/>
                                  </p:stCondLst>
                                  <p:childTnLst>
                                    <p:set>
                                      <p:cBhvr>
                                        <p:cTn id="34" dur="1" fill="hold">
                                          <p:stCondLst>
                                            <p:cond delay="0"/>
                                          </p:stCondLst>
                                        </p:cTn>
                                        <p:tgtEl>
                                          <p:spTgt spid="3077"/>
                                        </p:tgtEl>
                                        <p:attrNameLst>
                                          <p:attrName>style.visibility</p:attrName>
                                        </p:attrNameLst>
                                      </p:cBhvr>
                                      <p:to>
                                        <p:strVal val="visible"/>
                                      </p:to>
                                    </p:set>
                                    <p:animEffect transition="in" filter="dissolve">
                                      <p:cBhvr>
                                        <p:cTn id="35" dur="1000"/>
                                        <p:tgtEl>
                                          <p:spTgt spid="3077"/>
                                        </p:tgtEl>
                                      </p:cBhvr>
                                    </p:animEffect>
                                  </p:childTnLst>
                                </p:cTn>
                              </p:par>
                              <p:par>
                                <p:cTn id="36" presetID="9" presetClass="entr" presetSubtype="0" fill="hold" nodeType="withEffect">
                                  <p:stCondLst>
                                    <p:cond delay="0"/>
                                  </p:stCondLst>
                                  <p:childTnLst>
                                    <p:set>
                                      <p:cBhvr>
                                        <p:cTn id="37" dur="1" fill="hold">
                                          <p:stCondLst>
                                            <p:cond delay="0"/>
                                          </p:stCondLst>
                                        </p:cTn>
                                        <p:tgtEl>
                                          <p:spTgt spid="3080"/>
                                        </p:tgtEl>
                                        <p:attrNameLst>
                                          <p:attrName>style.visibility</p:attrName>
                                        </p:attrNameLst>
                                      </p:cBhvr>
                                      <p:to>
                                        <p:strVal val="visible"/>
                                      </p:to>
                                    </p:set>
                                    <p:animEffect transition="in" filter="dissolve">
                                      <p:cBhvr>
                                        <p:cTn id="38" dur="1000"/>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5" descr="Ly_thuong_Kiet_moi2-590x466"/>
          <p:cNvPicPr>
            <a:picLocks noChangeAspect="1"/>
          </p:cNvPicPr>
          <p:nvPr/>
        </p:nvPicPr>
        <p:blipFill>
          <a:blip r:embed="rId2"/>
          <a:stretch>
            <a:fillRect/>
          </a:stretch>
        </p:blipFill>
        <p:spPr>
          <a:xfrm>
            <a:off x="3429000" y="1752600"/>
            <a:ext cx="5486400" cy="4800600"/>
          </a:xfrm>
          <a:prstGeom prst="rect">
            <a:avLst/>
          </a:prstGeom>
          <a:noFill/>
          <a:ln w="9525">
            <a:noFill/>
          </a:ln>
        </p:spPr>
      </p:pic>
      <p:sp>
        <p:nvSpPr>
          <p:cNvPr id="5129" name="Text Box 9"/>
          <p:cNvSpPr txBox="1"/>
          <p:nvPr/>
        </p:nvSpPr>
        <p:spPr>
          <a:xfrm>
            <a:off x="-76200" y="2971800"/>
            <a:ext cx="5791200" cy="2678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spcBef>
                <a:spcPct val="0"/>
              </a:spcBef>
              <a:buNone/>
            </a:pPr>
            <a:r>
              <a:rPr lang="vi-VN" altLang="x-none" sz="2400" b="1" dirty="0">
                <a:solidFill>
                  <a:srgbClr val="000099"/>
                </a:solidFill>
                <a:latin typeface="Times New Roman" panose="02020603050405020304" pitchFamily="18" charset="0"/>
              </a:rPr>
              <a:t>LÝ THƯỜNG KIỆT</a:t>
            </a:r>
            <a:r>
              <a:rPr lang="vi-VN" altLang="x-none" sz="2400" dirty="0">
                <a:solidFill>
                  <a:srgbClr val="000099"/>
                </a:solidFill>
                <a:latin typeface="Times New Roman" panose="02020603050405020304" pitchFamily="18" charset="0"/>
              </a:rPr>
              <a:t> </a:t>
            </a:r>
          </a:p>
          <a:p>
            <a:pPr marL="0" lvl="0" indent="0">
              <a:spcBef>
                <a:spcPct val="0"/>
              </a:spcBef>
              <a:buNone/>
            </a:pPr>
            <a:r>
              <a:rPr lang="vi-VN" altLang="x-none" sz="2400" dirty="0">
                <a:solidFill>
                  <a:srgbClr val="000099"/>
                </a:solidFill>
                <a:latin typeface="Times New Roman" panose="02020603050405020304" pitchFamily="18" charset="0"/>
              </a:rPr>
              <a:t>Tên thật là Ngô Tuấn, người phường Thái Hòa, thành Thăng Long ngày nay.</a:t>
            </a:r>
          </a:p>
          <a:p>
            <a:pPr marL="0" lvl="0" indent="0">
              <a:spcBef>
                <a:spcPct val="0"/>
              </a:spcBef>
              <a:buNone/>
            </a:pPr>
            <a:r>
              <a:rPr lang="vi-VN" altLang="x-none" sz="2400" dirty="0">
                <a:solidFill>
                  <a:srgbClr val="000099"/>
                </a:solidFill>
                <a:latin typeface="Times New Roman" panose="02020603050405020304" pitchFamily="18" charset="0"/>
              </a:rPr>
              <a:t>Ông là </a:t>
            </a:r>
            <a:r>
              <a:rPr lang="vi-VN" altLang="x-none" sz="2400" i="1" dirty="0">
                <a:solidFill>
                  <a:srgbClr val="000099"/>
                </a:solidFill>
                <a:latin typeface="Times New Roman" panose="02020603050405020304" pitchFamily="18" charset="0"/>
              </a:rPr>
              <a:t>một vị tướng tài, một anh hùng dân tộc</a:t>
            </a:r>
            <a:r>
              <a:rPr lang="vi-VN" altLang="x-none" sz="2400" dirty="0">
                <a:solidFill>
                  <a:srgbClr val="000099"/>
                </a:solidFill>
                <a:latin typeface="Times New Roman" panose="02020603050405020304" pitchFamily="18" charset="0"/>
              </a:rPr>
              <a:t> đã lập nên bao chiến công hiển hách. Đặc biệt là hai lần ông lãnh đạo nhân dân ta kháng chiến chống Tống thành công….</a:t>
            </a:r>
          </a:p>
        </p:txBody>
      </p:sp>
      <p:sp>
        <p:nvSpPr>
          <p:cNvPr id="3" name="Rectangle 18"/>
          <p:cNvSpPr>
            <a:spLocks noGrp="1"/>
          </p:cNvSpPr>
          <p:nvPr>
            <p:ph type="title"/>
          </p:nvPr>
        </p:nvSpPr>
        <p:spPr>
          <a:xfrm>
            <a:off x="0" y="914400"/>
            <a:ext cx="7357745" cy="762000"/>
          </a:xfrm>
        </p:spPr>
        <p:txBody>
          <a:bodyPr vert="horz" wrap="square" lIns="91440" tIns="45720" rIns="91440" bIns="45720" anchor="ctr" anchorCtr="0">
            <a:noAutofit/>
          </a:bodyPr>
          <a:lstStyle/>
          <a:p>
            <a:pPr marL="1117600" indent="-1117600" algn="l" eaLnBrk="1" hangingPunct="1"/>
            <a:r>
              <a:rPr sz="2800" b="1" dirty="0">
                <a:solidFill>
                  <a:srgbClr val="C00000"/>
                </a:solidFill>
                <a:latin typeface="Times New Roman" panose="02020603050405020304" pitchFamily="18" charset="0"/>
              </a:rPr>
              <a:t>I. ĐỌC, TÌM HIỂU CHÚ THÍCH</a:t>
            </a:r>
            <a:r>
              <a:rPr sz="2800" b="1" u="sng" dirty="0">
                <a:solidFill>
                  <a:srgbClr val="C00000"/>
                </a:solidFill>
                <a:latin typeface="Times New Roman" panose="02020603050405020304" pitchFamily="18" charset="0"/>
              </a:rPr>
              <a:t/>
            </a:r>
            <a:br>
              <a:rPr sz="2800" b="1" u="sng" dirty="0">
                <a:solidFill>
                  <a:srgbClr val="C00000"/>
                </a:solidFill>
                <a:latin typeface="Times New Roman" panose="02020603050405020304" pitchFamily="18" charset="0"/>
              </a:rPr>
            </a:br>
            <a:r>
              <a:rPr sz="2800" dirty="0">
                <a:solidFill>
                  <a:srgbClr val="C00000"/>
                </a:solidFill>
                <a:latin typeface="Times New Roman" panose="02020603050405020304" pitchFamily="18" charset="0"/>
              </a:rPr>
              <a:t>1. T</a:t>
            </a:r>
            <a:r>
              <a:rPr lang="en-US" sz="2800" dirty="0">
                <a:solidFill>
                  <a:srgbClr val="C00000"/>
                </a:solidFill>
                <a:latin typeface="Times New Roman" panose="02020603050405020304" pitchFamily="18" charset="0"/>
              </a:rPr>
              <a:t>ác giả- Tác phẩm</a:t>
            </a:r>
          </a:p>
        </p:txBody>
      </p:sp>
      <p:sp>
        <p:nvSpPr>
          <p:cNvPr id="4107" name="Text Box 11"/>
          <p:cNvSpPr txBox="1"/>
          <p:nvPr/>
        </p:nvSpPr>
        <p:spPr>
          <a:xfrm>
            <a:off x="76200" y="1752600"/>
            <a:ext cx="41148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a.Tác giả</a:t>
            </a:r>
            <a:endParaRPr lang="en-US" sz="28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 Box 11"/>
          <p:cNvSpPr txBox="1"/>
          <p:nvPr/>
        </p:nvSpPr>
        <p:spPr>
          <a:xfrm>
            <a:off x="228600" y="2350770"/>
            <a:ext cx="41148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spcBef>
                <a:spcPct val="0"/>
              </a:spcBef>
              <a:buNone/>
            </a:pPr>
            <a:r>
              <a:rPr lang="en-US" sz="2800" dirty="0">
                <a:solidFill>
                  <a:srgbClr val="002060"/>
                </a:solidFill>
                <a:latin typeface="Times New Roman" panose="02020603050405020304" pitchFamily="18" charset="0"/>
                <a:cs typeface="Times New Roman" panose="02020603050405020304" pitchFamily="18" charset="0"/>
              </a:rPr>
              <a:t>Chưa rõ danh tính </a:t>
            </a:r>
            <a:endParaRPr lang="en-US" sz="28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Text Box 2"/>
          <p:cNvSpPr txBox="1">
            <a:spLocks noChangeArrowheads="1"/>
          </p:cNvSpPr>
          <p:nvPr/>
        </p:nvSpPr>
        <p:spPr bwMode="auto">
          <a:xfrm>
            <a:off x="2057400" y="76200"/>
            <a:ext cx="4800600" cy="584775"/>
          </a:xfrm>
          <a:prstGeom prst="rect">
            <a:avLst/>
          </a:prstGeom>
          <a:noFill/>
          <a:ln w="9525">
            <a:noFill/>
            <a:miter lim="800000"/>
          </a:ln>
          <a:effectLst/>
        </p:spPr>
        <p:txBody>
          <a:bodyPr wrap="square">
            <a:spAutoFit/>
          </a:bodyPr>
          <a:lstStyle/>
          <a:p>
            <a:pPr marL="514350" indent="-514350" algn="ctr"/>
            <a:r>
              <a:rPr lang="en-US" sz="3200" b="1" dirty="0" smtClean="0">
                <a:solidFill>
                  <a:srgbClr val="FF0000"/>
                </a:solidFill>
                <a:latin typeface="Times New Roman" panose="02020603050405020304" pitchFamily="18" charset="0"/>
                <a:cs typeface="Times New Roman" panose="02020603050405020304" pitchFamily="18" charset="0"/>
              </a:rPr>
              <a:t>SÔNG NÚI NƯỚC NAM</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p:cTn id="7" dur="1000" fill="hold"/>
                                        <p:tgtEl>
                                          <p:spTgt spid="5125"/>
                                        </p:tgtEl>
                                        <p:attrNameLst>
                                          <p:attrName>ppt_x</p:attrName>
                                        </p:attrNameLst>
                                      </p:cBhvr>
                                      <p:tavLst>
                                        <p:tav tm="0">
                                          <p:val>
                                            <p:strVal val="#ppt_x-.2"/>
                                          </p:val>
                                        </p:tav>
                                        <p:tav tm="100000">
                                          <p:val>
                                            <p:strVal val="#ppt_x"/>
                                          </p:val>
                                        </p:tav>
                                      </p:tavLst>
                                    </p:anim>
                                    <p:anim calcmode="lin" valueType="num">
                                      <p:cBhvr>
                                        <p:cTn id="8" dur="1000" fill="hold"/>
                                        <p:tgtEl>
                                          <p:spTgt spid="512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107"/>
                                        </p:tgtEl>
                                        <p:attrNameLst>
                                          <p:attrName>style.visibility</p:attrName>
                                        </p:attrNameLst>
                                      </p:cBhvr>
                                      <p:to>
                                        <p:strVal val="visible"/>
                                      </p:to>
                                    </p:set>
                                    <p:anim calcmode="lin" valueType="num">
                                      <p:cBhvr>
                                        <p:cTn id="14" dur="1000" fill="hold"/>
                                        <p:tgtEl>
                                          <p:spTgt spid="4107"/>
                                        </p:tgtEl>
                                        <p:attrNameLst>
                                          <p:attrName>ppt_x</p:attrName>
                                        </p:attrNameLst>
                                      </p:cBhvr>
                                      <p:tavLst>
                                        <p:tav tm="0">
                                          <p:val>
                                            <p:strVal val="#ppt_x-.2"/>
                                          </p:val>
                                        </p:tav>
                                        <p:tav tm="100000">
                                          <p:val>
                                            <p:strVal val="#ppt_x"/>
                                          </p:val>
                                        </p:tav>
                                      </p:tavLst>
                                    </p:anim>
                                    <p:anim calcmode="lin" valueType="num">
                                      <p:cBhvr>
                                        <p:cTn id="15" dur="1000" fill="hold"/>
                                        <p:tgtEl>
                                          <p:spTgt spid="410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107"/>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1000" fill="hold"/>
                                        <p:tgtEl>
                                          <p:spTgt spid="2"/>
                                        </p:tgtEl>
                                        <p:attrNameLst>
                                          <p:attrName>ppt_x</p:attrName>
                                        </p:attrNameLst>
                                      </p:cBhvr>
                                      <p:tavLst>
                                        <p:tav tm="0">
                                          <p:val>
                                            <p:strVal val="#ppt_x-.2"/>
                                          </p:val>
                                        </p:tav>
                                        <p:tav tm="100000">
                                          <p:val>
                                            <p:strVal val="#ppt_x"/>
                                          </p:val>
                                        </p:tav>
                                      </p:tavLst>
                                    </p:anim>
                                    <p:anim calcmode="lin" valueType="num">
                                      <p:cBhvr>
                                        <p:cTn id="22"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5129">
                                            <p:txEl>
                                              <p:pRg st="0" end="0"/>
                                            </p:txEl>
                                          </p:spTgt>
                                        </p:tgtEl>
                                        <p:attrNameLst>
                                          <p:attrName>style.visibility</p:attrName>
                                        </p:attrNameLst>
                                      </p:cBhvr>
                                      <p:to>
                                        <p:strVal val="visible"/>
                                      </p:to>
                                    </p:set>
                                    <p:anim calcmode="lin" valueType="num">
                                      <p:cBhvr additive="base">
                                        <p:cTn id="28" dur="500" fill="hold"/>
                                        <p:tgtEl>
                                          <p:spTgt spid="5129">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51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5129">
                                            <p:txEl>
                                              <p:pRg st="1" end="1"/>
                                            </p:txEl>
                                          </p:spTgt>
                                        </p:tgtEl>
                                        <p:attrNameLst>
                                          <p:attrName>style.visibility</p:attrName>
                                        </p:attrNameLst>
                                      </p:cBhvr>
                                      <p:to>
                                        <p:strVal val="visible"/>
                                      </p:to>
                                    </p:set>
                                    <p:animEffect transition="in" filter="barn(inVertical)">
                                      <p:cBhvr>
                                        <p:cTn id="34" dur="500"/>
                                        <p:tgtEl>
                                          <p:spTgt spid="5129">
                                            <p:txEl>
                                              <p:pRg st="1" end="1"/>
                                            </p:txEl>
                                          </p:spTgt>
                                        </p:tgtEl>
                                      </p:cBhvr>
                                    </p:animEffect>
                                  </p:childTnLst>
                                </p:cTn>
                              </p:par>
                              <p:par>
                                <p:cTn id="35" presetID="16" presetClass="entr" presetSubtype="21" fill="hold" nodeType="withEffect">
                                  <p:stCondLst>
                                    <p:cond delay="0"/>
                                  </p:stCondLst>
                                  <p:childTnLst>
                                    <p:set>
                                      <p:cBhvr>
                                        <p:cTn id="36" dur="1" fill="hold">
                                          <p:stCondLst>
                                            <p:cond delay="0"/>
                                          </p:stCondLst>
                                        </p:cTn>
                                        <p:tgtEl>
                                          <p:spTgt spid="5129">
                                            <p:txEl>
                                              <p:pRg st="2" end="2"/>
                                            </p:txEl>
                                          </p:spTgt>
                                        </p:tgtEl>
                                        <p:attrNameLst>
                                          <p:attrName>style.visibility</p:attrName>
                                        </p:attrNameLst>
                                      </p:cBhvr>
                                      <p:to>
                                        <p:strVal val="visible"/>
                                      </p:to>
                                    </p:set>
                                    <p:animEffect transition="in" filter="barn(inVertical)">
                                      <p:cBhvr>
                                        <p:cTn id="37" dur="500"/>
                                        <p:tgtEl>
                                          <p:spTgt spid="51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uong_dai_ly_thuong_kiet.jpg"/>
          <p:cNvPicPr>
            <a:picLocks noChangeAspect="1"/>
          </p:cNvPicPr>
          <p:nvPr/>
        </p:nvPicPr>
        <p:blipFill>
          <a:blip r:embed="rId2"/>
          <a:stretch>
            <a:fillRect/>
          </a:stretch>
        </p:blipFill>
        <p:spPr>
          <a:xfrm>
            <a:off x="0" y="0"/>
            <a:ext cx="4876800" cy="4191000"/>
          </a:xfrm>
          <a:prstGeom prst="rect">
            <a:avLst/>
          </a:prstGeom>
        </p:spPr>
      </p:pic>
      <p:sp>
        <p:nvSpPr>
          <p:cNvPr id="3" name="Rectangle 2"/>
          <p:cNvSpPr/>
          <p:nvPr/>
        </p:nvSpPr>
        <p:spPr>
          <a:xfrm>
            <a:off x="457200" y="5029200"/>
            <a:ext cx="8077200" cy="1754326"/>
          </a:xfrm>
          <a:prstGeom prst="rect">
            <a:avLst/>
          </a:prstGeom>
          <a:solidFill>
            <a:srgbClr val="FFFF99"/>
          </a:solidFill>
        </p:spPr>
        <p:txBody>
          <a:bodyPr wrap="square">
            <a:spAutoFit/>
          </a:bodyPr>
          <a:lstStyle/>
          <a:p>
            <a:pPr algn="ctr"/>
            <a:r>
              <a:rPr lang="en-US" sz="5400" smtClean="0">
                <a:solidFill>
                  <a:srgbClr val="FF0000"/>
                </a:solidFill>
                <a:latin typeface="Times New Roman" panose="02020603050405020304" pitchFamily="18" charset="0"/>
                <a:cs typeface="Times New Roman" panose="02020603050405020304" pitchFamily="18" charset="0"/>
              </a:rPr>
              <a:t>Tượng Lí Thường Kiệt</a:t>
            </a:r>
          </a:p>
          <a:p>
            <a:pPr algn="ctr"/>
            <a:r>
              <a:rPr lang="en-US" sz="5400" smtClean="0">
                <a:solidFill>
                  <a:srgbClr val="FF0000"/>
                </a:solidFill>
                <a:latin typeface="Times New Roman" panose="02020603050405020304" pitchFamily="18" charset="0"/>
                <a:cs typeface="Times New Roman" panose="02020603050405020304" pitchFamily="18" charset="0"/>
              </a:rPr>
              <a:t>tại Đại Nam quốc tự</a:t>
            </a:r>
          </a:p>
        </p:txBody>
      </p:sp>
      <p:sp>
        <p:nvSpPr>
          <p:cNvPr id="4" name="Down Arrow 3"/>
          <p:cNvSpPr/>
          <p:nvPr/>
        </p:nvSpPr>
        <p:spPr>
          <a:xfrm>
            <a:off x="3962400" y="4343400"/>
            <a:ext cx="1143000" cy="685800"/>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rgbClr val="FFFFFF"/>
              </a:solidFill>
            </a:endParaRPr>
          </a:p>
        </p:txBody>
      </p:sp>
      <p:pic>
        <p:nvPicPr>
          <p:cNvPr id="5" name="Picture 4" descr="tải xuống (7).jpg"/>
          <p:cNvPicPr>
            <a:picLocks noChangeAspect="1"/>
          </p:cNvPicPr>
          <p:nvPr/>
        </p:nvPicPr>
        <p:blipFill>
          <a:blip r:embed="rId3"/>
          <a:stretch>
            <a:fillRect/>
          </a:stretch>
        </p:blipFill>
        <p:spPr>
          <a:xfrm>
            <a:off x="4876800" y="0"/>
            <a:ext cx="4267200" cy="4191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ltk.jpg"/>
          <p:cNvPicPr>
            <a:picLocks noChangeAspect="1" noChangeArrowheads="1"/>
          </p:cNvPicPr>
          <p:nvPr/>
        </p:nvPicPr>
        <p:blipFill>
          <a:blip r:embed="rId2"/>
          <a:srcRect/>
          <a:stretch>
            <a:fillRect/>
          </a:stretch>
        </p:blipFill>
        <p:spPr bwMode="auto">
          <a:xfrm>
            <a:off x="381000" y="0"/>
            <a:ext cx="8382000" cy="4038600"/>
          </a:xfrm>
          <a:prstGeom prst="rect">
            <a:avLst/>
          </a:prstGeom>
          <a:noFill/>
          <a:ln w="9525">
            <a:solidFill>
              <a:srgbClr val="0000FF"/>
            </a:solidFill>
            <a:miter lim="800000"/>
            <a:headEnd/>
            <a:tailEnd/>
          </a:ln>
        </p:spPr>
      </p:pic>
      <p:sp>
        <p:nvSpPr>
          <p:cNvPr id="3" name="Rectangle 2"/>
          <p:cNvSpPr/>
          <p:nvPr/>
        </p:nvSpPr>
        <p:spPr>
          <a:xfrm>
            <a:off x="838200" y="4724400"/>
            <a:ext cx="184731" cy="923330"/>
          </a:xfrm>
          <a:prstGeom prst="rect">
            <a:avLst/>
          </a:prstGeom>
        </p:spPr>
        <p:txBody>
          <a:bodyPr wrap="none">
            <a:spAutoFit/>
          </a:bodyPr>
          <a:lstStyle/>
          <a:p>
            <a:pPr algn="ctr"/>
            <a:endParaRPr lang="en-US" sz="540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57200" y="4876800"/>
            <a:ext cx="8077200" cy="1754326"/>
          </a:xfrm>
          <a:prstGeom prst="rect">
            <a:avLst/>
          </a:prstGeom>
          <a:solidFill>
            <a:srgbClr val="FFFF99"/>
          </a:solidFill>
        </p:spPr>
        <p:txBody>
          <a:bodyPr wrap="square">
            <a:spAutoFit/>
          </a:bodyPr>
          <a:lstStyle/>
          <a:p>
            <a:pPr algn="ctr"/>
            <a:r>
              <a:rPr lang="en-US" sz="5400" smtClean="0">
                <a:solidFill>
                  <a:srgbClr val="FF0000"/>
                </a:solidFill>
                <a:latin typeface="Times New Roman" panose="02020603050405020304" pitchFamily="18" charset="0"/>
                <a:cs typeface="Times New Roman" panose="02020603050405020304" pitchFamily="18" charset="0"/>
              </a:rPr>
              <a:t>Đền thờ Lí Thường Kiệt </a:t>
            </a:r>
          </a:p>
          <a:p>
            <a:pPr algn="ctr"/>
            <a:r>
              <a:rPr lang="en-US" sz="5400" smtClean="0">
                <a:solidFill>
                  <a:srgbClr val="FF0000"/>
                </a:solidFill>
                <a:latin typeface="Times New Roman" panose="02020603050405020304" pitchFamily="18" charset="0"/>
                <a:cs typeface="Times New Roman" panose="02020603050405020304" pitchFamily="18" charset="0"/>
              </a:rPr>
              <a:t>tại Thanh Hóa</a:t>
            </a:r>
          </a:p>
        </p:txBody>
      </p:sp>
      <p:sp>
        <p:nvSpPr>
          <p:cNvPr id="6" name="Down Arrow 5"/>
          <p:cNvSpPr/>
          <p:nvPr/>
        </p:nvSpPr>
        <p:spPr>
          <a:xfrm>
            <a:off x="3810000" y="4191000"/>
            <a:ext cx="1143000" cy="685800"/>
          </a:xfrm>
          <a:prstGeom prst="down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rgbClr val="FFFF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p:nvPr/>
        </p:nvSpPr>
        <p:spPr>
          <a:xfrm>
            <a:off x="139700" y="2227263"/>
            <a:ext cx="3517900" cy="1328737"/>
          </a:xfrm>
          <a:prstGeom prst="roundRect">
            <a:avLst>
              <a:gd name="adj" fmla="val 16667"/>
            </a:avLst>
          </a:prstGeom>
          <a:solidFill>
            <a:srgbClr val="FF00FF">
              <a:alpha val="52156"/>
            </a:srgbClr>
          </a:solidFill>
          <a:ln w="57150" cap="flat" cmpd="thickThin">
            <a:solidFill>
              <a:srgbClr val="4A851D"/>
            </a:solidFill>
            <a:prstDash val="solid"/>
            <a:headEnd type="none" w="med" len="med"/>
            <a:tailEnd type="none" w="med" len="med"/>
          </a:ln>
        </p:spPr>
        <p:txBody>
          <a:bodyPr anchor="ctr" anchorCtr="0">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lgn="ctr" eaLnBrk="1" hangingPunct="1">
              <a:spcBef>
                <a:spcPct val="50000"/>
              </a:spcBef>
              <a:buNone/>
            </a:pPr>
            <a:r>
              <a:rPr lang="en-US" altLang="en-US" sz="2400" b="1" dirty="0">
                <a:solidFill>
                  <a:srgbClr val="FFFFFF"/>
                </a:solidFill>
                <a:latin typeface="Times New Roman" panose="02020603050405020304" pitchFamily="18" charset="0"/>
                <a:cs typeface="Times New Roman" panose="02020603050405020304" pitchFamily="18" charset="0"/>
              </a:rPr>
              <a:t> Hãy trình b</a:t>
            </a:r>
            <a:r>
              <a:rPr lang="en-US" altLang="en-US" sz="2400" b="1" dirty="0">
                <a:solidFill>
                  <a:srgbClr val="FFFFFF"/>
                </a:solidFill>
                <a:latin typeface="Times New Roman" panose="02020603050405020304" pitchFamily="18" charset="0"/>
                <a:ea typeface="Times New Roman" panose="02020603050405020304" pitchFamily="18" charset="0"/>
              </a:rPr>
              <a:t>à</a:t>
            </a:r>
            <a:r>
              <a:rPr lang="en-US" altLang="en-US" sz="2400" b="1" dirty="0">
                <a:solidFill>
                  <a:srgbClr val="FFFFFF"/>
                </a:solidFill>
                <a:latin typeface="Times New Roman" panose="02020603050405020304" pitchFamily="18" charset="0"/>
                <a:cs typeface="Times New Roman" panose="02020603050405020304" pitchFamily="18" charset="0"/>
              </a:rPr>
              <a:t>y hiểu biết của em về ho</a:t>
            </a:r>
            <a:r>
              <a:rPr lang="en-US" altLang="en-US" sz="2400" b="1" dirty="0">
                <a:solidFill>
                  <a:srgbClr val="FFFFFF"/>
                </a:solidFill>
                <a:latin typeface="Times New Roman" panose="02020603050405020304" pitchFamily="18" charset="0"/>
                <a:ea typeface="Times New Roman" panose="02020603050405020304" pitchFamily="18" charset="0"/>
              </a:rPr>
              <a:t>à</a:t>
            </a:r>
            <a:r>
              <a:rPr lang="en-US" altLang="en-US" sz="2400" b="1" dirty="0">
                <a:solidFill>
                  <a:srgbClr val="FFFFFF"/>
                </a:solidFill>
                <a:latin typeface="Times New Roman" panose="02020603050405020304" pitchFamily="18" charset="0"/>
                <a:cs typeface="Times New Roman" panose="02020603050405020304" pitchFamily="18" charset="0"/>
              </a:rPr>
              <a:t>n cảnh ra đời tác phẩm!</a:t>
            </a:r>
            <a:endParaRPr lang="en-US" altLang="en-US" sz="2400" b="1" dirty="0">
              <a:solidFill>
                <a:srgbClr val="FFFFFF"/>
              </a:solidFill>
              <a:latin typeface="Times New Roman" panose="02020603050405020304" pitchFamily="18" charset="0"/>
              <a:ea typeface="Times New Roman" panose="02020603050405020304" pitchFamily="18" charset="0"/>
            </a:endParaRPr>
          </a:p>
        </p:txBody>
      </p:sp>
      <p:pic>
        <p:nvPicPr>
          <p:cNvPr id="4099" name="Picture 3" descr="37">
            <a:hlinkClick r:id="rId2"/>
          </p:cNvPr>
          <p:cNvPicPr>
            <a:picLocks noChangeAspect="1"/>
          </p:cNvPicPr>
          <p:nvPr/>
        </p:nvPicPr>
        <p:blipFill>
          <a:blip r:embed="rId3"/>
          <a:stretch>
            <a:fillRect/>
          </a:stretch>
        </p:blipFill>
        <p:spPr>
          <a:xfrm>
            <a:off x="4805363" y="381000"/>
            <a:ext cx="4495800" cy="3733800"/>
          </a:xfrm>
          <a:prstGeom prst="rect">
            <a:avLst/>
          </a:prstGeom>
          <a:noFill/>
          <a:ln w="9525" cap="flat" cmpd="sng">
            <a:solidFill>
              <a:srgbClr val="FF0000"/>
            </a:solidFill>
            <a:prstDash val="solid"/>
            <a:miter/>
            <a:headEnd type="none" w="med" len="med"/>
            <a:tailEnd type="none" w="med" len="med"/>
          </a:ln>
        </p:spPr>
      </p:pic>
      <p:pic>
        <p:nvPicPr>
          <p:cNvPr id="4101" name="Picture 5" descr="2099582465_2076d3bd9b_o">
            <a:hlinkClick r:id="rId4"/>
          </p:cNvPr>
          <p:cNvPicPr>
            <a:picLocks noChangeAspect="1"/>
          </p:cNvPicPr>
          <p:nvPr/>
        </p:nvPicPr>
        <p:blipFill>
          <a:blip r:embed="rId5"/>
          <a:stretch>
            <a:fillRect/>
          </a:stretch>
        </p:blipFill>
        <p:spPr>
          <a:xfrm>
            <a:off x="457200" y="3657600"/>
            <a:ext cx="3429000" cy="3048000"/>
          </a:xfrm>
          <a:prstGeom prst="rect">
            <a:avLst/>
          </a:prstGeom>
          <a:noFill/>
          <a:ln w="9525">
            <a:noFill/>
          </a:ln>
        </p:spPr>
      </p:pic>
      <p:sp>
        <p:nvSpPr>
          <p:cNvPr id="4103" name="Text Box 7"/>
          <p:cNvSpPr txBox="1"/>
          <p:nvPr/>
        </p:nvSpPr>
        <p:spPr>
          <a:xfrm>
            <a:off x="4648200" y="4333875"/>
            <a:ext cx="4267200" cy="2000250"/>
          </a:xfrm>
          <a:prstGeom prst="rect">
            <a:avLst/>
          </a:prstGeom>
          <a:solidFill>
            <a:srgbClr val="66FF33"/>
          </a:solidFill>
          <a:ln w="9525" cap="flat" cmpd="sng">
            <a:solidFill>
              <a:srgbClr val="FF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000" dirty="0">
                <a:solidFill>
                  <a:srgbClr val="0000FF"/>
                </a:solidFill>
                <a:latin typeface="Times New Roman" panose="02020603050405020304" pitchFamily="18" charset="0"/>
                <a:cs typeface="Times New Roman" panose="02020603050405020304" pitchFamily="18" charset="0"/>
              </a:rPr>
              <a:t>Năm 1077, 30 vạn quân Tống do Quách Quỳ chỉ huy tr</a:t>
            </a:r>
            <a:r>
              <a:rPr lang="en-US" altLang="en-US" sz="2000" dirty="0">
                <a:solidFill>
                  <a:srgbClr val="0000FF"/>
                </a:solidFill>
                <a:latin typeface="Times New Roman" panose="02020603050405020304" pitchFamily="18" charset="0"/>
                <a:ea typeface="Times New Roman" panose="02020603050405020304" pitchFamily="18" charset="0"/>
              </a:rPr>
              <a:t>à</a:t>
            </a:r>
            <a:r>
              <a:rPr lang="en-US" altLang="en-US" sz="2000" dirty="0">
                <a:solidFill>
                  <a:srgbClr val="0000FF"/>
                </a:solidFill>
                <a:latin typeface="Times New Roman" panose="02020603050405020304" pitchFamily="18" charset="0"/>
                <a:cs typeface="Times New Roman" panose="02020603050405020304" pitchFamily="18" charset="0"/>
              </a:rPr>
              <a:t>n sang Việt Nam ta. Lý Thường Kiệt  cho lập phòng tuyến sông Như Nguyệt (sông Cầu) để chặn giặc rồi cho thủy quân đánh bại giặc ở vùng biển Quảng Ninh.</a:t>
            </a:r>
            <a:r>
              <a:rPr lang="en-US" altLang="en-US" sz="2400" dirty="0">
                <a:latin typeface="Times New Roman" panose="02020603050405020304" pitchFamily="18" charset="0"/>
                <a:cs typeface="Times New Roman" panose="02020603050405020304" pitchFamily="18" charset="0"/>
              </a:rPr>
              <a:t> </a:t>
            </a:r>
            <a:endParaRPr lang="en-US" altLang="en-US" sz="2400" dirty="0">
              <a:latin typeface="Times New Roman" panose="02020603050405020304" pitchFamily="18" charset="0"/>
              <a:ea typeface="Times New Roman" panose="02020603050405020304" pitchFamily="18" charset="0"/>
            </a:endParaRPr>
          </a:p>
        </p:txBody>
      </p:sp>
      <p:sp>
        <p:nvSpPr>
          <p:cNvPr id="4104" name="Text Box 8"/>
          <p:cNvSpPr txBox="1"/>
          <p:nvPr/>
        </p:nvSpPr>
        <p:spPr>
          <a:xfrm>
            <a:off x="4724400" y="4343400"/>
            <a:ext cx="4114800" cy="1938338"/>
          </a:xfrm>
          <a:prstGeom prst="rect">
            <a:avLst/>
          </a:prstGeom>
          <a:solidFill>
            <a:srgbClr val="66FF33"/>
          </a:solidFill>
          <a:ln w="9525" cap="flat" cmpd="sng">
            <a:solidFill>
              <a:srgbClr val="FF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000" dirty="0">
                <a:solidFill>
                  <a:srgbClr val="0000FF"/>
                </a:solidFill>
                <a:latin typeface="Times New Roman" panose="02020603050405020304" pitchFamily="18" charset="0"/>
                <a:cs typeface="Times New Roman" panose="02020603050405020304" pitchFamily="18" charset="0"/>
              </a:rPr>
              <a:t>Quân bộ của Quách Quỳ đánh đến sông Như Nguyệt bị chặn đứng. Nhiều trận chiến đấu quyết liệt xảy ra. Giặc Tống không sao vượt được phòng tuyến Như Nguyệt, đ</a:t>
            </a:r>
            <a:r>
              <a:rPr lang="en-US" altLang="en-US" sz="2000" dirty="0">
                <a:solidFill>
                  <a:srgbClr val="0000FF"/>
                </a:solidFill>
                <a:latin typeface="Times New Roman" panose="02020603050405020304" pitchFamily="18" charset="0"/>
                <a:ea typeface="Times New Roman" panose="02020603050405020304" pitchFamily="18" charset="0"/>
              </a:rPr>
              <a:t>à</a:t>
            </a:r>
            <a:r>
              <a:rPr lang="en-US" altLang="en-US" sz="2000" dirty="0">
                <a:solidFill>
                  <a:srgbClr val="0000FF"/>
                </a:solidFill>
                <a:latin typeface="Times New Roman" panose="02020603050405020304" pitchFamily="18" charset="0"/>
                <a:cs typeface="Times New Roman" panose="02020603050405020304" pitchFamily="18" charset="0"/>
              </a:rPr>
              <a:t>nh đóng trại chờ viện binh.</a:t>
            </a:r>
            <a:r>
              <a:rPr lang="en-US" altLang="en-US" sz="1800" dirty="0">
                <a:latin typeface="Times New Roman" panose="02020603050405020304" pitchFamily="18" charset="0"/>
                <a:cs typeface="Times New Roman" panose="02020603050405020304" pitchFamily="18" charset="0"/>
              </a:rPr>
              <a:t> </a:t>
            </a:r>
            <a:endParaRPr lang="en-US" altLang="en-US" sz="1800" dirty="0">
              <a:latin typeface="Times New Roman" panose="02020603050405020304" pitchFamily="18" charset="0"/>
              <a:ea typeface="Times New Roman" panose="02020603050405020304" pitchFamily="18" charset="0"/>
            </a:endParaRPr>
          </a:p>
        </p:txBody>
      </p:sp>
      <p:sp>
        <p:nvSpPr>
          <p:cNvPr id="4105" name="Text Box 9"/>
          <p:cNvSpPr txBox="1"/>
          <p:nvPr/>
        </p:nvSpPr>
        <p:spPr>
          <a:xfrm>
            <a:off x="5105400" y="4495800"/>
            <a:ext cx="3429000" cy="1631950"/>
          </a:xfrm>
          <a:prstGeom prst="rect">
            <a:avLst/>
          </a:prstGeom>
          <a:solidFill>
            <a:srgbClr val="66FF33"/>
          </a:solidFill>
          <a:ln w="9525" cap="flat" cmpd="sng">
            <a:solidFill>
              <a:srgbClr val="FF0000"/>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50000"/>
              </a:spcBef>
              <a:buNone/>
            </a:pPr>
            <a:r>
              <a:rPr lang="en-US" altLang="en-US" sz="2000" dirty="0">
                <a:solidFill>
                  <a:srgbClr val="0000FF"/>
                </a:solidFill>
                <a:latin typeface="Times New Roman" panose="02020603050405020304" pitchFamily="18" charset="0"/>
                <a:cs typeface="Times New Roman" panose="02020603050405020304" pitchFamily="18" charset="0"/>
              </a:rPr>
              <a:t>Đang đêm, Lý Thường Kiệt cho người v</a:t>
            </a:r>
            <a:r>
              <a:rPr lang="en-US" altLang="en-US" sz="2000" dirty="0">
                <a:solidFill>
                  <a:srgbClr val="0000FF"/>
                </a:solidFill>
                <a:latin typeface="Times New Roman" panose="02020603050405020304" pitchFamily="18" charset="0"/>
                <a:ea typeface="Times New Roman" panose="02020603050405020304" pitchFamily="18" charset="0"/>
              </a:rPr>
              <a:t>à</a:t>
            </a:r>
            <a:r>
              <a:rPr lang="en-US" altLang="en-US" sz="2000" dirty="0">
                <a:solidFill>
                  <a:srgbClr val="0000FF"/>
                </a:solidFill>
                <a:latin typeface="Times New Roman" panose="02020603050405020304" pitchFamily="18" charset="0"/>
                <a:cs typeface="Times New Roman" panose="02020603050405020304" pitchFamily="18" charset="0"/>
              </a:rPr>
              <a:t>o đền thờ Trương Hống, Trương Hát ở phía nam bờ sông Như Nguyệt, giả l</a:t>
            </a:r>
            <a:r>
              <a:rPr lang="en-US" altLang="en-US" sz="2000" dirty="0">
                <a:solidFill>
                  <a:srgbClr val="0000FF"/>
                </a:solidFill>
                <a:latin typeface="Times New Roman" panose="02020603050405020304" pitchFamily="18" charset="0"/>
                <a:ea typeface="Times New Roman" panose="02020603050405020304" pitchFamily="18" charset="0"/>
              </a:rPr>
              <a:t>à</a:t>
            </a:r>
            <a:r>
              <a:rPr lang="en-US" altLang="en-US" sz="2000" dirty="0">
                <a:solidFill>
                  <a:srgbClr val="0000FF"/>
                </a:solidFill>
                <a:latin typeface="Times New Roman" panose="02020603050405020304" pitchFamily="18" charset="0"/>
                <a:cs typeface="Times New Roman" panose="02020603050405020304" pitchFamily="18" charset="0"/>
              </a:rPr>
              <a:t>m thần đọc vang b</a:t>
            </a:r>
            <a:r>
              <a:rPr lang="en-US" altLang="en-US" sz="2000" dirty="0">
                <a:solidFill>
                  <a:srgbClr val="0000FF"/>
                </a:solidFill>
                <a:latin typeface="Times New Roman" panose="02020603050405020304" pitchFamily="18" charset="0"/>
                <a:ea typeface="Times New Roman" panose="02020603050405020304" pitchFamily="18" charset="0"/>
              </a:rPr>
              <a:t>à</a:t>
            </a:r>
            <a:r>
              <a:rPr lang="en-US" altLang="en-US" sz="2000" dirty="0">
                <a:solidFill>
                  <a:srgbClr val="0000FF"/>
                </a:solidFill>
                <a:latin typeface="Times New Roman" panose="02020603050405020304" pitchFamily="18" charset="0"/>
                <a:cs typeface="Times New Roman" panose="02020603050405020304" pitchFamily="18" charset="0"/>
              </a:rPr>
              <a:t>i thơ.</a:t>
            </a:r>
            <a:r>
              <a:rPr lang="en-US" altLang="en-US" sz="1800" dirty="0">
                <a:latin typeface="Times New Roman" panose="02020603050405020304" pitchFamily="18" charset="0"/>
                <a:cs typeface="Times New Roman" panose="02020603050405020304" pitchFamily="18" charset="0"/>
              </a:rPr>
              <a:t> </a:t>
            </a:r>
            <a:endParaRPr lang="en-US" altLang="en-US" sz="1800" dirty="0">
              <a:latin typeface="Times New Roman" panose="02020603050405020304" pitchFamily="18" charset="0"/>
              <a:ea typeface="Times New Roman" panose="02020603050405020304" pitchFamily="18" charset="0"/>
            </a:endParaRPr>
          </a:p>
        </p:txBody>
      </p:sp>
      <p:sp>
        <p:nvSpPr>
          <p:cNvPr id="6153" name="Rectangle 10"/>
          <p:cNvSpPr>
            <a:spLocks noGrp="1"/>
          </p:cNvSpPr>
          <p:nvPr>
            <p:ph type="title"/>
          </p:nvPr>
        </p:nvSpPr>
        <p:spPr>
          <a:xfrm>
            <a:off x="-63500" y="0"/>
            <a:ext cx="5570855" cy="762000"/>
          </a:xfrm>
        </p:spPr>
        <p:txBody>
          <a:bodyPr vert="horz" wrap="square" lIns="91440" tIns="45720" rIns="91440" bIns="45720" anchor="ctr" anchorCtr="0">
            <a:noAutofit/>
          </a:bodyPr>
          <a:lstStyle/>
          <a:p>
            <a:pPr marL="1117600" indent="-1117600" algn="l" eaLnBrk="1" hangingPunct="1"/>
            <a:r>
              <a:rPr sz="2800" b="1" dirty="0">
                <a:solidFill>
                  <a:srgbClr val="FF3300"/>
                </a:solidFill>
                <a:latin typeface="Times New Roman" panose="02020603050405020304" pitchFamily="18" charset="0"/>
                <a:cs typeface="Times New Roman" panose="02020603050405020304" pitchFamily="18" charset="0"/>
              </a:rPr>
              <a:t>I. ĐỌC, TÌM HIỂU CHÚ THÍCH</a:t>
            </a:r>
            <a:r>
              <a:rPr sz="2800" b="1" u="sng" dirty="0">
                <a:solidFill>
                  <a:srgbClr val="FF3300"/>
                </a:solidFill>
                <a:latin typeface="Times New Roman" panose="02020603050405020304" pitchFamily="18" charset="0"/>
                <a:cs typeface="Times New Roman" panose="02020603050405020304" pitchFamily="18" charset="0"/>
              </a:rPr>
              <a:t/>
            </a:r>
            <a:br>
              <a:rPr sz="2800" b="1" u="sng" dirty="0">
                <a:solidFill>
                  <a:srgbClr val="FF3300"/>
                </a:solidFill>
                <a:latin typeface="Times New Roman" panose="02020603050405020304" pitchFamily="18" charset="0"/>
                <a:cs typeface="Times New Roman" panose="02020603050405020304" pitchFamily="18" charset="0"/>
              </a:rPr>
            </a:br>
            <a:r>
              <a:rPr sz="2800" dirty="0">
                <a:solidFill>
                  <a:srgbClr val="000099"/>
                </a:solidFill>
                <a:latin typeface="Times New Roman" panose="02020603050405020304" pitchFamily="18" charset="0"/>
                <a:cs typeface="Times New Roman" panose="02020603050405020304" pitchFamily="18" charset="0"/>
              </a:rPr>
              <a:t>1. T</a:t>
            </a:r>
            <a:r>
              <a:rPr lang="en-US" sz="2800" dirty="0">
                <a:solidFill>
                  <a:srgbClr val="000099"/>
                </a:solidFill>
                <a:latin typeface="Times New Roman" panose="02020603050405020304" pitchFamily="18" charset="0"/>
                <a:cs typeface="Times New Roman" panose="02020603050405020304" pitchFamily="18" charset="0"/>
              </a:rPr>
              <a:t>ác giả- Tác phẩm</a:t>
            </a:r>
            <a:endParaRPr lang="en-US" sz="2800" dirty="0">
              <a:solidFill>
                <a:srgbClr val="000099"/>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107" name="Text Box 11"/>
          <p:cNvSpPr txBox="1"/>
          <p:nvPr/>
        </p:nvSpPr>
        <p:spPr>
          <a:xfrm>
            <a:off x="152400" y="1219200"/>
            <a:ext cx="4114800" cy="52197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b.Tác phẩm</a:t>
            </a:r>
            <a:endParaRPr lang="en-US" sz="28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111" name="Rectangle 15"/>
          <p:cNvSpPr/>
          <p:nvPr/>
        </p:nvSpPr>
        <p:spPr>
          <a:xfrm>
            <a:off x="4805363" y="3292475"/>
            <a:ext cx="4338637" cy="8302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eaLnBrk="1" hangingPunct="1">
              <a:spcBef>
                <a:spcPct val="0"/>
              </a:spcBef>
              <a:buNone/>
            </a:pPr>
            <a:r>
              <a:rPr lang="en-US" altLang="en-US" sz="2400" dirty="0">
                <a:solidFill>
                  <a:srgbClr val="0000FF"/>
                </a:solidFill>
                <a:latin typeface="Times New Roman" panose="02020603050405020304" pitchFamily="18" charset="0"/>
                <a:cs typeface="Times New Roman" panose="02020603050405020304" pitchFamily="18" charset="0"/>
              </a:rPr>
              <a:t>Di tích phòng tuyến sông Cầu</a:t>
            </a:r>
          </a:p>
          <a:p>
            <a:pPr marL="0" lvl="0" indent="0" algn="ctr" eaLnBrk="1" hangingPunct="1">
              <a:spcBef>
                <a:spcPct val="0"/>
              </a:spcBef>
              <a:buNone/>
            </a:pPr>
            <a:r>
              <a:rPr lang="en-US" altLang="en-US" sz="2400" dirty="0">
                <a:solidFill>
                  <a:srgbClr val="0000FF"/>
                </a:solidFill>
                <a:latin typeface="Times New Roman" panose="02020603050405020304" pitchFamily="18" charset="0"/>
                <a:cs typeface="Times New Roman" panose="02020603050405020304" pitchFamily="18" charset="0"/>
              </a:rPr>
              <a:t>(Như Nguyệt)</a:t>
            </a:r>
            <a:endParaRPr lang="en-US" altLang="en-US" sz="2400" dirty="0">
              <a:solidFill>
                <a:srgbClr val="0000FF"/>
              </a:solidFill>
              <a:latin typeface="Times New Roman" panose="02020603050405020304" pitchFamily="18" charset="0"/>
              <a:ea typeface="Times New Roman" panose="02020603050405020304"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107"/>
                                        </p:tgtEl>
                                        <p:attrNameLst>
                                          <p:attrName>style.visibility</p:attrName>
                                        </p:attrNameLst>
                                      </p:cBhvr>
                                      <p:to>
                                        <p:strVal val="visible"/>
                                      </p:to>
                                    </p:set>
                                    <p:anim calcmode="lin" valueType="num">
                                      <p:cBhvr>
                                        <p:cTn id="7" dur="1000" fill="hold"/>
                                        <p:tgtEl>
                                          <p:spTgt spid="4107"/>
                                        </p:tgtEl>
                                        <p:attrNameLst>
                                          <p:attrName>ppt_x</p:attrName>
                                        </p:attrNameLst>
                                      </p:cBhvr>
                                      <p:tavLst>
                                        <p:tav tm="0">
                                          <p:val>
                                            <p:strVal val="#ppt_x-.2"/>
                                          </p:val>
                                        </p:tav>
                                        <p:tav tm="100000">
                                          <p:val>
                                            <p:strVal val="#ppt_x"/>
                                          </p:val>
                                        </p:tav>
                                      </p:tavLst>
                                    </p:anim>
                                    <p:anim calcmode="lin" valueType="num">
                                      <p:cBhvr>
                                        <p:cTn id="8" dur="1000" fill="hold"/>
                                        <p:tgtEl>
                                          <p:spTgt spid="4107"/>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07"/>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dissolve">
                                      <p:cBhvr>
                                        <p:cTn id="14" dur="5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4111"/>
                                        </p:tgtEl>
                                        <p:attrNameLst>
                                          <p:attrName>style.visibility</p:attrName>
                                        </p:attrNameLst>
                                      </p:cBhvr>
                                      <p:to>
                                        <p:strVal val="visible"/>
                                      </p:to>
                                    </p:set>
                                    <p:animEffect transition="in" filter="blinds(horizontal)">
                                      <p:cBhvr>
                                        <p:cTn id="19" dur="500"/>
                                        <p:tgtEl>
                                          <p:spTgt spid="4111"/>
                                        </p:tgtEl>
                                      </p:cBhvr>
                                    </p:animEffect>
                                  </p:childTnLst>
                                </p:cTn>
                              </p:par>
                              <p:par>
                                <p:cTn id="20" presetID="55" presetClass="exit" presetSubtype="0" fill="hold" grpId="1" nodeType="withEffect">
                                  <p:stCondLst>
                                    <p:cond delay="0"/>
                                  </p:stCondLst>
                                  <p:childTnLst>
                                    <p:anim calcmode="lin" valueType="num">
                                      <p:cBhvr>
                                        <p:cTn id="21" dur="1000"/>
                                        <p:tgtEl>
                                          <p:spTgt spid="4098"/>
                                        </p:tgtEl>
                                        <p:attrNameLst>
                                          <p:attrName>ppt_w</p:attrName>
                                        </p:attrNameLst>
                                      </p:cBhvr>
                                      <p:tavLst>
                                        <p:tav tm="0">
                                          <p:val>
                                            <p:strVal val="ppt_w"/>
                                          </p:val>
                                        </p:tav>
                                        <p:tav tm="100000">
                                          <p:val>
                                            <p:strVal val="ppt_w*0.70"/>
                                          </p:val>
                                        </p:tav>
                                      </p:tavLst>
                                    </p:anim>
                                    <p:anim calcmode="lin" valueType="num">
                                      <p:cBhvr>
                                        <p:cTn id="22" dur="1000"/>
                                        <p:tgtEl>
                                          <p:spTgt spid="4098"/>
                                        </p:tgtEl>
                                        <p:attrNameLst>
                                          <p:attrName>ppt_h</p:attrName>
                                        </p:attrNameLst>
                                      </p:cBhvr>
                                      <p:tavLst>
                                        <p:tav tm="0">
                                          <p:val>
                                            <p:strVal val="ppt_h"/>
                                          </p:val>
                                        </p:tav>
                                        <p:tav tm="100000">
                                          <p:val>
                                            <p:strVal val="ppt_h"/>
                                          </p:val>
                                        </p:tav>
                                      </p:tavLst>
                                    </p:anim>
                                    <p:animEffect transition="out" filter="fade">
                                      <p:cBhvr>
                                        <p:cTn id="23" dur="1000"/>
                                        <p:tgtEl>
                                          <p:spTgt spid="4098"/>
                                        </p:tgtEl>
                                      </p:cBhvr>
                                    </p:animEffect>
                                    <p:set>
                                      <p:cBhvr>
                                        <p:cTn id="24" dur="1" fill="hold">
                                          <p:stCondLst>
                                            <p:cond delay="999"/>
                                          </p:stCondLst>
                                        </p:cTn>
                                        <p:tgtEl>
                                          <p:spTgt spid="4098"/>
                                        </p:tgtEl>
                                        <p:attrNameLst>
                                          <p:attrName>style.visibility</p:attrName>
                                        </p:attrNameLst>
                                      </p:cBhvr>
                                      <p:to>
                                        <p:strVal val="hidden"/>
                                      </p:to>
                                    </p:set>
                                  </p:childTnLst>
                                </p:cTn>
                              </p:par>
                              <p:par>
                                <p:cTn id="25" presetID="5" presetClass="entr" presetSubtype="10" fill="hold" nodeType="withEffect">
                                  <p:stCondLst>
                                    <p:cond delay="0"/>
                                  </p:stCondLst>
                                  <p:childTnLst>
                                    <p:set>
                                      <p:cBhvr>
                                        <p:cTn id="26" dur="1" fill="hold">
                                          <p:stCondLst>
                                            <p:cond delay="0"/>
                                          </p:stCondLst>
                                        </p:cTn>
                                        <p:tgtEl>
                                          <p:spTgt spid="4099"/>
                                        </p:tgtEl>
                                        <p:attrNameLst>
                                          <p:attrName>style.visibility</p:attrName>
                                        </p:attrNameLst>
                                      </p:cBhvr>
                                      <p:to>
                                        <p:strVal val="visible"/>
                                      </p:to>
                                    </p:set>
                                    <p:animEffect transition="in" filter="checkerboard(across)">
                                      <p:cBhvr>
                                        <p:cTn id="27" dur="500"/>
                                        <p:tgtEl>
                                          <p:spTgt spid="4099"/>
                                        </p:tgtEl>
                                      </p:cBhvr>
                                    </p:animEffect>
                                  </p:childTnLst>
                                </p:cTn>
                              </p:par>
                            </p:childTnLst>
                          </p:cTn>
                        </p:par>
                      </p:childTnLst>
                    </p:cTn>
                  </p:par>
                  <p:par>
                    <p:cTn id="28" fill="hold">
                      <p:stCondLst>
                        <p:cond delay="indefinite"/>
                      </p:stCondLst>
                      <p:childTnLst>
                        <p:par>
                          <p:cTn id="29" fill="hold">
                            <p:stCondLst>
                              <p:cond delay="0"/>
                            </p:stCondLst>
                            <p:childTnLst>
                              <p:par>
                                <p:cTn id="30" presetID="25" presetClass="entr" presetSubtype="0" fill="hold" grpId="0" nodeType="clickEffect">
                                  <p:stCondLst>
                                    <p:cond delay="0"/>
                                  </p:stCondLst>
                                  <p:childTnLst>
                                    <p:set>
                                      <p:cBhvr>
                                        <p:cTn id="31" dur="1" fill="hold">
                                          <p:stCondLst>
                                            <p:cond delay="0"/>
                                          </p:stCondLst>
                                        </p:cTn>
                                        <p:tgtEl>
                                          <p:spTgt spid="4103"/>
                                        </p:tgtEl>
                                        <p:attrNameLst>
                                          <p:attrName>style.visibility</p:attrName>
                                        </p:attrNameLst>
                                      </p:cBhvr>
                                      <p:to>
                                        <p:strVal val="visible"/>
                                      </p:to>
                                    </p:set>
                                    <p:anim calcmode="lin" valueType="num">
                                      <p:cBhvr>
                                        <p:cTn id="32" dur="500" decel="50000" fill="hold">
                                          <p:stCondLst>
                                            <p:cond delay="0"/>
                                          </p:stCondLst>
                                        </p:cTn>
                                        <p:tgtEl>
                                          <p:spTgt spid="4103"/>
                                        </p:tgtEl>
                                        <p:attrNameLst>
                                          <p:attrName>style.rotation</p:attrName>
                                        </p:attrNameLst>
                                      </p:cBhvr>
                                      <p:tavLst>
                                        <p:tav tm="0">
                                          <p:val>
                                            <p:fltVal val="-90"/>
                                          </p:val>
                                        </p:tav>
                                        <p:tav tm="100000">
                                          <p:val>
                                            <p:fltVal val="0"/>
                                          </p:val>
                                        </p:tav>
                                      </p:tavLst>
                                    </p:anim>
                                    <p:anim calcmode="lin" valueType="num">
                                      <p:cBhvr>
                                        <p:cTn id="33" dur="500" decel="50000" fill="hold">
                                          <p:stCondLst>
                                            <p:cond delay="0"/>
                                          </p:stCondLst>
                                        </p:cTn>
                                        <p:tgtEl>
                                          <p:spTgt spid="4103"/>
                                        </p:tgtEl>
                                        <p:attrNameLst>
                                          <p:attrName>ppt_w</p:attrName>
                                        </p:attrNameLst>
                                      </p:cBhvr>
                                      <p:tavLst>
                                        <p:tav tm="0">
                                          <p:val>
                                            <p:strVal val="#ppt_w"/>
                                          </p:val>
                                        </p:tav>
                                        <p:tav tm="100000">
                                          <p:val>
                                            <p:strVal val="#ppt_w*.05"/>
                                          </p:val>
                                        </p:tav>
                                      </p:tavLst>
                                    </p:anim>
                                    <p:anim calcmode="lin" valueType="num">
                                      <p:cBhvr>
                                        <p:cTn id="34" dur="500" accel="50000" fill="hold">
                                          <p:stCondLst>
                                            <p:cond delay="500"/>
                                          </p:stCondLst>
                                        </p:cTn>
                                        <p:tgtEl>
                                          <p:spTgt spid="4103"/>
                                        </p:tgtEl>
                                        <p:attrNameLst>
                                          <p:attrName>ppt_w</p:attrName>
                                        </p:attrNameLst>
                                      </p:cBhvr>
                                      <p:tavLst>
                                        <p:tav tm="0">
                                          <p:val>
                                            <p:strVal val="#ppt_w*.05"/>
                                          </p:val>
                                        </p:tav>
                                        <p:tav tm="100000">
                                          <p:val>
                                            <p:strVal val="#ppt_w"/>
                                          </p:val>
                                        </p:tav>
                                      </p:tavLst>
                                    </p:anim>
                                    <p:anim calcmode="lin" valueType="num">
                                      <p:cBhvr>
                                        <p:cTn id="35" dur="1000" fill="hold"/>
                                        <p:tgtEl>
                                          <p:spTgt spid="4103"/>
                                        </p:tgtEl>
                                        <p:attrNameLst>
                                          <p:attrName>ppt_h</p:attrName>
                                        </p:attrNameLst>
                                      </p:cBhvr>
                                      <p:tavLst>
                                        <p:tav tm="0">
                                          <p:val>
                                            <p:strVal val="#ppt_h"/>
                                          </p:val>
                                        </p:tav>
                                        <p:tav tm="100000">
                                          <p:val>
                                            <p:strVal val="#ppt_h"/>
                                          </p:val>
                                        </p:tav>
                                      </p:tavLst>
                                    </p:anim>
                                    <p:anim calcmode="lin" valueType="num">
                                      <p:cBhvr>
                                        <p:cTn id="36" dur="500" decel="50000" fill="hold">
                                          <p:stCondLst>
                                            <p:cond delay="0"/>
                                          </p:stCondLst>
                                        </p:cTn>
                                        <p:tgtEl>
                                          <p:spTgt spid="4103"/>
                                        </p:tgtEl>
                                        <p:attrNameLst>
                                          <p:attrName>ppt_x</p:attrName>
                                        </p:attrNameLst>
                                      </p:cBhvr>
                                      <p:tavLst>
                                        <p:tav tm="0">
                                          <p:val>
                                            <p:strVal val="#ppt_x+.4"/>
                                          </p:val>
                                        </p:tav>
                                        <p:tav tm="100000">
                                          <p:val>
                                            <p:strVal val="#ppt_x"/>
                                          </p:val>
                                        </p:tav>
                                      </p:tavLst>
                                    </p:anim>
                                    <p:anim calcmode="lin" valueType="num">
                                      <p:cBhvr>
                                        <p:cTn id="37" dur="500" decel="50000" fill="hold">
                                          <p:stCondLst>
                                            <p:cond delay="0"/>
                                          </p:stCondLst>
                                        </p:cTn>
                                        <p:tgtEl>
                                          <p:spTgt spid="4103"/>
                                        </p:tgtEl>
                                        <p:attrNameLst>
                                          <p:attrName>ppt_y</p:attrName>
                                        </p:attrNameLst>
                                      </p:cBhvr>
                                      <p:tavLst>
                                        <p:tav tm="0">
                                          <p:val>
                                            <p:strVal val="#ppt_y-.2"/>
                                          </p:val>
                                        </p:tav>
                                        <p:tav tm="100000">
                                          <p:val>
                                            <p:strVal val="#ppt_y+.1"/>
                                          </p:val>
                                        </p:tav>
                                      </p:tavLst>
                                    </p:anim>
                                    <p:anim calcmode="lin" valueType="num">
                                      <p:cBhvr>
                                        <p:cTn id="38" dur="500" accel="50000" fill="hold">
                                          <p:stCondLst>
                                            <p:cond delay="500"/>
                                          </p:stCondLst>
                                        </p:cTn>
                                        <p:tgtEl>
                                          <p:spTgt spid="4103"/>
                                        </p:tgtEl>
                                        <p:attrNameLst>
                                          <p:attrName>ppt_y</p:attrName>
                                        </p:attrNameLst>
                                      </p:cBhvr>
                                      <p:tavLst>
                                        <p:tav tm="0">
                                          <p:val>
                                            <p:strVal val="#ppt_y+.1"/>
                                          </p:val>
                                        </p:tav>
                                        <p:tav tm="100000">
                                          <p:val>
                                            <p:strVal val="#ppt_y"/>
                                          </p:val>
                                        </p:tav>
                                      </p:tavLst>
                                    </p:anim>
                                    <p:animEffect transition="in" filter="fade">
                                      <p:cBhvr>
                                        <p:cTn id="39" dur="1000" decel="50000">
                                          <p:stCondLst>
                                            <p:cond delay="0"/>
                                          </p:stCondLst>
                                        </p:cTn>
                                        <p:tgtEl>
                                          <p:spTgt spid="4103"/>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xit" presetSubtype="0" fill="hold" grpId="1" nodeType="clickEffect">
                                  <p:stCondLst>
                                    <p:cond delay="0"/>
                                  </p:stCondLst>
                                  <p:childTnLst>
                                    <p:animEffect transition="out" filter="dissolve">
                                      <p:cBhvr>
                                        <p:cTn id="43" dur="500"/>
                                        <p:tgtEl>
                                          <p:spTgt spid="4103"/>
                                        </p:tgtEl>
                                      </p:cBhvr>
                                    </p:animEffect>
                                    <p:set>
                                      <p:cBhvr>
                                        <p:cTn id="44" dur="1" fill="hold">
                                          <p:stCondLst>
                                            <p:cond delay="499"/>
                                          </p:stCondLst>
                                        </p:cTn>
                                        <p:tgtEl>
                                          <p:spTgt spid="4103"/>
                                        </p:tgtEl>
                                        <p:attrNameLst>
                                          <p:attrName>style.visibility</p:attrName>
                                        </p:attrNameLst>
                                      </p:cBhvr>
                                      <p:to>
                                        <p:strVal val="hidden"/>
                                      </p:to>
                                    </p:set>
                                  </p:childTnLst>
                                </p:cTn>
                              </p:par>
                              <p:par>
                                <p:cTn id="45" presetID="25" presetClass="entr" presetSubtype="0" fill="hold" grpId="0" nodeType="withEffect">
                                  <p:stCondLst>
                                    <p:cond delay="0"/>
                                  </p:stCondLst>
                                  <p:childTnLst>
                                    <p:set>
                                      <p:cBhvr>
                                        <p:cTn id="46" dur="1" fill="hold">
                                          <p:stCondLst>
                                            <p:cond delay="0"/>
                                          </p:stCondLst>
                                        </p:cTn>
                                        <p:tgtEl>
                                          <p:spTgt spid="4104"/>
                                        </p:tgtEl>
                                        <p:attrNameLst>
                                          <p:attrName>style.visibility</p:attrName>
                                        </p:attrNameLst>
                                      </p:cBhvr>
                                      <p:to>
                                        <p:strVal val="visible"/>
                                      </p:to>
                                    </p:set>
                                    <p:anim calcmode="lin" valueType="num">
                                      <p:cBhvr>
                                        <p:cTn id="47" dur="500" decel="50000" fill="hold">
                                          <p:stCondLst>
                                            <p:cond delay="0"/>
                                          </p:stCondLst>
                                        </p:cTn>
                                        <p:tgtEl>
                                          <p:spTgt spid="4104"/>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4104"/>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4104"/>
                                        </p:tgtEl>
                                        <p:attrNameLst>
                                          <p:attrName>ppt_w</p:attrName>
                                        </p:attrNameLst>
                                      </p:cBhvr>
                                      <p:tavLst>
                                        <p:tav tm="0">
                                          <p:val>
                                            <p:strVal val="#ppt_w*.05"/>
                                          </p:val>
                                        </p:tav>
                                        <p:tav tm="100000">
                                          <p:val>
                                            <p:strVal val="#ppt_w"/>
                                          </p:val>
                                        </p:tav>
                                      </p:tavLst>
                                    </p:anim>
                                    <p:anim calcmode="lin" valueType="num">
                                      <p:cBhvr>
                                        <p:cTn id="50" dur="1000" fill="hold"/>
                                        <p:tgtEl>
                                          <p:spTgt spid="4104"/>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4104"/>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4104"/>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4104"/>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4104"/>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xit" presetSubtype="0" fill="hold" grpId="1" nodeType="clickEffect">
                                  <p:stCondLst>
                                    <p:cond delay="0"/>
                                  </p:stCondLst>
                                  <p:childTnLst>
                                    <p:animEffect transition="out" filter="dissolve">
                                      <p:cBhvr>
                                        <p:cTn id="58" dur="500"/>
                                        <p:tgtEl>
                                          <p:spTgt spid="4104"/>
                                        </p:tgtEl>
                                      </p:cBhvr>
                                    </p:animEffect>
                                    <p:set>
                                      <p:cBhvr>
                                        <p:cTn id="59" dur="1" fill="hold">
                                          <p:stCondLst>
                                            <p:cond delay="499"/>
                                          </p:stCondLst>
                                        </p:cTn>
                                        <p:tgtEl>
                                          <p:spTgt spid="4104"/>
                                        </p:tgtEl>
                                        <p:attrNameLst>
                                          <p:attrName>style.visibility</p:attrName>
                                        </p:attrNameLst>
                                      </p:cBhvr>
                                      <p:to>
                                        <p:strVal val="hidden"/>
                                      </p:to>
                                    </p:set>
                                  </p:childTnLst>
                                </p:cTn>
                              </p:par>
                              <p:par>
                                <p:cTn id="60" presetID="25" presetClass="entr" presetSubtype="0" fill="hold" grpId="0" nodeType="withEffect">
                                  <p:stCondLst>
                                    <p:cond delay="0"/>
                                  </p:stCondLst>
                                  <p:childTnLst>
                                    <p:set>
                                      <p:cBhvr>
                                        <p:cTn id="61" dur="1" fill="hold">
                                          <p:stCondLst>
                                            <p:cond delay="0"/>
                                          </p:stCondLst>
                                        </p:cTn>
                                        <p:tgtEl>
                                          <p:spTgt spid="4105"/>
                                        </p:tgtEl>
                                        <p:attrNameLst>
                                          <p:attrName>style.visibility</p:attrName>
                                        </p:attrNameLst>
                                      </p:cBhvr>
                                      <p:to>
                                        <p:strVal val="visible"/>
                                      </p:to>
                                    </p:set>
                                    <p:anim calcmode="lin" valueType="num">
                                      <p:cBhvr>
                                        <p:cTn id="62" dur="500" decel="50000" fill="hold">
                                          <p:stCondLst>
                                            <p:cond delay="0"/>
                                          </p:stCondLst>
                                        </p:cTn>
                                        <p:tgtEl>
                                          <p:spTgt spid="4105"/>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4105"/>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4105"/>
                                        </p:tgtEl>
                                        <p:attrNameLst>
                                          <p:attrName>ppt_w</p:attrName>
                                        </p:attrNameLst>
                                      </p:cBhvr>
                                      <p:tavLst>
                                        <p:tav tm="0">
                                          <p:val>
                                            <p:strVal val="#ppt_w*.05"/>
                                          </p:val>
                                        </p:tav>
                                        <p:tav tm="100000">
                                          <p:val>
                                            <p:strVal val="#ppt_w"/>
                                          </p:val>
                                        </p:tav>
                                      </p:tavLst>
                                    </p:anim>
                                    <p:anim calcmode="lin" valueType="num">
                                      <p:cBhvr>
                                        <p:cTn id="65" dur="1000" fill="hold"/>
                                        <p:tgtEl>
                                          <p:spTgt spid="4105"/>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4105"/>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4105"/>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4105"/>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4105"/>
                                        </p:tgtEl>
                                      </p:cBhvr>
                                    </p:animEffect>
                                  </p:childTnLst>
                                </p:cTn>
                              </p:par>
                              <p:par>
                                <p:cTn id="70" presetID="50" presetClass="entr" presetSubtype="0" decel="100000" fill="hold" nodeType="withEffect">
                                  <p:stCondLst>
                                    <p:cond delay="0"/>
                                  </p:stCondLst>
                                  <p:childTnLst>
                                    <p:set>
                                      <p:cBhvr>
                                        <p:cTn id="71" dur="1" fill="hold">
                                          <p:stCondLst>
                                            <p:cond delay="0"/>
                                          </p:stCondLst>
                                        </p:cTn>
                                        <p:tgtEl>
                                          <p:spTgt spid="4101"/>
                                        </p:tgtEl>
                                        <p:attrNameLst>
                                          <p:attrName>style.visibility</p:attrName>
                                        </p:attrNameLst>
                                      </p:cBhvr>
                                      <p:to>
                                        <p:strVal val="visible"/>
                                      </p:to>
                                    </p:set>
                                    <p:anim calcmode="lin" valueType="num">
                                      <p:cBhvr>
                                        <p:cTn id="72" dur="1000" fill="hold"/>
                                        <p:tgtEl>
                                          <p:spTgt spid="4101"/>
                                        </p:tgtEl>
                                        <p:attrNameLst>
                                          <p:attrName>ppt_w</p:attrName>
                                        </p:attrNameLst>
                                      </p:cBhvr>
                                      <p:tavLst>
                                        <p:tav tm="0">
                                          <p:val>
                                            <p:strVal val="#ppt_w+.3"/>
                                          </p:val>
                                        </p:tav>
                                        <p:tav tm="100000">
                                          <p:val>
                                            <p:strVal val="#ppt_w"/>
                                          </p:val>
                                        </p:tav>
                                      </p:tavLst>
                                    </p:anim>
                                    <p:anim calcmode="lin" valueType="num">
                                      <p:cBhvr>
                                        <p:cTn id="73" dur="1000" fill="hold"/>
                                        <p:tgtEl>
                                          <p:spTgt spid="4101"/>
                                        </p:tgtEl>
                                        <p:attrNameLst>
                                          <p:attrName>ppt_h</p:attrName>
                                        </p:attrNameLst>
                                      </p:cBhvr>
                                      <p:tavLst>
                                        <p:tav tm="0">
                                          <p:val>
                                            <p:strVal val="#ppt_h"/>
                                          </p:val>
                                        </p:tav>
                                        <p:tav tm="100000">
                                          <p:val>
                                            <p:strVal val="#ppt_h"/>
                                          </p:val>
                                        </p:tav>
                                      </p:tavLst>
                                    </p:anim>
                                    <p:animEffect transition="in" filter="fade">
                                      <p:cBhvr>
                                        <p:cTn id="74" dur="1000"/>
                                        <p:tgtEl>
                                          <p:spTgt spid="4101"/>
                                        </p:tgtEl>
                                      </p:cBhvr>
                                    </p:animEffect>
                                  </p:childTnLst>
                                </p:cTn>
                              </p:par>
                              <p:par>
                                <p:cTn id="75" presetID="55" presetClass="exit" presetSubtype="0" fill="hold" grpId="1" nodeType="withEffect">
                                  <p:stCondLst>
                                    <p:cond delay="0"/>
                                  </p:stCondLst>
                                  <p:childTnLst>
                                    <p:anim calcmode="lin" valueType="num">
                                      <p:cBhvr>
                                        <p:cTn id="76" dur="500"/>
                                        <p:tgtEl>
                                          <p:spTgt spid="4105"/>
                                        </p:tgtEl>
                                        <p:attrNameLst>
                                          <p:attrName>ppt_w</p:attrName>
                                        </p:attrNameLst>
                                      </p:cBhvr>
                                      <p:tavLst>
                                        <p:tav tm="0">
                                          <p:val>
                                            <p:strVal val="ppt_w"/>
                                          </p:val>
                                        </p:tav>
                                        <p:tav tm="100000">
                                          <p:val>
                                            <p:strVal val="ppt_w*0.70"/>
                                          </p:val>
                                        </p:tav>
                                      </p:tavLst>
                                    </p:anim>
                                    <p:anim calcmode="lin" valueType="num">
                                      <p:cBhvr>
                                        <p:cTn id="77" dur="500"/>
                                        <p:tgtEl>
                                          <p:spTgt spid="4105"/>
                                        </p:tgtEl>
                                        <p:attrNameLst>
                                          <p:attrName>ppt_h</p:attrName>
                                        </p:attrNameLst>
                                      </p:cBhvr>
                                      <p:tavLst>
                                        <p:tav tm="0">
                                          <p:val>
                                            <p:strVal val="ppt_h"/>
                                          </p:val>
                                        </p:tav>
                                        <p:tav tm="100000">
                                          <p:val>
                                            <p:strVal val="ppt_h"/>
                                          </p:val>
                                        </p:tav>
                                      </p:tavLst>
                                    </p:anim>
                                    <p:animEffect transition="out" filter="fade">
                                      <p:cBhvr>
                                        <p:cTn id="78" dur="500"/>
                                        <p:tgtEl>
                                          <p:spTgt spid="4105"/>
                                        </p:tgtEl>
                                      </p:cBhvr>
                                    </p:animEffect>
                                    <p:set>
                                      <p:cBhvr>
                                        <p:cTn id="79" dur="1" fill="hold">
                                          <p:stCondLst>
                                            <p:cond delay="499"/>
                                          </p:stCondLst>
                                        </p:cTn>
                                        <p:tgtEl>
                                          <p:spTgt spid="410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ldLvl="0" animBg="1"/>
      <p:bldP spid="4098" grpId="1" bldLvl="0" animBg="1"/>
      <p:bldP spid="4103" grpId="0" bldLvl="0" animBg="1"/>
      <p:bldP spid="4103" grpId="1" bldLvl="0" animBg="1"/>
      <p:bldP spid="4104" grpId="0" bldLvl="0" animBg="1"/>
      <p:bldP spid="4104" grpId="1" bldLvl="0" animBg="1"/>
      <p:bldP spid="4105" grpId="0" bldLvl="0" animBg="1"/>
      <p:bldP spid="4105" grpId="1" bldLvl="0" animBg="1"/>
      <p:bldP spid="4107" grpId="0"/>
      <p:bldP spid="41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Text Box 5"/>
          <p:cNvSpPr txBox="1">
            <a:spLocks noChangeArrowheads="1"/>
          </p:cNvSpPr>
          <p:nvPr/>
        </p:nvSpPr>
        <p:spPr bwMode="auto">
          <a:xfrm>
            <a:off x="152400" y="76200"/>
            <a:ext cx="3657600" cy="1383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a:spcBef>
                <a:spcPct val="0"/>
              </a:spcBef>
              <a:buNone/>
            </a:pPr>
            <a:r>
              <a:rPr lang="en-US" sz="2800" dirty="0">
                <a:solidFill>
                  <a:srgbClr val="C00000"/>
                </a:solidFill>
                <a:latin typeface="Times New Roman" panose="02020603050405020304" pitchFamily="18" charset="0"/>
                <a:cs typeface="Times New Roman" panose="02020603050405020304" pitchFamily="18" charset="0"/>
              </a:rPr>
              <a:t>2.</a:t>
            </a:r>
            <a:r>
              <a:rPr sz="2800" dirty="0">
                <a:solidFill>
                  <a:srgbClr val="C00000"/>
                </a:solidFill>
                <a:latin typeface="Times New Roman" panose="02020603050405020304" pitchFamily="18" charset="0"/>
                <a:cs typeface="Times New Roman" panose="02020603050405020304" pitchFamily="18" charset="0"/>
              </a:rPr>
              <a:t> Đọc </a:t>
            </a:r>
          </a:p>
          <a:p>
            <a:pPr marL="0" lvl="0" indent="0">
              <a:spcBef>
                <a:spcPct val="0"/>
              </a:spcBef>
              <a:buNone/>
            </a:pPr>
            <a:endParaRPr lang="vi-VN" altLang="x-none" sz="2800" dirty="0">
              <a:solidFill>
                <a:srgbClr val="000000"/>
              </a:solidFill>
              <a:latin typeface="Times New Roman" panose="02020603050405020304" pitchFamily="18" charset="0"/>
              <a:cs typeface="Times New Roman" panose="02020603050405020304" pitchFamily="18" charset="0"/>
            </a:endParaRPr>
          </a:p>
          <a:p>
            <a:pPr marL="0" lvl="0" indent="0">
              <a:spcBef>
                <a:spcPct val="0"/>
              </a:spcBef>
              <a:buNone/>
            </a:pPr>
            <a:endParaRPr sz="28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ransition>
    <p:plu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1402</Words>
  <Application>Microsoft Office PowerPoint</Application>
  <PresentationFormat>On-screen Show (4:3)</PresentationFormat>
  <Paragraphs>122</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TIẾT :17</vt:lpstr>
      <vt:lpstr>PowerPoint Presentation</vt:lpstr>
      <vt:lpstr>PowerPoint Presentation</vt:lpstr>
      <vt:lpstr>GIỚI THIỆU CHUNG VỀ THƠ TRUNG ĐẠI VIỆT NAM</vt:lpstr>
      <vt:lpstr>I. ĐỌC, TÌM HIỂU CHÚ THÍCH 1. Tác giả- Tác phẩm</vt:lpstr>
      <vt:lpstr>PowerPoint Presentation</vt:lpstr>
      <vt:lpstr>PowerPoint Presentation</vt:lpstr>
      <vt:lpstr>I. ĐỌC, TÌM HIỂU CHÚ THÍCH 1. Tác giả- Tác phẩm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8</cp:revision>
  <dcterms:created xsi:type="dcterms:W3CDTF">2021-09-24T07:04:00Z</dcterms:created>
  <dcterms:modified xsi:type="dcterms:W3CDTF">2021-10-04T02:40:20Z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22F506483B29418B8E441D269DF5030E</vt:lpwstr>
  </property>
  <property fmtid="{D5CDD505-2E9C-101B-9397-08002B2CF9AE}" pid="3" name="KSOProductBuildVer">
    <vt:lpwstr>1033-11.2.0.10265</vt:lpwstr>
  </property>
</Properties>
</file>