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88" r:id="rId2"/>
    <p:sldMasterId id="2147483700" r:id="rId3"/>
    <p:sldMasterId id="2147483712" r:id="rId4"/>
    <p:sldMasterId id="2147483724" r:id="rId5"/>
  </p:sldMasterIdLst>
  <p:notesMasterIdLst>
    <p:notesMasterId r:id="rId40"/>
  </p:notesMasterIdLst>
  <p:sldIdLst>
    <p:sldId id="256" r:id="rId6"/>
    <p:sldId id="300" r:id="rId7"/>
    <p:sldId id="301" r:id="rId8"/>
    <p:sldId id="283" r:id="rId9"/>
    <p:sldId id="284" r:id="rId10"/>
    <p:sldId id="285" r:id="rId11"/>
    <p:sldId id="286" r:id="rId12"/>
    <p:sldId id="299" r:id="rId13"/>
    <p:sldId id="287" r:id="rId14"/>
    <p:sldId id="298" r:id="rId15"/>
    <p:sldId id="288" r:id="rId16"/>
    <p:sldId id="289" r:id="rId17"/>
    <p:sldId id="290" r:id="rId18"/>
    <p:sldId id="291" r:id="rId19"/>
    <p:sldId id="292" r:id="rId20"/>
    <p:sldId id="293" r:id="rId21"/>
    <p:sldId id="294" r:id="rId22"/>
    <p:sldId id="295" r:id="rId23"/>
    <p:sldId id="296" r:id="rId24"/>
    <p:sldId id="297" r:id="rId25"/>
    <p:sldId id="304" r:id="rId26"/>
    <p:sldId id="302" r:id="rId27"/>
    <p:sldId id="303" r:id="rId28"/>
    <p:sldId id="305" r:id="rId29"/>
    <p:sldId id="306" r:id="rId30"/>
    <p:sldId id="260" r:id="rId31"/>
    <p:sldId id="261" r:id="rId32"/>
    <p:sldId id="262" r:id="rId33"/>
    <p:sldId id="263" r:id="rId34"/>
    <p:sldId id="268" r:id="rId35"/>
    <p:sldId id="269" r:id="rId36"/>
    <p:sldId id="270" r:id="rId37"/>
    <p:sldId id="271" r:id="rId38"/>
    <p:sldId id="272" r:id="rId3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EEB"/>
    <a:srgbClr val="C84D87"/>
    <a:srgbClr val="7C223A"/>
    <a:srgbClr val="D0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7"/>
    <p:restoredTop sz="95755"/>
  </p:normalViewPr>
  <p:slideViewPr>
    <p:cSldViewPr snapToGrid="0" snapToObjects="1">
      <p:cViewPr varScale="1">
        <p:scale>
          <a:sx n="75" d="100"/>
          <a:sy n="75" d="100"/>
        </p:scale>
        <p:origin x="-20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48FF2-5113-804F-9324-73BEDE375742}" type="datetimeFigureOut">
              <a:rPr lang="x-none" smtClean="0"/>
              <a:t>10/4/2021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3358B-A962-5943-A6CC-6476001DA06B}" type="slidenum">
              <a:rPr lang="x-none" smtClean="0"/>
              <a:t>‹#›</a:t>
            </a:fld>
            <a:endParaRPr lang="x-none"/>
          </a:p>
        </p:txBody>
      </p:sp>
    </p:spTree>
    <p:extLst>
      <p:ext uri="{BB962C8B-B14F-4D97-AF65-F5344CB8AC3E}">
        <p14:creationId xmlns:p14="http://schemas.microsoft.com/office/powerpoint/2010/main" val="325381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4</a:t>
            </a:fld>
            <a:endParaRPr lang="zh-CN" altLang="en-US"/>
          </a:p>
        </p:txBody>
      </p:sp>
    </p:spTree>
    <p:extLst>
      <p:ext uri="{BB962C8B-B14F-4D97-AF65-F5344CB8AC3E}">
        <p14:creationId xmlns:p14="http://schemas.microsoft.com/office/powerpoint/2010/main" val="397399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15</a:t>
            </a:fld>
            <a:endParaRPr lang="zh-CN" altLang="en-US"/>
          </a:p>
        </p:txBody>
      </p:sp>
    </p:spTree>
    <p:extLst>
      <p:ext uri="{BB962C8B-B14F-4D97-AF65-F5344CB8AC3E}">
        <p14:creationId xmlns:p14="http://schemas.microsoft.com/office/powerpoint/2010/main" val="419601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16</a:t>
            </a:fld>
            <a:endParaRPr lang="zh-CN" altLang="en-US"/>
          </a:p>
        </p:txBody>
      </p:sp>
    </p:spTree>
    <p:extLst>
      <p:ext uri="{BB962C8B-B14F-4D97-AF65-F5344CB8AC3E}">
        <p14:creationId xmlns:p14="http://schemas.microsoft.com/office/powerpoint/2010/main" val="189504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17</a:t>
            </a:fld>
            <a:endParaRPr lang="zh-CN" altLang="en-US"/>
          </a:p>
        </p:txBody>
      </p:sp>
    </p:spTree>
    <p:extLst>
      <p:ext uri="{BB962C8B-B14F-4D97-AF65-F5344CB8AC3E}">
        <p14:creationId xmlns:p14="http://schemas.microsoft.com/office/powerpoint/2010/main" val="66564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18</a:t>
            </a:fld>
            <a:endParaRPr lang="zh-CN" altLang="en-US"/>
          </a:p>
        </p:txBody>
      </p:sp>
    </p:spTree>
    <p:extLst>
      <p:ext uri="{BB962C8B-B14F-4D97-AF65-F5344CB8AC3E}">
        <p14:creationId xmlns:p14="http://schemas.microsoft.com/office/powerpoint/2010/main" val="6347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19</a:t>
            </a:fld>
            <a:endParaRPr lang="zh-CN" altLang="en-US"/>
          </a:p>
        </p:txBody>
      </p:sp>
    </p:spTree>
    <p:extLst>
      <p:ext uri="{BB962C8B-B14F-4D97-AF65-F5344CB8AC3E}">
        <p14:creationId xmlns:p14="http://schemas.microsoft.com/office/powerpoint/2010/main" val="35133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20</a:t>
            </a:fld>
            <a:endParaRPr lang="zh-CN" altLang="en-US"/>
          </a:p>
        </p:txBody>
      </p:sp>
    </p:spTree>
    <p:extLst>
      <p:ext uri="{BB962C8B-B14F-4D97-AF65-F5344CB8AC3E}">
        <p14:creationId xmlns:p14="http://schemas.microsoft.com/office/powerpoint/2010/main" val="238246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5</a:t>
            </a:fld>
            <a:endParaRPr lang="zh-CN" altLang="en-US"/>
          </a:p>
        </p:txBody>
      </p:sp>
    </p:spTree>
    <p:extLst>
      <p:ext uri="{BB962C8B-B14F-4D97-AF65-F5344CB8AC3E}">
        <p14:creationId xmlns:p14="http://schemas.microsoft.com/office/powerpoint/2010/main" val="11619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6</a:t>
            </a:fld>
            <a:endParaRPr lang="zh-CN" altLang="en-US"/>
          </a:p>
        </p:txBody>
      </p:sp>
    </p:spTree>
    <p:extLst>
      <p:ext uri="{BB962C8B-B14F-4D97-AF65-F5344CB8AC3E}">
        <p14:creationId xmlns:p14="http://schemas.microsoft.com/office/powerpoint/2010/main" val="157709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7</a:t>
            </a:fld>
            <a:endParaRPr lang="zh-CN" altLang="en-US"/>
          </a:p>
        </p:txBody>
      </p:sp>
    </p:spTree>
    <p:extLst>
      <p:ext uri="{BB962C8B-B14F-4D97-AF65-F5344CB8AC3E}">
        <p14:creationId xmlns:p14="http://schemas.microsoft.com/office/powerpoint/2010/main" val="367291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9</a:t>
            </a:fld>
            <a:endParaRPr lang="zh-CN" altLang="en-US"/>
          </a:p>
        </p:txBody>
      </p:sp>
    </p:spTree>
    <p:extLst>
      <p:ext uri="{BB962C8B-B14F-4D97-AF65-F5344CB8AC3E}">
        <p14:creationId xmlns:p14="http://schemas.microsoft.com/office/powerpoint/2010/main" val="131718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11</a:t>
            </a:fld>
            <a:endParaRPr lang="zh-CN" altLang="en-US"/>
          </a:p>
        </p:txBody>
      </p:sp>
    </p:spTree>
    <p:extLst>
      <p:ext uri="{BB962C8B-B14F-4D97-AF65-F5344CB8AC3E}">
        <p14:creationId xmlns:p14="http://schemas.microsoft.com/office/powerpoint/2010/main" val="193288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12</a:t>
            </a:fld>
            <a:endParaRPr lang="zh-CN" altLang="en-US"/>
          </a:p>
        </p:txBody>
      </p:sp>
    </p:spTree>
    <p:extLst>
      <p:ext uri="{BB962C8B-B14F-4D97-AF65-F5344CB8AC3E}">
        <p14:creationId xmlns:p14="http://schemas.microsoft.com/office/powerpoint/2010/main" val="378231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13</a:t>
            </a:fld>
            <a:endParaRPr lang="zh-CN" altLang="en-US"/>
          </a:p>
        </p:txBody>
      </p:sp>
    </p:spTree>
    <p:extLst>
      <p:ext uri="{BB962C8B-B14F-4D97-AF65-F5344CB8AC3E}">
        <p14:creationId xmlns:p14="http://schemas.microsoft.com/office/powerpoint/2010/main" val="218700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14</a:t>
            </a:fld>
            <a:endParaRPr lang="zh-CN" altLang="en-US"/>
          </a:p>
        </p:txBody>
      </p:sp>
    </p:spTree>
    <p:extLst>
      <p:ext uri="{BB962C8B-B14F-4D97-AF65-F5344CB8AC3E}">
        <p14:creationId xmlns:p14="http://schemas.microsoft.com/office/powerpoint/2010/main" val="116553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5" name="Footer Placeholder 4">
            <a:extLst>
              <a:ext uri="{FF2B5EF4-FFF2-40B4-BE49-F238E27FC236}">
                <a16:creationId xmlns=""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2599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5" name="Footer Placeholder 4">
            <a:extLst>
              <a:ext uri="{FF2B5EF4-FFF2-40B4-BE49-F238E27FC236}">
                <a16:creationId xmlns=""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2136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5" name="Footer Placeholder 4">
            <a:extLst>
              <a:ext uri="{FF2B5EF4-FFF2-40B4-BE49-F238E27FC236}">
                <a16:creationId xmlns=""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9940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3011474" y="2745250"/>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1"/>
          </p:nvPr>
        </p:nvSpPr>
        <p:spPr>
          <a:xfrm>
            <a:off x="8229041" y="2040065"/>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51864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0E8F4-BCF2-054A-B7C4-FA91B74EF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C2749074-F423-2A41-9240-2ADD58948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59460B4F-0161-F64C-AF94-E8CBF00D0B61}"/>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33792574-6AD7-9844-BA48-5263A25504F8}"/>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D21F1C33-1416-024A-905D-CA37D5054E9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31594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4F1E7-8F03-8E4E-8E25-04814E4AAF7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4AEC41D5-76CC-3445-AF0A-AA34EBCCC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8FEA118-D6FE-D04E-A9FA-959D02502A4F}"/>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6DA32561-0B5E-2D4A-97CF-BB77E9BC0334}"/>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942C5BAC-0B07-6248-B884-A7EB11A3757E}"/>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57102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6A48C-D199-E944-9BCE-AA5B7FDEC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F0F678A3-7368-144A-A934-7B328FF7D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E11F131-CE8E-544E-87CE-1E1F4CEEB794}"/>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49336E98-0721-DA40-B908-05FB74E478A7}"/>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16FFD6E1-E133-DC47-B0FB-7C361B3CCA9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968078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8773DE-6853-9543-AFAF-B891A266F61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B8695D5-06CC-3244-A15D-F949CAE3F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218A8308-BD29-274D-9951-D7BCB51DC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02E75C2C-8238-CE4B-B08A-0E80CE98A54A}"/>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17A2AAC2-92A5-E942-B6DB-88AAD2C83434}"/>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3AECFA1F-F1B8-9740-A538-C75499EE4773}"/>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55034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337C50-C344-1F40-A54F-E7170D03FF84}"/>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23861AE-AEC5-C14D-9668-795C1ACA5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BCEEB9D-CBEF-0748-BF45-2D21278B58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731446F2-B73C-A942-BA5A-DA6BC7298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3F8ADF-806B-8C4F-AC4B-12DE614F5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F245BF19-1C57-3044-8A18-F9BDEE23B2C9}"/>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8" name="Footer Placeholder 7">
            <a:extLst>
              <a:ext uri="{FF2B5EF4-FFF2-40B4-BE49-F238E27FC236}">
                <a16:creationId xmlns="" xmlns:a16="http://schemas.microsoft.com/office/drawing/2014/main" id="{C96E5C7D-63BC-964C-951D-068E31292056}"/>
              </a:ext>
            </a:extLst>
          </p:cNvPr>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a:extLst>
              <a:ext uri="{FF2B5EF4-FFF2-40B4-BE49-F238E27FC236}">
                <a16:creationId xmlns="" xmlns:a16="http://schemas.microsoft.com/office/drawing/2014/main" id="{34C90422-38ED-CE44-9980-6C0255834F1E}"/>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551906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44871-6BA3-014E-9706-1028293A36DC}"/>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FFB2F45E-54D0-0240-9D88-768EF2D614E1}"/>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4" name="Footer Placeholder 3">
            <a:extLst>
              <a:ext uri="{FF2B5EF4-FFF2-40B4-BE49-F238E27FC236}">
                <a16:creationId xmlns="" xmlns:a16="http://schemas.microsoft.com/office/drawing/2014/main" id="{6C5A883E-15E9-9744-A7C8-F308A9174DB1}"/>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 xmlns:a16="http://schemas.microsoft.com/office/drawing/2014/main" id="{34229B8B-D0C3-3741-A130-CB469A1550CD}"/>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357891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B250FE2-E73B-5C49-983A-69A894204A34}"/>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3" name="Footer Placeholder 2">
            <a:extLst>
              <a:ext uri="{FF2B5EF4-FFF2-40B4-BE49-F238E27FC236}">
                <a16:creationId xmlns="" xmlns:a16="http://schemas.microsoft.com/office/drawing/2014/main" id="{80257355-EE2F-8241-B19B-8E173DBDB798}"/>
              </a:ext>
            </a:extLst>
          </p:cNvPr>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a:extLst>
              <a:ext uri="{FF2B5EF4-FFF2-40B4-BE49-F238E27FC236}">
                <a16:creationId xmlns="" xmlns:a16="http://schemas.microsoft.com/office/drawing/2014/main" id="{03D57267-3354-EE41-9234-28CF8C5C8077}"/>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13776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5" name="Footer Placeholder 4">
            <a:extLst>
              <a:ext uri="{FF2B5EF4-FFF2-40B4-BE49-F238E27FC236}">
                <a16:creationId xmlns=""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337246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71EB04-F16D-F04A-957A-6DFA0AFEA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337B5872-C71E-1444-A2C2-4334F7FC4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1C9701A3-A66E-9F42-B01E-41A7A9B56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280D57-D7C6-8D45-B8C4-7D7415C41936}"/>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AAB5DB6F-2D70-C543-85CD-CB107B1068E3}"/>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DAC9DDB6-50F6-E249-A996-F10A0545F87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08136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F5238-7E57-1141-86A8-C00697BFC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6E1FCE4C-E898-AE4E-A4A0-BAA6DB72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20B20CB3-09F3-BA48-B87E-437B838A2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AEE4CF6-312D-604A-85F2-1DAA53C35BA6}"/>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7E1D5EEE-2CD1-F84E-8A27-AE5806C10E45}"/>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FD212BA5-CFCC-F84B-ADF1-A4DEE8225C46}"/>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855516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A56BA-82C2-B84F-BDBB-28470C2ECE25}"/>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A8103825-7B00-E547-B8A6-5FDD8C851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432B0C8-2719-654A-9043-4EFCC5FBEB5E}"/>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D9E98D71-311D-8745-8C32-07098C956A32}"/>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5F4F2709-CBAB-564B-B5EE-7E07DB5DBE75}"/>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285134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55A028B-1424-F248-9118-825041FB07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00B1A855-598B-B440-8731-EFFF22560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48887FA7-36F2-1749-81CD-B03A06CEDACB}"/>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C501E46C-214E-144D-881B-0B9E669A6745}"/>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8062A0DF-5130-6B43-94D2-62D960E36FFC}"/>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342787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0E8F4-BCF2-054A-B7C4-FA91B74EF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C2749074-F423-2A41-9240-2ADD58948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59460B4F-0161-F64C-AF94-E8CBF00D0B61}"/>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33792574-6AD7-9844-BA48-5263A25504F8}"/>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D21F1C33-1416-024A-905D-CA37D5054E9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274583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4F1E7-8F03-8E4E-8E25-04814E4AAF7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4AEC41D5-76CC-3445-AF0A-AA34EBCCC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8FEA118-D6FE-D04E-A9FA-959D02502A4F}"/>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6DA32561-0B5E-2D4A-97CF-BB77E9BC0334}"/>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942C5BAC-0B07-6248-B884-A7EB11A3757E}"/>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80928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6A48C-D199-E944-9BCE-AA5B7FDEC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F0F678A3-7368-144A-A934-7B328FF7D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E11F131-CE8E-544E-87CE-1E1F4CEEB794}"/>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49336E98-0721-DA40-B908-05FB74E478A7}"/>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16FFD6E1-E133-DC47-B0FB-7C361B3CCA9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613181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8773DE-6853-9543-AFAF-B891A266F61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B8695D5-06CC-3244-A15D-F949CAE3F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218A8308-BD29-274D-9951-D7BCB51DC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02E75C2C-8238-CE4B-B08A-0E80CE98A54A}"/>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17A2AAC2-92A5-E942-B6DB-88AAD2C83434}"/>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3AECFA1F-F1B8-9740-A538-C75499EE4773}"/>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031129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337C50-C344-1F40-A54F-E7170D03FF84}"/>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23861AE-AEC5-C14D-9668-795C1ACA5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BCEEB9D-CBEF-0748-BF45-2D21278B58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731446F2-B73C-A942-BA5A-DA6BC7298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3F8ADF-806B-8C4F-AC4B-12DE614F5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F245BF19-1C57-3044-8A18-F9BDEE23B2C9}"/>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8" name="Footer Placeholder 7">
            <a:extLst>
              <a:ext uri="{FF2B5EF4-FFF2-40B4-BE49-F238E27FC236}">
                <a16:creationId xmlns="" xmlns:a16="http://schemas.microsoft.com/office/drawing/2014/main" id="{C96E5C7D-63BC-964C-951D-068E31292056}"/>
              </a:ext>
            </a:extLst>
          </p:cNvPr>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a:extLst>
              <a:ext uri="{FF2B5EF4-FFF2-40B4-BE49-F238E27FC236}">
                <a16:creationId xmlns="" xmlns:a16="http://schemas.microsoft.com/office/drawing/2014/main" id="{34C90422-38ED-CE44-9980-6C0255834F1E}"/>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906798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44871-6BA3-014E-9706-1028293A36DC}"/>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FFB2F45E-54D0-0240-9D88-768EF2D614E1}"/>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4" name="Footer Placeholder 3">
            <a:extLst>
              <a:ext uri="{FF2B5EF4-FFF2-40B4-BE49-F238E27FC236}">
                <a16:creationId xmlns="" xmlns:a16="http://schemas.microsoft.com/office/drawing/2014/main" id="{6C5A883E-15E9-9744-A7C8-F308A9174DB1}"/>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 xmlns:a16="http://schemas.microsoft.com/office/drawing/2014/main" id="{34229B8B-D0C3-3741-A130-CB469A1550CD}"/>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20175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5" name="Footer Placeholder 4">
            <a:extLst>
              <a:ext uri="{FF2B5EF4-FFF2-40B4-BE49-F238E27FC236}">
                <a16:creationId xmlns=""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56061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B250FE2-E73B-5C49-983A-69A894204A34}"/>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3" name="Footer Placeholder 2">
            <a:extLst>
              <a:ext uri="{FF2B5EF4-FFF2-40B4-BE49-F238E27FC236}">
                <a16:creationId xmlns="" xmlns:a16="http://schemas.microsoft.com/office/drawing/2014/main" id="{80257355-EE2F-8241-B19B-8E173DBDB798}"/>
              </a:ext>
            </a:extLst>
          </p:cNvPr>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a:extLst>
              <a:ext uri="{FF2B5EF4-FFF2-40B4-BE49-F238E27FC236}">
                <a16:creationId xmlns="" xmlns:a16="http://schemas.microsoft.com/office/drawing/2014/main" id="{03D57267-3354-EE41-9234-28CF8C5C8077}"/>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033411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71EB04-F16D-F04A-957A-6DFA0AFEA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337B5872-C71E-1444-A2C2-4334F7FC4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1C9701A3-A66E-9F42-B01E-41A7A9B56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280D57-D7C6-8D45-B8C4-7D7415C41936}"/>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AAB5DB6F-2D70-C543-85CD-CB107B1068E3}"/>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DAC9DDB6-50F6-E249-A996-F10A0545F87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890043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F5238-7E57-1141-86A8-C00697BFC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6E1FCE4C-E898-AE4E-A4A0-BAA6DB72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20B20CB3-09F3-BA48-B87E-437B838A2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AEE4CF6-312D-604A-85F2-1DAA53C35BA6}"/>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7E1D5EEE-2CD1-F84E-8A27-AE5806C10E45}"/>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FD212BA5-CFCC-F84B-ADF1-A4DEE8225C46}"/>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707601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A56BA-82C2-B84F-BDBB-28470C2ECE25}"/>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A8103825-7B00-E547-B8A6-5FDD8C851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432B0C8-2719-654A-9043-4EFCC5FBEB5E}"/>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D9E98D71-311D-8745-8C32-07098C956A32}"/>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5F4F2709-CBAB-564B-B5EE-7E07DB5DBE75}"/>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525296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55A028B-1424-F248-9118-825041FB07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00B1A855-598B-B440-8731-EFFF22560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48887FA7-36F2-1749-81CD-B03A06CEDACB}"/>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C501E46C-214E-144D-881B-0B9E669A6745}"/>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8062A0DF-5130-6B43-94D2-62D960E36FFC}"/>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571295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0E8F4-BCF2-054A-B7C4-FA91B74EF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C2749074-F423-2A41-9240-2ADD58948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59460B4F-0161-F64C-AF94-E8CBF00D0B61}"/>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33792574-6AD7-9844-BA48-5263A25504F8}"/>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D21F1C33-1416-024A-905D-CA37D5054E9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775736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4F1E7-8F03-8E4E-8E25-04814E4AAF7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4AEC41D5-76CC-3445-AF0A-AA34EBCCC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8FEA118-D6FE-D04E-A9FA-959D02502A4F}"/>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6DA32561-0B5E-2D4A-97CF-BB77E9BC0334}"/>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942C5BAC-0B07-6248-B884-A7EB11A3757E}"/>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89922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6A48C-D199-E944-9BCE-AA5B7FDEC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F0F678A3-7368-144A-A934-7B328FF7D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E11F131-CE8E-544E-87CE-1E1F4CEEB794}"/>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49336E98-0721-DA40-B908-05FB74E478A7}"/>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16FFD6E1-E133-DC47-B0FB-7C361B3CCA9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701816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8773DE-6853-9543-AFAF-B891A266F61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B8695D5-06CC-3244-A15D-F949CAE3F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218A8308-BD29-274D-9951-D7BCB51DC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02E75C2C-8238-CE4B-B08A-0E80CE98A54A}"/>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17A2AAC2-92A5-E942-B6DB-88AAD2C83434}"/>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3AECFA1F-F1B8-9740-A538-C75499EE4773}"/>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264831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337C50-C344-1F40-A54F-E7170D03FF84}"/>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23861AE-AEC5-C14D-9668-795C1ACA5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BCEEB9D-CBEF-0748-BF45-2D21278B58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731446F2-B73C-A942-BA5A-DA6BC7298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3F8ADF-806B-8C4F-AC4B-12DE614F5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F245BF19-1C57-3044-8A18-F9BDEE23B2C9}"/>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8" name="Footer Placeholder 7">
            <a:extLst>
              <a:ext uri="{FF2B5EF4-FFF2-40B4-BE49-F238E27FC236}">
                <a16:creationId xmlns="" xmlns:a16="http://schemas.microsoft.com/office/drawing/2014/main" id="{C96E5C7D-63BC-964C-951D-068E31292056}"/>
              </a:ext>
            </a:extLst>
          </p:cNvPr>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a:extLst>
              <a:ext uri="{FF2B5EF4-FFF2-40B4-BE49-F238E27FC236}">
                <a16:creationId xmlns="" xmlns:a16="http://schemas.microsoft.com/office/drawing/2014/main" id="{34C90422-38ED-CE44-9980-6C0255834F1E}"/>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42243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6" name="Footer Placeholder 5">
            <a:extLst>
              <a:ext uri="{FF2B5EF4-FFF2-40B4-BE49-F238E27FC236}">
                <a16:creationId xmlns=""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46344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44871-6BA3-014E-9706-1028293A36DC}"/>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FFB2F45E-54D0-0240-9D88-768EF2D614E1}"/>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4" name="Footer Placeholder 3">
            <a:extLst>
              <a:ext uri="{FF2B5EF4-FFF2-40B4-BE49-F238E27FC236}">
                <a16:creationId xmlns="" xmlns:a16="http://schemas.microsoft.com/office/drawing/2014/main" id="{6C5A883E-15E9-9744-A7C8-F308A9174DB1}"/>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 xmlns:a16="http://schemas.microsoft.com/office/drawing/2014/main" id="{34229B8B-D0C3-3741-A130-CB469A1550CD}"/>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899278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B250FE2-E73B-5C49-983A-69A894204A34}"/>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3" name="Footer Placeholder 2">
            <a:extLst>
              <a:ext uri="{FF2B5EF4-FFF2-40B4-BE49-F238E27FC236}">
                <a16:creationId xmlns="" xmlns:a16="http://schemas.microsoft.com/office/drawing/2014/main" id="{80257355-EE2F-8241-B19B-8E173DBDB798}"/>
              </a:ext>
            </a:extLst>
          </p:cNvPr>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a:extLst>
              <a:ext uri="{FF2B5EF4-FFF2-40B4-BE49-F238E27FC236}">
                <a16:creationId xmlns="" xmlns:a16="http://schemas.microsoft.com/office/drawing/2014/main" id="{03D57267-3354-EE41-9234-28CF8C5C8077}"/>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92935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71EB04-F16D-F04A-957A-6DFA0AFEA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337B5872-C71E-1444-A2C2-4334F7FC4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1C9701A3-A66E-9F42-B01E-41A7A9B56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280D57-D7C6-8D45-B8C4-7D7415C41936}"/>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AAB5DB6F-2D70-C543-85CD-CB107B1068E3}"/>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DAC9DDB6-50F6-E249-A996-F10A0545F87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114447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F5238-7E57-1141-86A8-C00697BFC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6E1FCE4C-E898-AE4E-A4A0-BAA6DB72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20B20CB3-09F3-BA48-B87E-437B838A2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AEE4CF6-312D-604A-85F2-1DAA53C35BA6}"/>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7E1D5EEE-2CD1-F84E-8A27-AE5806C10E45}"/>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FD212BA5-CFCC-F84B-ADF1-A4DEE8225C46}"/>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088056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A56BA-82C2-B84F-BDBB-28470C2ECE25}"/>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A8103825-7B00-E547-B8A6-5FDD8C851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432B0C8-2719-654A-9043-4EFCC5FBEB5E}"/>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D9E98D71-311D-8745-8C32-07098C956A32}"/>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5F4F2709-CBAB-564B-B5EE-7E07DB5DBE75}"/>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819527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55A028B-1424-F248-9118-825041FB07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00B1A855-598B-B440-8731-EFFF22560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48887FA7-36F2-1749-81CD-B03A06CEDACB}"/>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C501E46C-214E-144D-881B-0B9E669A6745}"/>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8062A0DF-5130-6B43-94D2-62D960E36FFC}"/>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927686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0E8F4-BCF2-054A-B7C4-FA91B74EF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C2749074-F423-2A41-9240-2ADD58948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59460B4F-0161-F64C-AF94-E8CBF00D0B61}"/>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33792574-6AD7-9844-BA48-5263A25504F8}"/>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D21F1C33-1416-024A-905D-CA37D5054E9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964476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4F1E7-8F03-8E4E-8E25-04814E4AAF7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4AEC41D5-76CC-3445-AF0A-AA34EBCCC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8FEA118-D6FE-D04E-A9FA-959D02502A4F}"/>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6DA32561-0B5E-2D4A-97CF-BB77E9BC0334}"/>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942C5BAC-0B07-6248-B884-A7EB11A3757E}"/>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680706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6A48C-D199-E944-9BCE-AA5B7FDEC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F0F678A3-7368-144A-A934-7B328FF7D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E11F131-CE8E-544E-87CE-1E1F4CEEB794}"/>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49336E98-0721-DA40-B908-05FB74E478A7}"/>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16FFD6E1-E133-DC47-B0FB-7C361B3CCA9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61031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8773DE-6853-9543-AFAF-B891A266F61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B8695D5-06CC-3244-A15D-F949CAE3F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218A8308-BD29-274D-9951-D7BCB51DC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02E75C2C-8238-CE4B-B08A-0E80CE98A54A}"/>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17A2AAC2-92A5-E942-B6DB-88AAD2C83434}"/>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3AECFA1F-F1B8-9740-A538-C75499EE4773}"/>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26550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8" name="Footer Placeholder 7">
            <a:extLst>
              <a:ext uri="{FF2B5EF4-FFF2-40B4-BE49-F238E27FC236}">
                <a16:creationId xmlns=""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50571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337C50-C344-1F40-A54F-E7170D03FF84}"/>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23861AE-AEC5-C14D-9668-795C1ACA5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BCEEB9D-CBEF-0748-BF45-2D21278B58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731446F2-B73C-A942-BA5A-DA6BC7298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3F8ADF-806B-8C4F-AC4B-12DE614F5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F245BF19-1C57-3044-8A18-F9BDEE23B2C9}"/>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8" name="Footer Placeholder 7">
            <a:extLst>
              <a:ext uri="{FF2B5EF4-FFF2-40B4-BE49-F238E27FC236}">
                <a16:creationId xmlns="" xmlns:a16="http://schemas.microsoft.com/office/drawing/2014/main" id="{C96E5C7D-63BC-964C-951D-068E31292056}"/>
              </a:ext>
            </a:extLst>
          </p:cNvPr>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a:extLst>
              <a:ext uri="{FF2B5EF4-FFF2-40B4-BE49-F238E27FC236}">
                <a16:creationId xmlns="" xmlns:a16="http://schemas.microsoft.com/office/drawing/2014/main" id="{34C90422-38ED-CE44-9980-6C0255834F1E}"/>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521995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44871-6BA3-014E-9706-1028293A36DC}"/>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FFB2F45E-54D0-0240-9D88-768EF2D614E1}"/>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4" name="Footer Placeholder 3">
            <a:extLst>
              <a:ext uri="{FF2B5EF4-FFF2-40B4-BE49-F238E27FC236}">
                <a16:creationId xmlns="" xmlns:a16="http://schemas.microsoft.com/office/drawing/2014/main" id="{6C5A883E-15E9-9744-A7C8-F308A9174DB1}"/>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 xmlns:a16="http://schemas.microsoft.com/office/drawing/2014/main" id="{34229B8B-D0C3-3741-A130-CB469A1550CD}"/>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226367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B250FE2-E73B-5C49-983A-69A894204A34}"/>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3" name="Footer Placeholder 2">
            <a:extLst>
              <a:ext uri="{FF2B5EF4-FFF2-40B4-BE49-F238E27FC236}">
                <a16:creationId xmlns="" xmlns:a16="http://schemas.microsoft.com/office/drawing/2014/main" id="{80257355-EE2F-8241-B19B-8E173DBDB798}"/>
              </a:ext>
            </a:extLst>
          </p:cNvPr>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a:extLst>
              <a:ext uri="{FF2B5EF4-FFF2-40B4-BE49-F238E27FC236}">
                <a16:creationId xmlns="" xmlns:a16="http://schemas.microsoft.com/office/drawing/2014/main" id="{03D57267-3354-EE41-9234-28CF8C5C8077}"/>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152143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71EB04-F16D-F04A-957A-6DFA0AFEA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337B5872-C71E-1444-A2C2-4334F7FC4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1C9701A3-A66E-9F42-B01E-41A7A9B56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280D57-D7C6-8D45-B8C4-7D7415C41936}"/>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AAB5DB6F-2D70-C543-85CD-CB107B1068E3}"/>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DAC9DDB6-50F6-E249-A996-F10A0545F870}"/>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67947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F5238-7E57-1141-86A8-C00697BFC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6E1FCE4C-E898-AE4E-A4A0-BAA6DB72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20B20CB3-09F3-BA48-B87E-437B838A2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AEE4CF6-312D-604A-85F2-1DAA53C35BA6}"/>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7E1D5EEE-2CD1-F84E-8A27-AE5806C10E45}"/>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FD212BA5-CFCC-F84B-ADF1-A4DEE8225C46}"/>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895896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A56BA-82C2-B84F-BDBB-28470C2ECE25}"/>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A8103825-7B00-E547-B8A6-5FDD8C851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432B0C8-2719-654A-9043-4EFCC5FBEB5E}"/>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D9E98D71-311D-8745-8C32-07098C956A32}"/>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5F4F2709-CBAB-564B-B5EE-7E07DB5DBE75}"/>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6726473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55A028B-1424-F248-9118-825041FB07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00B1A855-598B-B440-8731-EFFF22560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48887FA7-36F2-1749-81CD-B03A06CEDACB}"/>
              </a:ext>
            </a:extLst>
          </p:cNvPr>
          <p:cNvSpPr>
            <a:spLocks noGrp="1"/>
          </p:cNvSpPr>
          <p:nvPr>
            <p:ph type="dt" sz="half" idx="10"/>
          </p:nvPr>
        </p:nvSpPr>
        <p:spPr/>
        <p:txBody>
          <a:body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C501E46C-214E-144D-881B-0B9E669A6745}"/>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8062A0DF-5130-6B43-94D2-62D960E36FFC}"/>
              </a:ext>
            </a:extLst>
          </p:cNvPr>
          <p:cNvSpPr>
            <a:spLocks noGrp="1"/>
          </p:cNvSpPr>
          <p:nvPr>
            <p:ph type="sldNum" sz="quarter" idx="12"/>
          </p:nvPr>
        </p:nvSpPr>
        <p:spPr/>
        <p:txBody>
          <a:body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010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4" name="Footer Placeholder 3">
            <a:extLst>
              <a:ext uri="{FF2B5EF4-FFF2-40B4-BE49-F238E27FC236}">
                <a16:creationId xmlns=""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6538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3" name="Footer Placeholder 2">
            <a:extLst>
              <a:ext uri="{FF2B5EF4-FFF2-40B4-BE49-F238E27FC236}">
                <a16:creationId xmlns=""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9301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6" name="Footer Placeholder 5">
            <a:extLst>
              <a:ext uri="{FF2B5EF4-FFF2-40B4-BE49-F238E27FC236}">
                <a16:creationId xmlns=""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0857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10/4/2021</a:t>
            </a:fld>
            <a:endParaRPr lang="en-US"/>
          </a:p>
        </p:txBody>
      </p:sp>
      <p:sp>
        <p:nvSpPr>
          <p:cNvPr id="6" name="Footer Placeholder 5">
            <a:extLst>
              <a:ext uri="{FF2B5EF4-FFF2-40B4-BE49-F238E27FC236}">
                <a16:creationId xmlns=""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5637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10/4/2021</a:t>
            </a:fld>
            <a:endParaRPr lang="en-US" dirty="0"/>
          </a:p>
        </p:txBody>
      </p:sp>
      <p:sp>
        <p:nvSpPr>
          <p:cNvPr id="5" name="Footer Placeholder 4">
            <a:extLst>
              <a:ext uri="{FF2B5EF4-FFF2-40B4-BE49-F238E27FC236}">
                <a16:creationId xmlns=""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8072050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76" r:id="rId6"/>
    <p:sldLayoutId id="2147483677" r:id="rId7"/>
    <p:sldLayoutId id="2147483678" r:id="rId8"/>
    <p:sldLayoutId id="2147483679" r:id="rId9"/>
    <p:sldLayoutId id="2147483680" r:id="rId10"/>
    <p:sldLayoutId id="2147483681" r:id="rId11"/>
    <p:sldLayoutId id="2147483687" r:id="rId12"/>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1EC5241-11AF-8841-BD0B-7A0345281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07B9E80-5397-F74C-8465-2407274AD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F7E52141-30AE-8D4A-98D2-C2E5AFA3D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34886856-9195-F143-80C5-FE7D2EFF1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B97EDD78-C09D-C645-B7C9-2C9456CCA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77479970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1EC5241-11AF-8841-BD0B-7A0345281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07B9E80-5397-F74C-8465-2407274AD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F7E52141-30AE-8D4A-98D2-C2E5AFA3D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34886856-9195-F143-80C5-FE7D2EFF1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B97EDD78-C09D-C645-B7C9-2C9456CCA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0304717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1EC5241-11AF-8841-BD0B-7A0345281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07B9E80-5397-F74C-8465-2407274AD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F7E52141-30AE-8D4A-98D2-C2E5AFA3D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34886856-9195-F143-80C5-FE7D2EFF1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B97EDD78-C09D-C645-B7C9-2C9456CCA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03385643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1EC5241-11AF-8841-BD0B-7A0345281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07B9E80-5397-F74C-8465-2407274AD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F7E52141-30AE-8D4A-98D2-C2E5AFA3D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BF123-A2AA-0F40-A405-FC0FC6B66A4C}" type="datetimeFigureOut">
              <a:rPr lang="x-none" smtClean="0">
                <a:solidFill>
                  <a:prstClr val="black">
                    <a:tint val="75000"/>
                  </a:prstClr>
                </a:solidFill>
              </a:rPr>
              <a:pPr/>
              <a:t>10/4/2021</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34886856-9195-F143-80C5-FE7D2EFF1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B97EDD78-C09D-C645-B7C9-2C9456CCA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96A32-10A5-5A4A-9314-CDFD85E1A5E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93393395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8789E63-C78D-4210-8A38-DD6FB3B6BA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og on the dense green forest">
            <a:extLst>
              <a:ext uri="{FF2B5EF4-FFF2-40B4-BE49-F238E27FC236}">
                <a16:creationId xmlns="" xmlns:a16="http://schemas.microsoft.com/office/drawing/2014/main" id="{12E360E4-915A-42A6-A104-10072961B22D}"/>
              </a:ext>
            </a:extLst>
          </p:cNvPr>
          <p:cNvPicPr>
            <a:picLocks noChangeAspect="1"/>
          </p:cNvPicPr>
          <p:nvPr/>
        </p:nvPicPr>
        <p:blipFill rotWithShape="1">
          <a:blip r:embed="rId2"/>
          <a:srcRect r="11999" b="-1"/>
          <a:stretch/>
        </p:blipFill>
        <p:spPr>
          <a:xfrm>
            <a:off x="20" y="10"/>
            <a:ext cx="12191980" cy="6857990"/>
          </a:xfrm>
          <a:prstGeom prst="rect">
            <a:avLst/>
          </a:prstGeom>
        </p:spPr>
      </p:pic>
      <p:sp>
        <p:nvSpPr>
          <p:cNvPr id="11" name="Rectangle 10">
            <a:extLst>
              <a:ext uri="{FF2B5EF4-FFF2-40B4-BE49-F238E27FC236}">
                <a16:creationId xmlns="" xmlns:a16="http://schemas.microsoft.com/office/drawing/2014/main" id="{AC8494C5-ED44-4EAD-9213-4FBAA4BB74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50F3464-6DF4-5841-B78D-263CF586638C}"/>
              </a:ext>
            </a:extLst>
          </p:cNvPr>
          <p:cNvSpPr>
            <a:spLocks noGrp="1"/>
          </p:cNvSpPr>
          <p:nvPr>
            <p:ph type="ctrTitle"/>
          </p:nvPr>
        </p:nvSpPr>
        <p:spPr>
          <a:xfrm>
            <a:off x="254010" y="1240117"/>
            <a:ext cx="11684000" cy="1733178"/>
          </a:xfrm>
        </p:spPr>
        <p:txBody>
          <a:bodyPr anchor="b">
            <a:normAutofit fontScale="90000"/>
          </a:bodyPr>
          <a:lstStyle/>
          <a:p>
            <a:r>
              <a:rPr lang="x-none" sz="8900">
                <a:solidFill>
                  <a:srgbClr val="FF0000"/>
                </a:solidFill>
                <a:latin typeface="Times New Roman" panose="02020603050405020304" pitchFamily="18" charset="0"/>
                <a:cs typeface="Times New Roman" panose="02020603050405020304" pitchFamily="18" charset="0"/>
              </a:rPr>
              <a:t>ÔN </a:t>
            </a:r>
            <a:r>
              <a:rPr lang="x-none" sz="8900" smtClean="0">
                <a:solidFill>
                  <a:srgbClr val="FF0000"/>
                </a:solidFill>
                <a:latin typeface="Times New Roman" panose="02020603050405020304" pitchFamily="18" charset="0"/>
                <a:cs typeface="Times New Roman" panose="02020603050405020304" pitchFamily="18" charset="0"/>
              </a:rPr>
              <a:t>TẬP</a:t>
            </a:r>
            <a:r>
              <a:rPr lang="en-US" sz="8900" smtClean="0">
                <a:solidFill>
                  <a:srgbClr val="FF0000"/>
                </a:solidFill>
                <a:latin typeface="Times New Roman" panose="02020603050405020304" pitchFamily="18" charset="0"/>
                <a:cs typeface="Times New Roman" panose="02020603050405020304" pitchFamily="18" charset="0"/>
              </a:rPr>
              <a:t> CHỦ ĐIỂM:</a:t>
            </a:r>
            <a:br>
              <a:rPr lang="en-US" sz="8900" smtClean="0">
                <a:solidFill>
                  <a:srgbClr val="FF0000"/>
                </a:solidFill>
                <a:latin typeface="Times New Roman" panose="02020603050405020304" pitchFamily="18" charset="0"/>
                <a:cs typeface="Times New Roman" panose="02020603050405020304" pitchFamily="18" charset="0"/>
              </a:rPr>
            </a:br>
            <a:r>
              <a:rPr lang="en-US" sz="6000" smtClean="0">
                <a:solidFill>
                  <a:srgbClr val="FF0000"/>
                </a:solidFill>
                <a:latin typeface="Times New Roman" panose="02020603050405020304" pitchFamily="18" charset="0"/>
                <a:cs typeface="Times New Roman" panose="02020603050405020304" pitchFamily="18" charset="0"/>
              </a:rPr>
              <a:t>LẮNG NGHE LỊCH SỬ NƯỚC MÌNH</a:t>
            </a:r>
            <a:endParaRPr lang="x-none"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378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b="1" smtClean="0"/>
              <a:t> </a:t>
            </a:r>
            <a:r>
              <a:rPr lang="vi-VN"/>
              <a:t>Ý nghĩa hình tượng Thánh Gióng là gì?</a:t>
            </a:r>
            <a:r>
              <a:rPr lang="en-US"/>
              <a:t/>
            </a:r>
            <a:br>
              <a:rPr lang="en-US"/>
            </a:br>
            <a:endParaRPr lang="en-US"/>
          </a:p>
        </p:txBody>
      </p:sp>
      <p:sp>
        <p:nvSpPr>
          <p:cNvPr id="3" name="Content Placeholder 2"/>
          <p:cNvSpPr>
            <a:spLocks noGrp="1"/>
          </p:cNvSpPr>
          <p:nvPr>
            <p:ph idx="1"/>
          </p:nvPr>
        </p:nvSpPr>
        <p:spPr/>
        <p:txBody>
          <a:bodyPr/>
          <a:lstStyle/>
          <a:p>
            <a:r>
              <a:rPr lang="vi-VN" sz="3200">
                <a:latin typeface="+mj-lt"/>
              </a:rPr>
              <a:t>A.Tượng trưng cho sức mạnh của tinh thần đoàn kết toàn </a:t>
            </a:r>
            <a:r>
              <a:rPr lang="vi-VN" sz="3200" smtClean="0">
                <a:latin typeface="+mj-lt"/>
              </a:rPr>
              <a:t>dân.</a:t>
            </a:r>
            <a:endParaRPr lang="en-US" sz="3200">
              <a:latin typeface="+mj-lt"/>
            </a:endParaRPr>
          </a:p>
          <a:p>
            <a:pPr lvl="0"/>
            <a:r>
              <a:rPr lang="vi-VN" sz="3200" smtClean="0">
                <a:latin typeface="+mj-lt"/>
              </a:rPr>
              <a:t>B.Biểu </a:t>
            </a:r>
            <a:r>
              <a:rPr lang="vi-VN" sz="3200">
                <a:latin typeface="+mj-lt"/>
              </a:rPr>
              <a:t>tượng về lòng yêu nước, sức mạnh chống giặc ngoại xâm của nhân dân ta.</a:t>
            </a:r>
            <a:endParaRPr lang="en-US" sz="3200">
              <a:latin typeface="+mj-lt"/>
            </a:endParaRPr>
          </a:p>
          <a:p>
            <a:pPr lvl="0"/>
            <a:r>
              <a:rPr lang="vi-VN" sz="3200" smtClean="0">
                <a:latin typeface="+mj-lt"/>
              </a:rPr>
              <a:t>C.</a:t>
            </a:r>
            <a:r>
              <a:rPr lang="en-US" sz="3200">
                <a:latin typeface="+mj-lt"/>
              </a:rPr>
              <a:t>Ư</a:t>
            </a:r>
            <a:r>
              <a:rPr lang="vi-VN" sz="3200" smtClean="0">
                <a:latin typeface="+mj-lt"/>
              </a:rPr>
              <a:t>ớc </a:t>
            </a:r>
            <a:r>
              <a:rPr lang="vi-VN" sz="3200">
                <a:latin typeface="+mj-lt"/>
              </a:rPr>
              <a:t>mơ cùa nhân dân ta về hình mẫu lí tưởng của người anh hùng chống giặc ngoại xâm thời kì đầu dựng nước.</a:t>
            </a:r>
            <a:endParaRPr lang="en-US" sz="3200">
              <a:latin typeface="+mj-lt"/>
            </a:endParaRPr>
          </a:p>
          <a:p>
            <a:pPr lvl="0"/>
            <a:r>
              <a:rPr lang="vi-VN" sz="3200" smtClean="0">
                <a:latin typeface="+mj-lt"/>
              </a:rPr>
              <a:t>D.Tất </a:t>
            </a:r>
            <a:r>
              <a:rPr lang="vi-VN" sz="3200">
                <a:latin typeface="+mj-lt"/>
              </a:rPr>
              <a:t>cả đều </a:t>
            </a:r>
            <a:r>
              <a:rPr lang="vi-VN" sz="3200" smtClean="0">
                <a:latin typeface="+mj-lt"/>
              </a:rPr>
              <a:t>đúng.</a:t>
            </a:r>
            <a:endParaRPr lang="en-US" sz="3200">
              <a:latin typeface="+mj-lt"/>
            </a:endParaRPr>
          </a:p>
          <a:p>
            <a:endParaRPr lang="en-US"/>
          </a:p>
        </p:txBody>
      </p:sp>
    </p:spTree>
    <p:extLst>
      <p:ext uri="{BB962C8B-B14F-4D97-AF65-F5344CB8AC3E}">
        <p14:creationId xmlns:p14="http://schemas.microsoft.com/office/powerpoint/2010/main" val="203369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7" y="812800"/>
            <a:ext cx="10871199" cy="101297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9" y="1065419"/>
            <a:ext cx="9652002" cy="584775"/>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Truyện Sự tích Hồ Gươm giải thích điều gì ?</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7" y="2144545"/>
            <a:ext cx="10521463" cy="1569660"/>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Tên gọi Hồ Gươm nhưng cũng nói lên khát vọng của nhân dân ta muốn sống trong hào bình, hạnh phúc, không phải dùng vũ khí chiến tranh.</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7" y="3767895"/>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Về việc mượn gươm và trả gươm ở Hồ Gươm</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85797" y="4697505"/>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Về mối quan hệ giữa Lê Lợi và Lê Thận</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8" y="5575009"/>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Hiện tượng kỳ lạ và thần kỳ của thanh gươm</a:t>
            </a:r>
          </a:p>
        </p:txBody>
      </p:sp>
    </p:spTree>
    <p:extLst>
      <p:ext uri="{BB962C8B-B14F-4D97-AF65-F5344CB8AC3E}">
        <p14:creationId xmlns:p14="http://schemas.microsoft.com/office/powerpoint/2010/main" val="3556735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7" y="812800"/>
            <a:ext cx="10871199" cy="101297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9" y="1065419"/>
            <a:ext cx="9652002" cy="584775"/>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“Hội thổi cơm thi ở </a:t>
            </a:r>
            <a:r>
              <a:rPr lang="x-none" sz="3200" b="1">
                <a:solidFill>
                  <a:schemeClr val="bg1"/>
                </a:solidFill>
                <a:latin typeface="Times New Roman" panose="02020603050405020304" pitchFamily="18" charset="0"/>
                <a:cs typeface="Times New Roman" panose="02020603050405020304" pitchFamily="18" charset="0"/>
              </a:rPr>
              <a:t>Đồng </a:t>
            </a:r>
            <a:r>
              <a:rPr lang="x-none" sz="3200" b="1" smtClean="0">
                <a:solidFill>
                  <a:schemeClr val="bg1"/>
                </a:solidFill>
                <a:latin typeface="Times New Roman" panose="02020603050405020304" pitchFamily="18" charset="0"/>
                <a:cs typeface="Times New Roman" panose="02020603050405020304" pitchFamily="18" charset="0"/>
              </a:rPr>
              <a:t>V</a:t>
            </a:r>
            <a:r>
              <a:rPr lang="en-US" sz="3200" b="1">
                <a:solidFill>
                  <a:schemeClr val="bg1"/>
                </a:solidFill>
                <a:latin typeface="Times New Roman" panose="02020603050405020304" pitchFamily="18" charset="0"/>
                <a:cs typeface="Times New Roman" panose="02020603050405020304" pitchFamily="18" charset="0"/>
              </a:rPr>
              <a:t>â</a:t>
            </a:r>
            <a:r>
              <a:rPr lang="x-none" sz="3200" b="1" smtClean="0">
                <a:solidFill>
                  <a:schemeClr val="bg1"/>
                </a:solidFill>
                <a:latin typeface="Times New Roman" panose="02020603050405020304" pitchFamily="18" charset="0"/>
                <a:cs typeface="Times New Roman" panose="02020603050405020304" pitchFamily="18" charset="0"/>
              </a:rPr>
              <a:t>n</a:t>
            </a:r>
            <a:r>
              <a:rPr lang="x-none" sz="3200" b="1" dirty="0">
                <a:solidFill>
                  <a:schemeClr val="bg1"/>
                </a:solidFill>
                <a:latin typeface="Times New Roman" panose="02020603050405020304" pitchFamily="18" charset="0"/>
                <a:cs typeface="Times New Roman" panose="02020603050405020304" pitchFamily="18" charset="0"/>
              </a:rPr>
              <a:t>” có nguồn gốc từ đâu?</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7" y="2144545"/>
            <a:ext cx="10521463"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Bắt nguồn từ các cuộc trẩy quân đánh giặc của người Việt cổ trên sông Đáy xưa.</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7" y="3272667"/>
            <a:ext cx="9652002"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Bắt nguồn từ các cuộc trẩy quân đánh giặc của người Việt cổ trên sông Hồng.</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85797" y="4493282"/>
            <a:ext cx="10521464"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Bắt nguồn từ các cuộc trẩy quân đánh giặc của người Việt cổ trên sông Mã.</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8" y="5575009"/>
            <a:ext cx="10521464"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Bắt nguồn từ các cuộc trẩy quân đánh giặc của người Việt cổ trên sông Lam.</a:t>
            </a:r>
          </a:p>
        </p:txBody>
      </p:sp>
    </p:spTree>
    <p:extLst>
      <p:ext uri="{BB962C8B-B14F-4D97-AF65-F5344CB8AC3E}">
        <p14:creationId xmlns:p14="http://schemas.microsoft.com/office/powerpoint/2010/main" val="3211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7" y="812800"/>
            <a:ext cx="10871199" cy="101297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9" y="1065419"/>
            <a:ext cx="9652002" cy="584775"/>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Thành ngữ “chết như rạ” có nghĩa là:</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7" y="2144545"/>
            <a:ext cx="10521463"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A.Chết rất nhiều</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7" y="3272667"/>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Chết do bị bắn</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85797" y="4493282"/>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Chết không sống sót một ai</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8" y="5575009"/>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Chết cháy do đốt rạ</a:t>
            </a:r>
          </a:p>
        </p:txBody>
      </p:sp>
    </p:spTree>
    <p:extLst>
      <p:ext uri="{BB962C8B-B14F-4D97-AF65-F5344CB8AC3E}">
        <p14:creationId xmlns:p14="http://schemas.microsoft.com/office/powerpoint/2010/main" val="4026713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7" y="940489"/>
            <a:ext cx="9652002" cy="1077218"/>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Trong truyện Thánh Gióng, sau khi gặp sứ giả, Gióng đã có những thay đổi như thế nào?</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Yêu đời, thích ca hát</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7" y="3272667"/>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Gióng lớn nhanh như thổi</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85797" y="4354394"/>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Gióng học võ</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7" y="5332736"/>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Gióng trở thành một thanh niên khôi ngô, tuấn tú</a:t>
            </a:r>
          </a:p>
        </p:txBody>
      </p:sp>
    </p:spTree>
    <p:extLst>
      <p:ext uri="{BB962C8B-B14F-4D97-AF65-F5344CB8AC3E}">
        <p14:creationId xmlns:p14="http://schemas.microsoft.com/office/powerpoint/2010/main" val="1102145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chemeClr val="accent2"/>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7" y="940489"/>
            <a:ext cx="9652002" cy="1077218"/>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Tại sao lại khẳng định Sự tích Hồ Gươm là một truyền thuyết?</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Vì có nhiều yếu tố hoang đường, kì ảo</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7" y="2996049"/>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Vì có sự xuất hiện của Rùa Vàng</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60399" y="3671950"/>
            <a:ext cx="10521464" cy="1569660"/>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Vì câu chuyện lịch sử về Lê Lợi và cuộc khởi nghĩa chống quân Minh được kể lại bằng trí tưởng tượng phong phú có màu sắc kỳ ảo, bằng sự sáng tạo của nhân dân.</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7" y="5332736"/>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Vì có sự xuất hiện của thanh gươm thần</a:t>
            </a:r>
          </a:p>
        </p:txBody>
      </p:sp>
    </p:spTree>
    <p:extLst>
      <p:ext uri="{BB962C8B-B14F-4D97-AF65-F5344CB8AC3E}">
        <p14:creationId xmlns:p14="http://schemas.microsoft.com/office/powerpoint/2010/main" val="3219787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chemeClr val="accent2"/>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7" y="1106124"/>
            <a:ext cx="9652002" cy="584775"/>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Trong các từ sau, từ nào không phải là từ láy?</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Nhanh nhẹn</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7" y="2996049"/>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Xốp xồm xộp</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60399" y="3671950"/>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Mặt mũi</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60399" y="4473339"/>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D.Đèm đẹp</a:t>
            </a:r>
          </a:p>
        </p:txBody>
      </p:sp>
    </p:spTree>
    <p:extLst>
      <p:ext uri="{BB962C8B-B14F-4D97-AF65-F5344CB8AC3E}">
        <p14:creationId xmlns:p14="http://schemas.microsoft.com/office/powerpoint/2010/main" val="2102917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chemeClr val="accent2"/>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7" y="1106124"/>
            <a:ext cx="9652002" cy="584775"/>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Trong các từ sau, từ nào không phải là từ ghép?</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Xuân xanh</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7" y="2996049"/>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Hoan hỉ</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60399" y="3671950"/>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Đi đứng</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60399" y="4473339"/>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D.Lả lướt</a:t>
            </a:r>
          </a:p>
        </p:txBody>
      </p:sp>
    </p:spTree>
    <p:extLst>
      <p:ext uri="{BB962C8B-B14F-4D97-AF65-F5344CB8AC3E}">
        <p14:creationId xmlns:p14="http://schemas.microsoft.com/office/powerpoint/2010/main" val="1519893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0"/>
                                        </p:tgtEl>
                                        <p:attrNameLst>
                                          <p:attrName>fillcolor</p:attrName>
                                        </p:attrNameLst>
                                      </p:cBhvr>
                                      <p:to>
                                        <a:schemeClr val="accent2"/>
                                      </p:to>
                                    </p:animClr>
                                    <p:set>
                                      <p:cBhvr>
                                        <p:cTn id="7" dur="2000" fill="hold"/>
                                        <p:tgtEl>
                                          <p:spTgt spid="30"/>
                                        </p:tgtEl>
                                        <p:attrNameLst>
                                          <p:attrName>fill.type</p:attrName>
                                        </p:attrNameLst>
                                      </p:cBhvr>
                                      <p:to>
                                        <p:strVal val="solid"/>
                                      </p:to>
                                    </p:set>
                                    <p:set>
                                      <p:cBhvr>
                                        <p:cTn id="8" dur="2000" fill="hold"/>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7" y="1106124"/>
            <a:ext cx="9652002" cy="1077218"/>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Trong các cụm từ sau, cụm từ nào không phải là thành ngữ?</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Chết như ngả rạ</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7" y="2996049"/>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Cách mạng 4.0</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60399" y="3671950"/>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Chết mê chết mệt</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60399" y="4473339"/>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Chỉ lối đưa đường</a:t>
            </a:r>
          </a:p>
        </p:txBody>
      </p:sp>
    </p:spTree>
    <p:extLst>
      <p:ext uri="{BB962C8B-B14F-4D97-AF65-F5344CB8AC3E}">
        <p14:creationId xmlns:p14="http://schemas.microsoft.com/office/powerpoint/2010/main" val="2603696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chemeClr val="accent2"/>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7" y="940489"/>
            <a:ext cx="9652002" cy="1077218"/>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Trong hội thổi cơm thi ở </a:t>
            </a:r>
            <a:r>
              <a:rPr lang="x-none" sz="3200" b="1">
                <a:solidFill>
                  <a:schemeClr val="bg1"/>
                </a:solidFill>
                <a:latin typeface="Times New Roman" panose="02020603050405020304" pitchFamily="18" charset="0"/>
                <a:cs typeface="Times New Roman" panose="02020603050405020304" pitchFamily="18" charset="0"/>
              </a:rPr>
              <a:t>Đồng </a:t>
            </a:r>
            <a:r>
              <a:rPr lang="x-none" sz="3200" b="1" smtClean="0">
                <a:solidFill>
                  <a:schemeClr val="bg1"/>
                </a:solidFill>
                <a:latin typeface="Times New Roman" panose="02020603050405020304" pitchFamily="18" charset="0"/>
                <a:cs typeface="Times New Roman" panose="02020603050405020304" pitchFamily="18" charset="0"/>
              </a:rPr>
              <a:t>V</a:t>
            </a:r>
            <a:r>
              <a:rPr lang="en-US" sz="3200" b="1">
                <a:solidFill>
                  <a:schemeClr val="bg1"/>
                </a:solidFill>
                <a:latin typeface="Times New Roman" panose="02020603050405020304" pitchFamily="18" charset="0"/>
                <a:cs typeface="Times New Roman" panose="02020603050405020304" pitchFamily="18" charset="0"/>
              </a:rPr>
              <a:t>â</a:t>
            </a:r>
            <a:r>
              <a:rPr lang="x-none" sz="3200" b="1" smtClean="0">
                <a:solidFill>
                  <a:schemeClr val="bg1"/>
                </a:solidFill>
                <a:latin typeface="Times New Roman" panose="02020603050405020304" pitchFamily="18" charset="0"/>
                <a:cs typeface="Times New Roman" panose="02020603050405020304" pitchFamily="18" charset="0"/>
              </a:rPr>
              <a:t>n</a:t>
            </a:r>
            <a:r>
              <a:rPr lang="x-none" sz="3200" b="1" dirty="0">
                <a:solidFill>
                  <a:schemeClr val="bg1"/>
                </a:solidFill>
                <a:latin typeface="Times New Roman" panose="02020603050405020304" pitchFamily="18" charset="0"/>
                <a:cs typeface="Times New Roman" panose="02020603050405020304" pitchFamily="18" charset="0"/>
              </a:rPr>
              <a:t>, cơm được nấu như thế nào?</a:t>
            </a:r>
          </a:p>
        </p:txBody>
      </p:sp>
      <p:sp>
        <p:nvSpPr>
          <p:cNvPr id="9" name="TextBox 8">
            <a:extLst>
              <a:ext uri="{FF2B5EF4-FFF2-40B4-BE49-F238E27FC236}">
                <a16:creationId xmlns="" xmlns:a16="http://schemas.microsoft.com/office/drawing/2014/main" id="{301329BB-6AD6-0448-874D-F1C758498E05}"/>
              </a:ext>
            </a:extLst>
          </p:cNvPr>
          <p:cNvSpPr txBox="1"/>
          <p:nvPr/>
        </p:nvSpPr>
        <p:spPr>
          <a:xfrm>
            <a:off x="685797" y="2144545"/>
            <a:ext cx="10521463"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Những nồi cơm nho nhỏ treo dưới những cành cây gạo, đung đưa cho ánh lửa bập bùng.</a:t>
            </a:r>
          </a:p>
        </p:txBody>
      </p:sp>
      <p:sp>
        <p:nvSpPr>
          <p:cNvPr id="10" name="TextBox 9">
            <a:extLst>
              <a:ext uri="{FF2B5EF4-FFF2-40B4-BE49-F238E27FC236}">
                <a16:creationId xmlns="" xmlns:a16="http://schemas.microsoft.com/office/drawing/2014/main" id="{51A28C31-340D-AF4A-BAE3-8440D90E8341}"/>
              </a:ext>
            </a:extLst>
          </p:cNvPr>
          <p:cNvSpPr txBox="1"/>
          <p:nvPr/>
        </p:nvSpPr>
        <p:spPr>
          <a:xfrm>
            <a:off x="685797" y="3272667"/>
            <a:ext cx="9652002"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Những nồi cơm nho nhỏ treo dưới những cành cây, đung đưa cho ánh lửa bập bùng.</a:t>
            </a:r>
          </a:p>
        </p:txBody>
      </p:sp>
      <p:sp>
        <p:nvSpPr>
          <p:cNvPr id="11" name="TextBox 10">
            <a:extLst>
              <a:ext uri="{FF2B5EF4-FFF2-40B4-BE49-F238E27FC236}">
                <a16:creationId xmlns="" xmlns:a16="http://schemas.microsoft.com/office/drawing/2014/main" id="{756EDFF8-836C-614C-B91D-3B884439FFB6}"/>
              </a:ext>
            </a:extLst>
          </p:cNvPr>
          <p:cNvSpPr txBox="1"/>
          <p:nvPr/>
        </p:nvSpPr>
        <p:spPr>
          <a:xfrm>
            <a:off x="685797" y="4273912"/>
            <a:ext cx="10521464" cy="1569660"/>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Những nồi cơm nho nhỏ treo dưới những cành cong hình cánh cung được cắm léo từ đây, lưng uốn về trước mặt, tay cầm cần, cầm đuốc đung đưa cho ánh lửa bập bùng.</a:t>
            </a:r>
          </a:p>
        </p:txBody>
      </p:sp>
      <p:sp>
        <p:nvSpPr>
          <p:cNvPr id="12" name="TextBox 11">
            <a:extLst>
              <a:ext uri="{FF2B5EF4-FFF2-40B4-BE49-F238E27FC236}">
                <a16:creationId xmlns="" xmlns:a16="http://schemas.microsoft.com/office/drawing/2014/main" id="{7FF9803F-2F48-3543-9D67-46193352346A}"/>
              </a:ext>
            </a:extLst>
          </p:cNvPr>
          <p:cNvSpPr txBox="1"/>
          <p:nvPr/>
        </p:nvSpPr>
        <p:spPr>
          <a:xfrm>
            <a:off x="685797" y="5767599"/>
            <a:ext cx="10521464"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Những nồi cơm nho nhỏ treo dưới những cành cong hình tròn, tay cầm đuốc đung đưa cho ánh lửa bập bùng.</a:t>
            </a:r>
          </a:p>
        </p:txBody>
      </p:sp>
    </p:spTree>
    <p:extLst>
      <p:ext uri="{BB962C8B-B14F-4D97-AF65-F5344CB8AC3E}">
        <p14:creationId xmlns:p14="http://schemas.microsoft.com/office/powerpoint/2010/main" val="9271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chemeClr val="accent2"/>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smtClean="0"/>
              <a:t/>
            </a:r>
            <a:br>
              <a:rPr lang="vi-VN" b="1" smtClean="0"/>
            </a:br>
            <a:r>
              <a:rPr lang="en-US" sz="4900" smtClean="0">
                <a:latin typeface="Times New Roman" pitchFamily="18" charset="0"/>
                <a:cs typeface="Times New Roman" pitchFamily="18" charset="0"/>
              </a:rPr>
              <a:t>Văn bản:</a:t>
            </a:r>
            <a:r>
              <a:rPr lang="vi-VN" sz="4900" smtClean="0">
                <a:latin typeface="Times New Roman" pitchFamily="18" charset="0"/>
                <a:cs typeface="Times New Roman" pitchFamily="18" charset="0"/>
              </a:rPr>
              <a:t> </a:t>
            </a:r>
            <a:r>
              <a:rPr lang="en-US" sz="4900" smtClean="0">
                <a:latin typeface="Times New Roman" pitchFamily="18" charset="0"/>
                <a:cs typeface="Times New Roman" pitchFamily="18" charset="0"/>
              </a:rPr>
              <a:t>“</a:t>
            </a:r>
            <a:r>
              <a:rPr lang="vi-VN" sz="4900" i="1" smtClean="0"/>
              <a:t>Thánh </a:t>
            </a:r>
            <a:r>
              <a:rPr lang="vi-VN" sz="4900" i="1"/>
              <a:t>Gióng </a:t>
            </a:r>
            <a:r>
              <a:rPr lang="vi-VN" sz="4900"/>
              <a:t>thuộc thể loại truyện dân gian </a:t>
            </a:r>
            <a:r>
              <a:rPr lang="vi-VN" sz="4900" smtClean="0"/>
              <a:t>nào</a:t>
            </a:r>
            <a:r>
              <a:rPr lang="en-US" sz="4900" smtClean="0"/>
              <a:t>”</a:t>
            </a:r>
            <a:r>
              <a:rPr lang="vi-VN" sz="4900" smtClean="0"/>
              <a:t>?</a:t>
            </a:r>
            <a:r>
              <a:rPr lang="en-US"/>
              <a:t/>
            </a:r>
            <a:br>
              <a:rPr lang="en-US"/>
            </a:br>
            <a:endParaRPr lang="en-US"/>
          </a:p>
        </p:txBody>
      </p:sp>
      <p:sp>
        <p:nvSpPr>
          <p:cNvPr id="3" name="Content Placeholder 2"/>
          <p:cNvSpPr>
            <a:spLocks noGrp="1"/>
          </p:cNvSpPr>
          <p:nvPr>
            <p:ph idx="1"/>
          </p:nvPr>
        </p:nvSpPr>
        <p:spPr/>
        <p:txBody>
          <a:bodyPr/>
          <a:lstStyle/>
          <a:p>
            <a:pPr marL="0" indent="0">
              <a:buNone/>
            </a:pPr>
            <a:r>
              <a:rPr lang="vi-VN" sz="4000" smtClean="0">
                <a:latin typeface="Times New Roman" pitchFamily="18" charset="0"/>
                <a:cs typeface="Times New Roman" pitchFamily="18" charset="0"/>
              </a:rPr>
              <a:t>A.Cổ </a:t>
            </a:r>
            <a:r>
              <a:rPr lang="vi-VN" sz="4000">
                <a:latin typeface="Times New Roman" pitchFamily="18" charset="0"/>
                <a:cs typeface="Times New Roman" pitchFamily="18" charset="0"/>
              </a:rPr>
              <a:t>tích.</a:t>
            </a:r>
            <a:endParaRPr lang="en-US" sz="4000">
              <a:latin typeface="Times New Roman" pitchFamily="18" charset="0"/>
              <a:cs typeface="Times New Roman" pitchFamily="18" charset="0"/>
            </a:endParaRPr>
          </a:p>
          <a:p>
            <a:pPr marL="0" lvl="0" indent="0">
              <a:buNone/>
            </a:pPr>
            <a:r>
              <a:rPr lang="vi-VN" sz="4000" smtClean="0">
                <a:latin typeface="Times New Roman" pitchFamily="18" charset="0"/>
                <a:cs typeface="Times New Roman" pitchFamily="18" charset="0"/>
              </a:rPr>
              <a:t>B.Thần </a:t>
            </a:r>
            <a:r>
              <a:rPr lang="vi-VN" sz="4000">
                <a:latin typeface="Times New Roman" pitchFamily="18" charset="0"/>
                <a:cs typeface="Times New Roman" pitchFamily="18" charset="0"/>
              </a:rPr>
              <a:t>thoại.</a:t>
            </a:r>
            <a:endParaRPr lang="en-US" sz="4000">
              <a:latin typeface="Times New Roman" pitchFamily="18" charset="0"/>
              <a:cs typeface="Times New Roman" pitchFamily="18" charset="0"/>
            </a:endParaRPr>
          </a:p>
          <a:p>
            <a:pPr marL="0" lvl="0" indent="0">
              <a:buNone/>
            </a:pPr>
            <a:r>
              <a:rPr lang="vi-VN" sz="4000" smtClean="0">
                <a:latin typeface="Times New Roman" pitchFamily="18" charset="0"/>
                <a:cs typeface="Times New Roman" pitchFamily="18" charset="0"/>
              </a:rPr>
              <a:t>C.Truyền </a:t>
            </a:r>
            <a:r>
              <a:rPr lang="vi-VN" sz="4000">
                <a:latin typeface="Times New Roman" pitchFamily="18" charset="0"/>
                <a:cs typeface="Times New Roman" pitchFamily="18" charset="0"/>
              </a:rPr>
              <a:t>thuyết.</a:t>
            </a:r>
            <a:endParaRPr lang="en-US" sz="4000">
              <a:latin typeface="Times New Roman" pitchFamily="18" charset="0"/>
              <a:cs typeface="Times New Roman" pitchFamily="18" charset="0"/>
            </a:endParaRPr>
          </a:p>
          <a:p>
            <a:pPr marL="0" lvl="0" indent="0">
              <a:buNone/>
            </a:pPr>
            <a:r>
              <a:rPr lang="vi-VN" sz="4000" smtClean="0">
                <a:latin typeface="Times New Roman" pitchFamily="18" charset="0"/>
                <a:cs typeface="Times New Roman" pitchFamily="18" charset="0"/>
              </a:rPr>
              <a:t>D.Ngụ </a:t>
            </a:r>
            <a:r>
              <a:rPr lang="vi-VN" sz="4000">
                <a:latin typeface="Times New Roman" pitchFamily="18" charset="0"/>
                <a:cs typeface="Times New Roman" pitchFamily="18" charset="0"/>
              </a:rPr>
              <a:t>ngôn.</a:t>
            </a:r>
            <a:endParaRPr lang="en-US" sz="4000">
              <a:latin typeface="Times New Roman" pitchFamily="18" charset="0"/>
              <a:cs typeface="Times New Roman" pitchFamily="18" charset="0"/>
            </a:endParaRPr>
          </a:p>
          <a:p>
            <a:endParaRPr lang="en-US"/>
          </a:p>
        </p:txBody>
      </p:sp>
    </p:spTree>
    <p:extLst>
      <p:ext uri="{BB962C8B-B14F-4D97-AF65-F5344CB8AC3E}">
        <p14:creationId xmlns:p14="http://schemas.microsoft.com/office/powerpoint/2010/main" val="863598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7" y="1186710"/>
            <a:ext cx="9652002" cy="584775"/>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Thành ngữ “Vui như Tết” có nghĩa là?</a:t>
            </a:r>
          </a:p>
        </p:txBody>
      </p:sp>
      <p:sp>
        <p:nvSpPr>
          <p:cNvPr id="9" name="TextBox 8">
            <a:extLst>
              <a:ext uri="{FF2B5EF4-FFF2-40B4-BE49-F238E27FC236}">
                <a16:creationId xmlns="" xmlns:a16="http://schemas.microsoft.com/office/drawing/2014/main" id="{301329BB-6AD6-0448-874D-F1C758498E05}"/>
              </a:ext>
            </a:extLst>
          </p:cNvPr>
          <p:cNvSpPr txBox="1"/>
          <p:nvPr/>
        </p:nvSpPr>
        <p:spPr>
          <a:xfrm>
            <a:off x="685797" y="2430686"/>
            <a:ext cx="10521463"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Cảnh vui nhộn nhịp, tưng bừng, đầy khí thế</a:t>
            </a:r>
          </a:p>
        </p:txBody>
      </p:sp>
      <p:sp>
        <p:nvSpPr>
          <p:cNvPr id="10" name="TextBox 9">
            <a:extLst>
              <a:ext uri="{FF2B5EF4-FFF2-40B4-BE49-F238E27FC236}">
                <a16:creationId xmlns="" xmlns:a16="http://schemas.microsoft.com/office/drawing/2014/main" id="{51A28C31-340D-AF4A-BAE3-8440D90E8341}"/>
              </a:ext>
            </a:extLst>
          </p:cNvPr>
          <p:cNvSpPr txBox="1"/>
          <p:nvPr/>
        </p:nvSpPr>
        <p:spPr>
          <a:xfrm>
            <a:off x="685797" y="3272667"/>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Vui vẻ, hồn nhiên, hay nhảy nhót, nói cười</a:t>
            </a:r>
          </a:p>
        </p:txBody>
      </p:sp>
      <p:sp>
        <p:nvSpPr>
          <p:cNvPr id="11" name="TextBox 10">
            <a:extLst>
              <a:ext uri="{FF2B5EF4-FFF2-40B4-BE49-F238E27FC236}">
                <a16:creationId xmlns="" xmlns:a16="http://schemas.microsoft.com/office/drawing/2014/main" id="{756EDFF8-836C-614C-B91D-3B884439FFB6}"/>
              </a:ext>
            </a:extLst>
          </p:cNvPr>
          <p:cNvSpPr txBox="1"/>
          <p:nvPr/>
        </p:nvSpPr>
        <p:spPr>
          <a:xfrm>
            <a:off x="685797" y="4114648"/>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Có cảm giác dễ chịu, phấn khởi vì được vừa ý</a:t>
            </a:r>
          </a:p>
        </p:txBody>
      </p:sp>
      <p:sp>
        <p:nvSpPr>
          <p:cNvPr id="12" name="TextBox 11">
            <a:extLst>
              <a:ext uri="{FF2B5EF4-FFF2-40B4-BE49-F238E27FC236}">
                <a16:creationId xmlns="" xmlns:a16="http://schemas.microsoft.com/office/drawing/2014/main" id="{7FF9803F-2F48-3543-9D67-46193352346A}"/>
              </a:ext>
            </a:extLst>
          </p:cNvPr>
          <p:cNvSpPr txBox="1"/>
          <p:nvPr/>
        </p:nvSpPr>
        <p:spPr>
          <a:xfrm>
            <a:off x="685797" y="4924951"/>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Vui vì thấy cảnh vật có sự thay đổi</a:t>
            </a:r>
          </a:p>
        </p:txBody>
      </p:sp>
    </p:spTree>
    <p:extLst>
      <p:ext uri="{BB962C8B-B14F-4D97-AF65-F5344CB8AC3E}">
        <p14:creationId xmlns:p14="http://schemas.microsoft.com/office/powerpoint/2010/main" val="1758251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409" y="1092657"/>
            <a:ext cx="9136604" cy="2831544"/>
          </a:xfrm>
          <a:prstGeom prst="rect">
            <a:avLst/>
          </a:prstGeom>
        </p:spPr>
        <p:txBody>
          <a:bodyPr wrap="none">
            <a:spAutoFit/>
          </a:bodyPr>
          <a:lstStyle/>
          <a:p>
            <a:pPr algn="ctr"/>
            <a:r>
              <a:rPr lang="vi-VN" sz="2200" smtClean="0">
                <a:solidFill>
                  <a:srgbClr val="FFFFFF"/>
                </a:solidFill>
                <a:latin typeface="Times New Roman" panose="02020603050405020304" pitchFamily="18" charset="0"/>
                <a:cs typeface="Times New Roman" panose="02020603050405020304" pitchFamily="18" charset="0"/>
              </a:rPr>
              <a:t>Bán</a:t>
            </a:r>
            <a:r>
              <a:rPr lang="vi-VN" sz="2200">
                <a:solidFill>
                  <a:srgbClr val="FFFFFF"/>
                </a:solidFill>
                <a:latin typeface="Times New Roman" panose="02020603050405020304" pitchFamily="18" charset="0"/>
                <a:cs typeface="Times New Roman" panose="02020603050405020304" pitchFamily="18" charset="0"/>
              </a:rPr>
              <a:t>Bánh chưng, bánh giầy</a:t>
            </a:r>
            <a:endParaRPr lang="x-none" sz="2200">
              <a:solidFill>
                <a:srgbClr val="FFFFFF"/>
              </a:solidFill>
              <a:latin typeface="Times New Roman" panose="02020603050405020304" pitchFamily="18" charset="0"/>
              <a:cs typeface="Times New Roman" panose="02020603050405020304" pitchFamily="18" charset="0"/>
            </a:endParaRPr>
          </a:p>
          <a:p>
            <a:pPr algn="ctr"/>
            <a:r>
              <a:rPr lang="en-US" sz="3200" b="1" i="1" smtClean="0">
                <a:solidFill>
                  <a:srgbClr val="000000"/>
                </a:solidFill>
                <a:latin typeface="Times New Roman" pitchFamily="18" charset="0"/>
                <a:cs typeface="Times New Roman" pitchFamily="18" charset="0"/>
              </a:rPr>
              <a:t>Tất cả những từ sau là từ ghép đúng hay sai?</a:t>
            </a:r>
          </a:p>
          <a:p>
            <a:pPr algn="ctr"/>
            <a:r>
              <a:rPr lang="en-US" sz="3200" b="1" i="1" smtClean="0">
                <a:solidFill>
                  <a:srgbClr val="000000"/>
                </a:solidFill>
                <a:latin typeface="Times New Roman" pitchFamily="18" charset="0"/>
                <a:cs typeface="Times New Roman" pitchFamily="18" charset="0"/>
              </a:rPr>
              <a:t>-</a:t>
            </a:r>
            <a:r>
              <a:rPr lang="en-US" sz="3200" b="1" i="1">
                <a:solidFill>
                  <a:srgbClr val="000000"/>
                </a:solidFill>
                <a:latin typeface="Times New Roman" pitchFamily="18" charset="0"/>
                <a:cs typeface="Times New Roman" pitchFamily="18" charset="0"/>
              </a:rPr>
              <a:t> </a:t>
            </a:r>
            <a:r>
              <a:rPr lang="en-US" sz="3200" b="1" i="1" smtClean="0">
                <a:solidFill>
                  <a:srgbClr val="000000"/>
                </a:solidFill>
                <a:latin typeface="Times New Roman" pitchFamily="18" charset="0"/>
                <a:cs typeface="Times New Roman" pitchFamily="18" charset="0"/>
              </a:rPr>
              <a:t>Nhà trường, thầy cô, khéo tay, cánh cung, đi đâu.</a:t>
            </a:r>
          </a:p>
          <a:p>
            <a:pPr marL="514350" indent="-514350" algn="ctr">
              <a:buFontTx/>
              <a:buAutoNum type="alphaUcPeriod"/>
            </a:pPr>
            <a:r>
              <a:rPr lang="en-US" sz="3200" b="1" i="1" smtClean="0">
                <a:solidFill>
                  <a:srgbClr val="000000"/>
                </a:solidFill>
                <a:latin typeface="Times New Roman" pitchFamily="18" charset="0"/>
                <a:cs typeface="Times New Roman" pitchFamily="18" charset="0"/>
              </a:rPr>
              <a:t>Đúng.</a:t>
            </a:r>
          </a:p>
          <a:p>
            <a:pPr marL="514350" indent="-514350" algn="ctr">
              <a:buFontTx/>
              <a:buAutoNum type="alphaUcPeriod"/>
            </a:pPr>
            <a:r>
              <a:rPr lang="en-US" sz="3200" b="1" i="1" smtClean="0">
                <a:solidFill>
                  <a:srgbClr val="000000"/>
                </a:solidFill>
                <a:latin typeface="Times New Roman" pitchFamily="18" charset="0"/>
                <a:cs typeface="Times New Roman" pitchFamily="18" charset="0"/>
              </a:rPr>
              <a:t>Sai.</a:t>
            </a:r>
            <a:r>
              <a:rPr lang="en-US" sz="3200" b="1" smtClean="0">
                <a:solidFill>
                  <a:srgbClr val="000000"/>
                </a:solidFill>
                <a:latin typeface="Times New Roman" pitchFamily="18" charset="0"/>
                <a:cs typeface="Times New Roman" pitchFamily="18" charset="0"/>
              </a:rPr>
              <a:t> </a:t>
            </a:r>
            <a:endParaRPr lang="en-US" sz="3200" b="1" i="1">
              <a:solidFill>
                <a:srgbClr val="000000"/>
              </a:solidFill>
              <a:latin typeface="Times New Roman" pitchFamily="18" charset="0"/>
              <a:cs typeface="Times New Roman" pitchFamily="18" charset="0"/>
            </a:endParaRPr>
          </a:p>
          <a:p>
            <a:pPr algn="ctr"/>
            <a:r>
              <a:rPr lang="vi-VN" sz="2800" smtClean="0">
                <a:solidFill>
                  <a:srgbClr val="FFFFFF"/>
                </a:solidFill>
                <a:latin typeface="Times New Roman" panose="02020603050405020304" pitchFamily="18" charset="0"/>
                <a:cs typeface="Times New Roman" panose="02020603050405020304" pitchFamily="18" charset="0"/>
              </a:rPr>
              <a:t>h </a:t>
            </a:r>
            <a:r>
              <a:rPr lang="vi-VN" sz="2800">
                <a:solidFill>
                  <a:srgbClr val="FFFFFF"/>
                </a:solidFill>
                <a:latin typeface="Times New Roman" panose="02020603050405020304" pitchFamily="18" charset="0"/>
                <a:cs typeface="Times New Roman" panose="02020603050405020304" pitchFamily="18" charset="0"/>
              </a:rPr>
              <a:t>chưng, bánh giầy</a:t>
            </a:r>
            <a:endParaRPr lang="x-none" sz="28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323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430" y="1092657"/>
            <a:ext cx="7598554" cy="2831544"/>
          </a:xfrm>
          <a:prstGeom prst="rect">
            <a:avLst/>
          </a:prstGeom>
        </p:spPr>
        <p:txBody>
          <a:bodyPr wrap="none">
            <a:spAutoFit/>
          </a:bodyPr>
          <a:lstStyle/>
          <a:p>
            <a:pPr algn="ctr"/>
            <a:r>
              <a:rPr lang="vi-VN" sz="2200" smtClean="0">
                <a:solidFill>
                  <a:srgbClr val="FFFFFF"/>
                </a:solidFill>
                <a:latin typeface="Times New Roman" panose="02020603050405020304" pitchFamily="18" charset="0"/>
                <a:cs typeface="Times New Roman" panose="02020603050405020304" pitchFamily="18" charset="0"/>
              </a:rPr>
              <a:t>Bán</a:t>
            </a:r>
            <a:r>
              <a:rPr lang="vi-VN" sz="2200">
                <a:solidFill>
                  <a:schemeClr val="bg1"/>
                </a:solidFill>
                <a:latin typeface="Times New Roman" panose="02020603050405020304" pitchFamily="18" charset="0"/>
                <a:cs typeface="Times New Roman" panose="02020603050405020304" pitchFamily="18" charset="0"/>
              </a:rPr>
              <a:t>Bánh chưng, bánh giầy</a:t>
            </a:r>
            <a:endParaRPr lang="x-none" sz="2200">
              <a:solidFill>
                <a:schemeClr val="bg1"/>
              </a:solidFill>
              <a:latin typeface="Times New Roman" panose="02020603050405020304" pitchFamily="18" charset="0"/>
              <a:cs typeface="Times New Roman" panose="02020603050405020304" pitchFamily="18" charset="0"/>
            </a:endParaRPr>
          </a:p>
          <a:p>
            <a:pPr algn="ctr"/>
            <a:r>
              <a:rPr lang="en-US" sz="3200" b="1" i="1" smtClean="0">
                <a:latin typeface="Times New Roman" pitchFamily="18" charset="0"/>
                <a:cs typeface="Times New Roman" pitchFamily="18" charset="0"/>
              </a:rPr>
              <a:t>Tất cả những từ sau là từ láy đúng hay sai?</a:t>
            </a:r>
          </a:p>
          <a:p>
            <a:pPr algn="ctr"/>
            <a:r>
              <a:rPr lang="en-US" sz="3200" b="1" i="1" smtClean="0">
                <a:latin typeface="Times New Roman" pitchFamily="18" charset="0"/>
                <a:cs typeface="Times New Roman" pitchFamily="18" charset="0"/>
              </a:rPr>
              <a:t>-Nho </a:t>
            </a:r>
            <a:r>
              <a:rPr lang="en-US" sz="3200" b="1" i="1">
                <a:latin typeface="Times New Roman" pitchFamily="18" charset="0"/>
                <a:cs typeface="Times New Roman" pitchFamily="18" charset="0"/>
              </a:rPr>
              <a:t>nhỏ </a:t>
            </a:r>
            <a:r>
              <a:rPr lang="en-US" sz="3200" b="1" i="1" smtClean="0">
                <a:latin typeface="Times New Roman" pitchFamily="18" charset="0"/>
                <a:cs typeface="Times New Roman" pitchFamily="18" charset="0"/>
              </a:rPr>
              <a:t>, khéo léo, cánh cung, đi đâu.</a:t>
            </a:r>
          </a:p>
          <a:p>
            <a:pPr marL="514350" indent="-514350" algn="ctr">
              <a:buAutoNum type="alphaUcPeriod"/>
            </a:pPr>
            <a:r>
              <a:rPr lang="en-US" sz="3200" b="1" i="1" smtClean="0">
                <a:latin typeface="Times New Roman" pitchFamily="18" charset="0"/>
                <a:cs typeface="Times New Roman" pitchFamily="18" charset="0"/>
              </a:rPr>
              <a:t>Đúng.</a:t>
            </a:r>
          </a:p>
          <a:p>
            <a:pPr marL="514350" indent="-514350" algn="ctr">
              <a:buAutoNum type="alphaUcPeriod"/>
            </a:pPr>
            <a:r>
              <a:rPr lang="en-US" sz="3200" b="1" i="1" smtClean="0">
                <a:latin typeface="Times New Roman" pitchFamily="18" charset="0"/>
                <a:cs typeface="Times New Roman" pitchFamily="18" charset="0"/>
              </a:rPr>
              <a:t>Sai.</a:t>
            </a:r>
            <a:r>
              <a:rPr lang="en-US" sz="3200" b="1" smtClean="0">
                <a:latin typeface="Times New Roman" pitchFamily="18" charset="0"/>
                <a:cs typeface="Times New Roman" pitchFamily="18" charset="0"/>
              </a:rPr>
              <a:t> </a:t>
            </a:r>
            <a:endParaRPr lang="en-US" sz="3200" b="1" i="1">
              <a:latin typeface="Times New Roman" pitchFamily="18" charset="0"/>
              <a:cs typeface="Times New Roman" pitchFamily="18" charset="0"/>
            </a:endParaRPr>
          </a:p>
          <a:p>
            <a:pPr lvl="0" algn="ctr"/>
            <a:r>
              <a:rPr lang="vi-VN" sz="2800" smtClean="0">
                <a:solidFill>
                  <a:srgbClr val="FFFFFF"/>
                </a:solidFill>
                <a:latin typeface="Times New Roman" panose="02020603050405020304" pitchFamily="18" charset="0"/>
                <a:cs typeface="Times New Roman" panose="02020603050405020304" pitchFamily="18" charset="0"/>
              </a:rPr>
              <a:t>h </a:t>
            </a:r>
            <a:r>
              <a:rPr lang="vi-VN" sz="2800">
                <a:solidFill>
                  <a:srgbClr val="FFFFFF"/>
                </a:solidFill>
                <a:latin typeface="Times New Roman" panose="02020603050405020304" pitchFamily="18" charset="0"/>
                <a:cs typeface="Times New Roman" panose="02020603050405020304" pitchFamily="18" charset="0"/>
              </a:rPr>
              <a:t>chưng, bánh giầy</a:t>
            </a:r>
            <a:endParaRPr lang="x-none" sz="28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519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79500"/>
            <a:ext cx="633507" cy="369332"/>
          </a:xfrm>
          <a:prstGeom prst="rect">
            <a:avLst/>
          </a:prstGeom>
          <a:noFill/>
        </p:spPr>
        <p:txBody>
          <a:bodyPr wrap="none" rtlCol="0">
            <a:spAutoFit/>
          </a:bodyPr>
          <a:lstStyle/>
          <a:p>
            <a:r>
              <a:rPr lang="en-US" smtClean="0"/>
              <a:t>       </a:t>
            </a:r>
            <a:endParaRPr lang="en-US"/>
          </a:p>
        </p:txBody>
      </p:sp>
      <p:sp>
        <p:nvSpPr>
          <p:cNvPr id="5" name="TextBox 4"/>
          <p:cNvSpPr txBox="1"/>
          <p:nvPr/>
        </p:nvSpPr>
        <p:spPr>
          <a:xfrm>
            <a:off x="1658982" y="1079500"/>
            <a:ext cx="9136018" cy="3385542"/>
          </a:xfrm>
          <a:prstGeom prst="rect">
            <a:avLst/>
          </a:prstGeom>
          <a:noFill/>
        </p:spPr>
        <p:txBody>
          <a:bodyPr wrap="square" rtlCol="0">
            <a:spAutoFit/>
          </a:bodyPr>
          <a:lstStyle/>
          <a:p>
            <a:r>
              <a:rPr lang="en-US" sz="3200" b="1" i="1">
                <a:latin typeface="Times New Roman" pitchFamily="18" charset="0"/>
                <a:cs typeface="Times New Roman" pitchFamily="18" charset="0"/>
              </a:rPr>
              <a:t>Tất cả những từ sau là từ láy đúng hay sai</a:t>
            </a:r>
            <a:r>
              <a:rPr lang="en-US" sz="3200" b="1" i="1" smtClean="0">
                <a:latin typeface="Times New Roman" pitchFamily="18" charset="0"/>
                <a:cs typeface="Times New Roman" pitchFamily="18" charset="0"/>
              </a:rPr>
              <a:t>?</a:t>
            </a:r>
          </a:p>
          <a:p>
            <a:pPr marL="285750" indent="-285750">
              <a:buFontTx/>
              <a:buChar char="-"/>
            </a:pPr>
            <a:r>
              <a:rPr lang="en-US" sz="3200" b="1" i="1" smtClean="0">
                <a:latin typeface="Times New Roman" pitchFamily="18" charset="0"/>
                <a:cs typeface="Times New Roman" pitchFamily="18" charset="0"/>
              </a:rPr>
              <a:t>Tim tím, thoang thoảng, khúc khuỷu, lung linh.</a:t>
            </a:r>
          </a:p>
          <a:p>
            <a:pPr marL="285750" indent="-285750">
              <a:buFontTx/>
              <a:buChar char="-"/>
            </a:pPr>
            <a:endParaRPr lang="en-US" sz="3200" b="1" i="1">
              <a:latin typeface="Times New Roman" pitchFamily="18" charset="0"/>
              <a:cs typeface="Times New Roman" pitchFamily="18" charset="0"/>
            </a:endParaRPr>
          </a:p>
          <a:p>
            <a:pPr marL="514350" indent="-514350" algn="ctr">
              <a:buAutoNum type="alphaUcPeriod"/>
            </a:pPr>
            <a:r>
              <a:rPr lang="en-US" sz="3200" b="1" i="1">
                <a:latin typeface="Times New Roman" pitchFamily="18" charset="0"/>
                <a:cs typeface="Times New Roman" pitchFamily="18" charset="0"/>
              </a:rPr>
              <a:t>Đúng.</a:t>
            </a:r>
          </a:p>
          <a:p>
            <a:pPr marL="514350" indent="-514350" algn="ctr">
              <a:buAutoNum type="alphaUcPeriod"/>
            </a:pPr>
            <a:r>
              <a:rPr lang="en-US" sz="3200" b="1" i="1">
                <a:latin typeface="Times New Roman" pitchFamily="18" charset="0"/>
                <a:cs typeface="Times New Roman" pitchFamily="18" charset="0"/>
              </a:rPr>
              <a:t>Sai.</a:t>
            </a:r>
            <a:r>
              <a:rPr lang="en-US" sz="3200" b="1">
                <a:latin typeface="Times New Roman" pitchFamily="18" charset="0"/>
                <a:cs typeface="Times New Roman" pitchFamily="18" charset="0"/>
              </a:rPr>
              <a:t> </a:t>
            </a:r>
            <a:endParaRPr lang="en-US" sz="3200" b="1" i="1">
              <a:latin typeface="Times New Roman" pitchFamily="18" charset="0"/>
              <a:cs typeface="Times New Roman" pitchFamily="18" charset="0"/>
            </a:endParaRPr>
          </a:p>
          <a:p>
            <a:pPr marL="285750" indent="-285750">
              <a:buFontTx/>
              <a:buChar char="-"/>
            </a:pPr>
            <a:endParaRPr lang="en-US" b="1" i="1" smtClean="0">
              <a:latin typeface="Times New Roman" pitchFamily="18" charset="0"/>
              <a:cs typeface="Times New Roman" pitchFamily="18" charset="0"/>
            </a:endParaRPr>
          </a:p>
          <a:p>
            <a:pPr marL="285750" indent="-285750">
              <a:buFontTx/>
              <a:buChar char="-"/>
            </a:pPr>
            <a:endParaRPr lang="en-US" b="1" i="1">
              <a:latin typeface="Times New Roman" pitchFamily="18" charset="0"/>
              <a:cs typeface="Times New Roman" pitchFamily="18" charset="0"/>
            </a:endParaRPr>
          </a:p>
          <a:p>
            <a:endParaRPr lang="en-US"/>
          </a:p>
        </p:txBody>
      </p:sp>
    </p:spTree>
    <p:extLst>
      <p:ext uri="{BB962C8B-B14F-4D97-AF65-F5344CB8AC3E}">
        <p14:creationId xmlns:p14="http://schemas.microsoft.com/office/powerpoint/2010/main" val="2846308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600" y="279400"/>
            <a:ext cx="11874193" cy="5016758"/>
          </a:xfrm>
          <a:prstGeom prst="rect">
            <a:avLst/>
          </a:prstGeom>
          <a:noFill/>
        </p:spPr>
        <p:txBody>
          <a:bodyPr wrap="square" rtlCol="0">
            <a:spAutoFit/>
          </a:bodyPr>
          <a:lstStyle/>
          <a:p>
            <a:r>
              <a:rPr lang="vi-VN" sz="2000" b="1">
                <a:latin typeface="Times New Roman" pitchFamily="18" charset="0"/>
                <a:cs typeface="Times New Roman" pitchFamily="18" charset="0"/>
              </a:rPr>
              <a:t>ĐỀ 1:</a:t>
            </a:r>
            <a:endParaRPr lang="en-US" sz="2000">
              <a:latin typeface="Times New Roman" pitchFamily="18" charset="0"/>
              <a:cs typeface="Times New Roman" pitchFamily="18" charset="0"/>
            </a:endParaRPr>
          </a:p>
          <a:p>
            <a:r>
              <a:rPr lang="vi-VN" sz="2000" b="1">
                <a:latin typeface="Times New Roman" pitchFamily="18" charset="0"/>
                <a:cs typeface="Times New Roman" pitchFamily="18" charset="0"/>
              </a:rPr>
              <a:t>Phần I: Đọc – hiểu</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Đọc đoạn văn sau và thực hiện các yêu cầu bên dưới:</a:t>
            </a:r>
            <a:endParaRPr lang="en-US" sz="2000">
              <a:latin typeface="Times New Roman" pitchFamily="18" charset="0"/>
              <a:cs typeface="Times New Roman" pitchFamily="18" charset="0"/>
            </a:endParaRPr>
          </a:p>
          <a:p>
            <a:r>
              <a:rPr lang="vi-VN" sz="2000" i="1">
                <a:latin typeface="Times New Roman" pitchFamily="18" charset="0"/>
                <a:cs typeface="Times New Roman" pitchFamily="18" charset="0"/>
              </a:rPr>
              <a:t>“Tỉnh dậy, Lang Liêu mừng thầm. Càng ngẫm nghĩ, chàng càng thấy lời thần nói đúng</a:t>
            </a:r>
            <a:r>
              <a:rPr lang="vi-VN" sz="2000" i="1" smtClean="0">
                <a:latin typeface="Times New Roman" pitchFamily="18" charset="0"/>
                <a:cs typeface="Times New Roman" pitchFamily="18" charset="0"/>
              </a:rPr>
              <a:t>.</a:t>
            </a:r>
            <a:endParaRPr lang="en-US" sz="2000" i="1" smtClean="0">
              <a:latin typeface="Times New Roman" pitchFamily="18" charset="0"/>
              <a:cs typeface="Times New Roman" pitchFamily="18" charset="0"/>
            </a:endParaRPr>
          </a:p>
          <a:p>
            <a:r>
              <a:rPr lang="vi-VN" sz="2000" i="1" smtClean="0">
                <a:latin typeface="Times New Roman" pitchFamily="18" charset="0"/>
                <a:cs typeface="Times New Roman" pitchFamily="18" charset="0"/>
              </a:rPr>
              <a:t> </a:t>
            </a:r>
            <a:r>
              <a:rPr lang="vi-VN" sz="2000" i="1">
                <a:latin typeface="Times New Roman" pitchFamily="18" charset="0"/>
                <a:cs typeface="Times New Roman" pitchFamily="18" charset="0"/>
              </a:rPr>
              <a:t>Chàng bèn chọn thứ gạo nếp thơm lừng, trắng tinh, hạt nào hạt nấy tròn mẩy, đem vo thật sạch</a:t>
            </a:r>
            <a:r>
              <a:rPr lang="vi-VN" sz="2000" i="1" smtClean="0">
                <a:latin typeface="Times New Roman" pitchFamily="18" charset="0"/>
                <a:cs typeface="Times New Roman" pitchFamily="18" charset="0"/>
              </a:rPr>
              <a:t>,</a:t>
            </a:r>
            <a:endParaRPr lang="en-US" sz="2000" i="1" smtClean="0">
              <a:latin typeface="Times New Roman" pitchFamily="18" charset="0"/>
              <a:cs typeface="Times New Roman" pitchFamily="18" charset="0"/>
            </a:endParaRPr>
          </a:p>
          <a:p>
            <a:r>
              <a:rPr lang="vi-VN" sz="2000" i="1" smtClean="0">
                <a:latin typeface="Times New Roman" pitchFamily="18" charset="0"/>
                <a:cs typeface="Times New Roman" pitchFamily="18" charset="0"/>
              </a:rPr>
              <a:t> </a:t>
            </a:r>
            <a:r>
              <a:rPr lang="vi-VN" sz="2000" i="1">
                <a:latin typeface="Times New Roman" pitchFamily="18" charset="0"/>
                <a:cs typeface="Times New Roman" pitchFamily="18" charset="0"/>
              </a:rPr>
              <a:t>lấy đậu xanh, thịt lợn làm nhân, dùng lá dong trong vườn gói thành hình vuông, nấu một ngày </a:t>
            </a:r>
            <a:endParaRPr lang="en-US" sz="2000" i="1" smtClean="0">
              <a:latin typeface="Times New Roman" pitchFamily="18" charset="0"/>
              <a:cs typeface="Times New Roman" pitchFamily="18" charset="0"/>
            </a:endParaRPr>
          </a:p>
          <a:p>
            <a:r>
              <a:rPr lang="vi-VN" sz="2000" i="1" smtClean="0">
                <a:latin typeface="Times New Roman" pitchFamily="18" charset="0"/>
                <a:cs typeface="Times New Roman" pitchFamily="18" charset="0"/>
              </a:rPr>
              <a:t>một </a:t>
            </a:r>
            <a:r>
              <a:rPr lang="vi-VN" sz="2000" i="1">
                <a:latin typeface="Times New Roman" pitchFamily="18" charset="0"/>
                <a:cs typeface="Times New Roman" pitchFamily="18" charset="0"/>
              </a:rPr>
              <a:t>đêm thật nhừ. Để đổi vị, đổi kiểu, cũng thứ gạo nếp ấy, chàng đồ lên, giã nhuyễn, nặn hình tròn”</a:t>
            </a:r>
            <a:endParaRPr lang="en-US" sz="2000">
              <a:latin typeface="Times New Roman" pitchFamily="18" charset="0"/>
              <a:cs typeface="Times New Roman" pitchFamily="18" charset="0"/>
            </a:endParaRPr>
          </a:p>
          <a:p>
            <a:r>
              <a:rPr lang="vi-VN" sz="2000" b="1" smtClean="0">
                <a:latin typeface="Times New Roman" pitchFamily="18" charset="0"/>
                <a:cs typeface="Times New Roman" pitchFamily="18" charset="0"/>
              </a:rPr>
              <a:t>Câu </a:t>
            </a:r>
            <a:r>
              <a:rPr lang="vi-VN" sz="2000" b="1">
                <a:latin typeface="Times New Roman" pitchFamily="18" charset="0"/>
                <a:cs typeface="Times New Roman" pitchFamily="18" charset="0"/>
              </a:rPr>
              <a:t>1</a:t>
            </a:r>
            <a:r>
              <a:rPr lang="vi-VN" sz="2000">
                <a:latin typeface="Times New Roman" pitchFamily="18" charset="0"/>
                <a:cs typeface="Times New Roman" pitchFamily="18" charset="0"/>
              </a:rPr>
              <a:t>: Đoạn văn trên trích từ văn bản nào? </a:t>
            </a:r>
            <a:endParaRPr lang="en-US" sz="2000">
              <a:latin typeface="Times New Roman" pitchFamily="18" charset="0"/>
              <a:cs typeface="Times New Roman" pitchFamily="18" charset="0"/>
            </a:endParaRPr>
          </a:p>
          <a:p>
            <a:r>
              <a:rPr lang="vi-VN" sz="2000" b="1">
                <a:latin typeface="Times New Roman" pitchFamily="18" charset="0"/>
                <a:cs typeface="Times New Roman" pitchFamily="18" charset="0"/>
              </a:rPr>
              <a:t>Câu 2</a:t>
            </a:r>
            <a:r>
              <a:rPr lang="vi-VN" sz="2000">
                <a:latin typeface="Times New Roman" pitchFamily="18" charset="0"/>
                <a:cs typeface="Times New Roman" pitchFamily="18" charset="0"/>
              </a:rPr>
              <a:t>: Văn bản ấy thuộc thể loại nào của truyện dân gian? Trình bày khái niệm của thể loại đó.</a:t>
            </a:r>
            <a:endParaRPr lang="en-US" sz="2000">
              <a:latin typeface="Times New Roman" pitchFamily="18" charset="0"/>
              <a:cs typeface="Times New Roman" pitchFamily="18" charset="0"/>
            </a:endParaRPr>
          </a:p>
          <a:p>
            <a:r>
              <a:rPr lang="vi-VN" sz="2000" b="1">
                <a:latin typeface="Times New Roman" pitchFamily="18" charset="0"/>
                <a:cs typeface="Times New Roman" pitchFamily="18" charset="0"/>
              </a:rPr>
              <a:t>Câu 3</a:t>
            </a:r>
            <a:r>
              <a:rPr lang="vi-VN" sz="2000">
                <a:latin typeface="Times New Roman" pitchFamily="18" charset="0"/>
                <a:cs typeface="Times New Roman" pitchFamily="18" charset="0"/>
              </a:rPr>
              <a:t>: Xác định phương thức biểu đạt của đoạn văn. </a:t>
            </a:r>
            <a:endParaRPr lang="en-US" sz="2000">
              <a:latin typeface="Times New Roman" pitchFamily="18" charset="0"/>
              <a:cs typeface="Times New Roman" pitchFamily="18" charset="0"/>
            </a:endParaRPr>
          </a:p>
          <a:p>
            <a:r>
              <a:rPr lang="vi-VN" sz="2000" b="1">
                <a:latin typeface="Times New Roman" pitchFamily="18" charset="0"/>
                <a:cs typeface="Times New Roman" pitchFamily="18" charset="0"/>
              </a:rPr>
              <a:t>Câu 4</a:t>
            </a:r>
            <a:r>
              <a:rPr lang="vi-VN" sz="2000">
                <a:latin typeface="Times New Roman" pitchFamily="18" charset="0"/>
                <a:cs typeface="Times New Roman" pitchFamily="18" charset="0"/>
              </a:rPr>
              <a:t>: Từ </a:t>
            </a:r>
            <a:r>
              <a:rPr lang="vi-VN" sz="2000" b="1" i="1">
                <a:latin typeface="Times New Roman" pitchFamily="18" charset="0"/>
                <a:cs typeface="Times New Roman" pitchFamily="18" charset="0"/>
              </a:rPr>
              <a:t>ngẫm nghĩ</a:t>
            </a:r>
            <a:r>
              <a:rPr lang="vi-VN" sz="2000">
                <a:latin typeface="Times New Roman" pitchFamily="18" charset="0"/>
                <a:cs typeface="Times New Roman" pitchFamily="18" charset="0"/>
              </a:rPr>
              <a:t> trong đoạn văn trên thuộc kiểu từ nào theo cấu tạo? </a:t>
            </a:r>
            <a:endParaRPr lang="en-US" sz="2000">
              <a:latin typeface="Times New Roman" pitchFamily="18" charset="0"/>
              <a:cs typeface="Times New Roman" pitchFamily="18" charset="0"/>
            </a:endParaRPr>
          </a:p>
          <a:p>
            <a:r>
              <a:rPr lang="vi-VN" sz="2000" b="1">
                <a:latin typeface="Times New Roman" pitchFamily="18" charset="0"/>
                <a:cs typeface="Times New Roman" pitchFamily="18" charset="0"/>
              </a:rPr>
              <a:t>Câu 5</a:t>
            </a:r>
            <a:r>
              <a:rPr lang="vi-VN" sz="2000">
                <a:latin typeface="Times New Roman" pitchFamily="18" charset="0"/>
                <a:cs typeface="Times New Roman" pitchFamily="18" charset="0"/>
              </a:rPr>
              <a:t>:  Đoạn văn trên kể về sự việc gì?</a:t>
            </a:r>
            <a:endParaRPr lang="en-US" sz="2000">
              <a:latin typeface="Times New Roman" pitchFamily="18" charset="0"/>
              <a:cs typeface="Times New Roman" pitchFamily="18" charset="0"/>
            </a:endParaRPr>
          </a:p>
          <a:p>
            <a:r>
              <a:rPr lang="vi-VN" sz="2000" b="1">
                <a:latin typeface="Times New Roman" pitchFamily="18" charset="0"/>
                <a:cs typeface="Times New Roman" pitchFamily="18" charset="0"/>
              </a:rPr>
              <a:t>Phần II: Tập làm văn</a:t>
            </a:r>
            <a:endParaRPr lang="en-US" sz="2000">
              <a:latin typeface="Times New Roman" pitchFamily="18" charset="0"/>
              <a:cs typeface="Times New Roman" pitchFamily="18" charset="0"/>
            </a:endParaRPr>
          </a:p>
          <a:p>
            <a:r>
              <a:rPr lang="vi-VN" sz="2000" b="1">
                <a:latin typeface="Times New Roman" pitchFamily="18" charset="0"/>
                <a:cs typeface="Times New Roman" pitchFamily="18" charset="0"/>
              </a:rPr>
              <a:t>Câu 1:</a:t>
            </a:r>
            <a:r>
              <a:rPr lang="vi-VN" sz="2000">
                <a:latin typeface="Times New Roman" pitchFamily="18" charset="0"/>
                <a:cs typeface="Times New Roman" pitchFamily="18" charset="0"/>
              </a:rPr>
              <a:t> Viết một đoạn văn ngắn trình bày cảm nhận của em về nhân vật Lang Liêu</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(Hoặc: Vì sao Lang Liêu được thần giúp đỡ/ Vì sao vua Hùng truyền ngôi cho Lang Liêu?)</a:t>
            </a:r>
            <a:endParaRPr lang="en-US" sz="2000">
              <a:latin typeface="Times New Roman" pitchFamily="18" charset="0"/>
              <a:cs typeface="Times New Roman" pitchFamily="18" charset="0"/>
            </a:endParaRPr>
          </a:p>
          <a:p>
            <a:r>
              <a:rPr lang="vi-VN" sz="2000" b="1">
                <a:latin typeface="Times New Roman" pitchFamily="18" charset="0"/>
                <a:cs typeface="Times New Roman" pitchFamily="18" charset="0"/>
              </a:rPr>
              <a:t>Câu 2:</a:t>
            </a:r>
            <a:r>
              <a:rPr lang="vi-VN" sz="2000">
                <a:latin typeface="Times New Roman" pitchFamily="18" charset="0"/>
                <a:cs typeface="Times New Roman" pitchFamily="18" charset="0"/>
              </a:rPr>
              <a:t> Hãy </a:t>
            </a:r>
            <a:r>
              <a:rPr lang="en-US" sz="2000" smtClean="0">
                <a:latin typeface="Times New Roman" pitchFamily="18" charset="0"/>
                <a:cs typeface="Times New Roman" pitchFamily="18" charset="0"/>
              </a:rPr>
              <a:t>kể lại một câu chuyện truyền thuyết mà em đã được học hoặc đọc thêm.</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21494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700" y="393700"/>
            <a:ext cx="11777583" cy="6740307"/>
          </a:xfrm>
          <a:prstGeom prst="rect">
            <a:avLst/>
          </a:prstGeom>
          <a:noFill/>
        </p:spPr>
        <p:txBody>
          <a:bodyPr wrap="none" rtlCol="0">
            <a:spAutoFit/>
          </a:bodyPr>
          <a:lstStyle/>
          <a:p>
            <a:r>
              <a:rPr lang="vi-VN" b="1">
                <a:latin typeface="Times New Roman" pitchFamily="18" charset="0"/>
                <a:cs typeface="Times New Roman" pitchFamily="18" charset="0"/>
              </a:rPr>
              <a:t>Gợi ý </a:t>
            </a:r>
            <a:r>
              <a:rPr lang="vi-VN" b="1" smtClean="0">
                <a:latin typeface="Times New Roman" pitchFamily="18" charset="0"/>
                <a:cs typeface="Times New Roman" pitchFamily="18" charset="0"/>
              </a:rPr>
              <a:t>Phần </a:t>
            </a:r>
            <a:r>
              <a:rPr lang="vi-VN" b="1">
                <a:latin typeface="Times New Roman" pitchFamily="18" charset="0"/>
                <a:cs typeface="Times New Roman" pitchFamily="18" charset="0"/>
              </a:rPr>
              <a:t>I: Đọc – </a:t>
            </a:r>
            <a:r>
              <a:rPr lang="vi-VN" b="1" smtClean="0">
                <a:latin typeface="Times New Roman" pitchFamily="18" charset="0"/>
                <a:cs typeface="Times New Roman" pitchFamily="18" charset="0"/>
              </a:rPr>
              <a:t>hiểu</a:t>
            </a:r>
            <a:r>
              <a:rPr lang="en-US" smtClean="0">
                <a:latin typeface="Times New Roman" pitchFamily="18" charset="0"/>
                <a:cs typeface="Times New Roman" pitchFamily="18" charset="0"/>
              </a:rPr>
              <a:t>- </a:t>
            </a:r>
            <a:r>
              <a:rPr lang="vi-VN" b="1" smtClean="0">
                <a:latin typeface="Times New Roman" pitchFamily="18" charset="0"/>
                <a:cs typeface="Times New Roman" pitchFamily="18" charset="0"/>
              </a:rPr>
              <a:t>Câu </a:t>
            </a:r>
            <a:r>
              <a:rPr lang="vi-VN" b="1">
                <a:latin typeface="Times New Roman" pitchFamily="18" charset="0"/>
                <a:cs typeface="Times New Roman" pitchFamily="18" charset="0"/>
              </a:rPr>
              <a:t>1: </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Đoạn văn trên trích từ văn bản Bánh chưng bánh giầy</a:t>
            </a:r>
            <a:endParaRPr lang="en-US">
              <a:latin typeface="Times New Roman" pitchFamily="18" charset="0"/>
              <a:cs typeface="Times New Roman" pitchFamily="18" charset="0"/>
            </a:endParaRPr>
          </a:p>
          <a:p>
            <a:r>
              <a:rPr lang="vi-VN" b="1">
                <a:latin typeface="Times New Roman" pitchFamily="18" charset="0"/>
                <a:cs typeface="Times New Roman" pitchFamily="18" charset="0"/>
              </a:rPr>
              <a:t>Câu 2: </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Văn bản ấy thuộc thể loại truyện truyền thuyết</a:t>
            </a:r>
            <a:endParaRPr lang="en-US">
              <a:latin typeface="Times New Roman" pitchFamily="18" charset="0"/>
              <a:cs typeface="Times New Roman" pitchFamily="18" charset="0"/>
            </a:endParaRPr>
          </a:p>
          <a:p>
            <a:r>
              <a:rPr lang="vi-VN">
                <a:latin typeface="Times New Roman" pitchFamily="18" charset="0"/>
                <a:cs typeface="Times New Roman" pitchFamily="18" charset="0"/>
              </a:rPr>
              <a:t>- Khái niệm truyền thuyết: SGK/7</a:t>
            </a:r>
            <a:endParaRPr lang="en-US">
              <a:latin typeface="Times New Roman" pitchFamily="18" charset="0"/>
              <a:cs typeface="Times New Roman" pitchFamily="18" charset="0"/>
            </a:endParaRPr>
          </a:p>
          <a:p>
            <a:r>
              <a:rPr lang="vi-VN" b="1">
                <a:latin typeface="Times New Roman" pitchFamily="18" charset="0"/>
                <a:cs typeface="Times New Roman" pitchFamily="18" charset="0"/>
              </a:rPr>
              <a:t>Câu 3: </a:t>
            </a:r>
            <a:r>
              <a:rPr lang="vi-VN" smtClean="0">
                <a:latin typeface="Times New Roman" pitchFamily="18" charset="0"/>
                <a:cs typeface="Times New Roman" pitchFamily="18" charset="0"/>
              </a:rPr>
              <a:t>Ptbđ</a:t>
            </a:r>
            <a:r>
              <a:rPr lang="vi-VN">
                <a:latin typeface="Times New Roman" pitchFamily="18" charset="0"/>
                <a:cs typeface="Times New Roman" pitchFamily="18" charset="0"/>
              </a:rPr>
              <a:t>: Tự sự </a:t>
            </a:r>
            <a:r>
              <a:rPr lang="vi-VN" smtClean="0">
                <a:latin typeface="Times New Roman" pitchFamily="18" charset="0"/>
                <a:cs typeface="Times New Roman" pitchFamily="18" charset="0"/>
              </a:rPr>
              <a:t>. </a:t>
            </a:r>
            <a:endParaRPr lang="en-US">
              <a:latin typeface="Times New Roman" pitchFamily="18" charset="0"/>
              <a:cs typeface="Times New Roman" pitchFamily="18" charset="0"/>
            </a:endParaRPr>
          </a:p>
          <a:p>
            <a:r>
              <a:rPr lang="vi-VN" b="1">
                <a:latin typeface="Times New Roman" pitchFamily="18" charset="0"/>
                <a:cs typeface="Times New Roman" pitchFamily="18" charset="0"/>
              </a:rPr>
              <a:t>Câu 4:</a:t>
            </a:r>
            <a:r>
              <a:rPr lang="vi-VN">
                <a:latin typeface="Times New Roman" pitchFamily="18" charset="0"/>
                <a:cs typeface="Times New Roman" pitchFamily="18" charset="0"/>
              </a:rPr>
              <a:t> Từ </a:t>
            </a:r>
            <a:r>
              <a:rPr lang="vi-VN" i="1">
                <a:latin typeface="Times New Roman" pitchFamily="18" charset="0"/>
                <a:cs typeface="Times New Roman" pitchFamily="18" charset="0"/>
              </a:rPr>
              <a:t>ngẫm nghĩ</a:t>
            </a:r>
            <a:r>
              <a:rPr lang="vi-VN">
                <a:latin typeface="Times New Roman" pitchFamily="18" charset="0"/>
                <a:cs typeface="Times New Roman" pitchFamily="18" charset="0"/>
              </a:rPr>
              <a:t> trong đoạn văn trên thuộc kiểu từ </a:t>
            </a:r>
            <a:r>
              <a:rPr lang="vi-VN" smtClean="0">
                <a:latin typeface="Times New Roman" pitchFamily="18" charset="0"/>
                <a:cs typeface="Times New Roman" pitchFamily="18" charset="0"/>
              </a:rPr>
              <a:t>ghép(hình </a:t>
            </a:r>
            <a:r>
              <a:rPr lang="vi-VN">
                <a:latin typeface="Times New Roman" pitchFamily="18" charset="0"/>
                <a:cs typeface="Times New Roman" pitchFamily="18" charset="0"/>
              </a:rPr>
              <a:t>thức láy nhưng khi tách ra cả hai tiếng đều có nghĩa)</a:t>
            </a:r>
            <a:endParaRPr lang="en-US">
              <a:latin typeface="Times New Roman" pitchFamily="18" charset="0"/>
              <a:cs typeface="Times New Roman" pitchFamily="18" charset="0"/>
            </a:endParaRPr>
          </a:p>
          <a:p>
            <a:r>
              <a:rPr lang="vi-VN" b="1">
                <a:latin typeface="Times New Roman" pitchFamily="18" charset="0"/>
                <a:cs typeface="Times New Roman" pitchFamily="18" charset="0"/>
              </a:rPr>
              <a:t>Câu 5:</a:t>
            </a:r>
            <a:r>
              <a:rPr lang="vi-VN">
                <a:latin typeface="Times New Roman" pitchFamily="18" charset="0"/>
                <a:cs typeface="Times New Roman" pitchFamily="18" charset="0"/>
              </a:rPr>
              <a:t>  Đoạn văn trên kể về sự việc Lang Liêu sau khi nghe gợi ý của thần đã làm ra hai thứ bánh</a:t>
            </a:r>
            <a:endParaRPr lang="en-US">
              <a:latin typeface="Times New Roman" pitchFamily="18" charset="0"/>
              <a:cs typeface="Times New Roman" pitchFamily="18" charset="0"/>
            </a:endParaRPr>
          </a:p>
          <a:p>
            <a:r>
              <a:rPr lang="vi-VN" b="1">
                <a:latin typeface="Times New Roman" pitchFamily="18" charset="0"/>
                <a:cs typeface="Times New Roman" pitchFamily="18" charset="0"/>
              </a:rPr>
              <a:t>Phần II: Tập làm văn</a:t>
            </a:r>
            <a:endParaRPr lang="en-US">
              <a:latin typeface="Times New Roman" pitchFamily="18" charset="0"/>
              <a:cs typeface="Times New Roman" pitchFamily="18" charset="0"/>
            </a:endParaRPr>
          </a:p>
          <a:p>
            <a:r>
              <a:rPr lang="vi-VN" b="1">
                <a:latin typeface="Times New Roman" pitchFamily="18" charset="0"/>
                <a:cs typeface="Times New Roman" pitchFamily="18" charset="0"/>
              </a:rPr>
              <a:t>Câu 1:</a:t>
            </a:r>
            <a:r>
              <a:rPr lang="vi-VN">
                <a:latin typeface="Times New Roman" pitchFamily="18" charset="0"/>
                <a:cs typeface="Times New Roman" pitchFamily="18" charset="0"/>
              </a:rPr>
              <a:t> Viết một đoạn văn ngắn trình bày cảm nhận của em về nhân vật Lang Liêu</a:t>
            </a:r>
            <a:endParaRPr lang="en-US">
              <a:latin typeface="Times New Roman" pitchFamily="18" charset="0"/>
              <a:cs typeface="Times New Roman" pitchFamily="18" charset="0"/>
            </a:endParaRPr>
          </a:p>
          <a:p>
            <a:r>
              <a:rPr lang="vi-VN">
                <a:latin typeface="Times New Roman" pitchFamily="18" charset="0"/>
                <a:cs typeface="Times New Roman" pitchFamily="18" charset="0"/>
              </a:rPr>
              <a:t>HS trình bày hình thức đoạn văn, có câu chủ đề</a:t>
            </a:r>
            <a:endParaRPr lang="en-US">
              <a:latin typeface="Times New Roman" pitchFamily="18" charset="0"/>
              <a:cs typeface="Times New Roman" pitchFamily="18" charset="0"/>
            </a:endParaRPr>
          </a:p>
          <a:p>
            <a:r>
              <a:rPr lang="vi-VN" b="1">
                <a:latin typeface="Times New Roman" pitchFamily="18" charset="0"/>
                <a:cs typeface="Times New Roman" pitchFamily="18" charset="0"/>
              </a:rPr>
              <a:t>Gợi ý: </a:t>
            </a:r>
            <a:r>
              <a:rPr lang="vi-VN" b="1" smtClean="0">
                <a:latin typeface="Times New Roman" pitchFamily="18" charset="0"/>
                <a:cs typeface="Times New Roman" pitchFamily="18" charset="0"/>
              </a:rPr>
              <a:t>Mở </a:t>
            </a:r>
            <a:r>
              <a:rPr lang="vi-VN" b="1">
                <a:latin typeface="Times New Roman" pitchFamily="18" charset="0"/>
                <a:cs typeface="Times New Roman" pitchFamily="18" charset="0"/>
              </a:rPr>
              <a:t>đoạn: Trong truyền thuyết Bánh chưng bánh giầy, Lang Liêu là nhân vật chính mang nhiều </a:t>
            </a:r>
            <a:endParaRPr lang="en-US" b="1" smtClean="0">
              <a:latin typeface="Times New Roman" pitchFamily="18" charset="0"/>
              <a:cs typeface="Times New Roman" pitchFamily="18" charset="0"/>
            </a:endParaRPr>
          </a:p>
          <a:p>
            <a:r>
              <a:rPr lang="vi-VN" b="1" smtClean="0">
                <a:latin typeface="Times New Roman" pitchFamily="18" charset="0"/>
                <a:cs typeface="Times New Roman" pitchFamily="18" charset="0"/>
              </a:rPr>
              <a:t>phẩm </a:t>
            </a:r>
            <a:r>
              <a:rPr lang="vi-VN" b="1">
                <a:latin typeface="Times New Roman" pitchFamily="18" charset="0"/>
                <a:cs typeface="Times New Roman" pitchFamily="18" charset="0"/>
              </a:rPr>
              <a:t>chất tốt đẹp.</a:t>
            </a:r>
            <a:endParaRPr lang="en-US">
              <a:latin typeface="Times New Roman" pitchFamily="18" charset="0"/>
              <a:cs typeface="Times New Roman" pitchFamily="18" charset="0"/>
            </a:endParaRPr>
          </a:p>
          <a:p>
            <a:r>
              <a:rPr lang="vi-VN" b="1">
                <a:latin typeface="Times New Roman" pitchFamily="18" charset="0"/>
                <a:cs typeface="Times New Roman" pitchFamily="18" charset="0"/>
              </a:rPr>
              <a:t>Thân </a:t>
            </a:r>
            <a:r>
              <a:rPr lang="vi-VN" b="1" smtClean="0">
                <a:latin typeface="Times New Roman" pitchFamily="18" charset="0"/>
                <a:cs typeface="Times New Roman" pitchFamily="18" charset="0"/>
              </a:rPr>
              <a:t>đoạn</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Là người có tâm (thể hiện tấm lòng thành kính, biết ơn)</a:t>
            </a:r>
            <a:endParaRPr lang="en-US">
              <a:latin typeface="Times New Roman" pitchFamily="18" charset="0"/>
              <a:cs typeface="Times New Roman" pitchFamily="18" charset="0"/>
            </a:endParaRPr>
          </a:p>
          <a:p>
            <a:r>
              <a:rPr lang="vi-VN">
                <a:latin typeface="Times New Roman" pitchFamily="18" charset="0"/>
                <a:cs typeface="Times New Roman" pitchFamily="18" charset="0"/>
              </a:rPr>
              <a:t> + Tuy là con vua nhưng lại sống cuộc sống của người dân thường, thiệt thòi nhất, lại chăm chỉ việc đồng áng</a:t>
            </a:r>
            <a:r>
              <a:rPr lang="vi-VN"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r>
              <a:rPr lang="vi-VN" smtClean="0">
                <a:latin typeface="Times New Roman" pitchFamily="18" charset="0"/>
                <a:cs typeface="Times New Roman" pitchFamily="18" charset="0"/>
              </a:rPr>
              <a:t> </a:t>
            </a:r>
            <a:r>
              <a:rPr lang="vi-VN">
                <a:latin typeface="Times New Roman" pitchFamily="18" charset="0"/>
                <a:cs typeface="Times New Roman" pitchFamily="18" charset="0"/>
              </a:rPr>
              <a:t>quý trọng hạt gạo. Biết lao động, gắn bó với nghề nông.</a:t>
            </a:r>
            <a:endParaRPr lang="en-US">
              <a:latin typeface="Times New Roman" pitchFamily="18" charset="0"/>
              <a:cs typeface="Times New Roman" pitchFamily="18" charset="0"/>
            </a:endParaRPr>
          </a:p>
          <a:p>
            <a:r>
              <a:rPr lang="vi-VN">
                <a:latin typeface="Times New Roman" pitchFamily="18" charset="0"/>
                <a:cs typeface="Times New Roman" pitchFamily="18" charset="0"/>
              </a:rPr>
              <a:t> + Lang Liêu chỉ lo làm thế nào để có lễ vật tươm tất, xứng đáng để lễ Tiên vương chứ không lo tranh ngôi báu. </a:t>
            </a:r>
            <a:endParaRPr lang="en-US" smtClean="0">
              <a:latin typeface="Times New Roman" pitchFamily="18" charset="0"/>
              <a:cs typeface="Times New Roman" pitchFamily="18" charset="0"/>
            </a:endParaRPr>
          </a:p>
          <a:p>
            <a:r>
              <a:rPr lang="vi-VN" smtClean="0">
                <a:latin typeface="Times New Roman" pitchFamily="18" charset="0"/>
                <a:cs typeface="Times New Roman" pitchFamily="18" charset="0"/>
              </a:rPr>
              <a:t>Lang </a:t>
            </a:r>
            <a:r>
              <a:rPr lang="vi-VN">
                <a:latin typeface="Times New Roman" pitchFamily="18" charset="0"/>
                <a:cs typeface="Times New Roman" pitchFamily="18" charset="0"/>
              </a:rPr>
              <a:t>Liêu dùng ngay những thứ mình làm ra để dâng lên Tiên Vương, thể hiện rõ thái độ biết ơn và kính </a:t>
            </a:r>
            <a:r>
              <a:rPr lang="vi-VN" smtClean="0">
                <a:latin typeface="Times New Roman" pitchFamily="18" charset="0"/>
                <a:cs typeface="Times New Roman" pitchFamily="18" charset="0"/>
              </a:rPr>
              <a:t>trọng</a:t>
            </a:r>
            <a:endParaRPr lang="en-US" smtClean="0">
              <a:latin typeface="Times New Roman" pitchFamily="18" charset="0"/>
              <a:cs typeface="Times New Roman" pitchFamily="18" charset="0"/>
            </a:endParaRPr>
          </a:p>
          <a:p>
            <a:r>
              <a:rPr lang="vi-VN" smtClean="0"/>
              <a:t> </a:t>
            </a:r>
            <a:r>
              <a:rPr lang="vi-VN"/>
              <a:t>trời đất, tổ tiên.</a:t>
            </a:r>
            <a:endParaRPr lang="en-US"/>
          </a:p>
          <a:p>
            <a:r>
              <a:rPr lang="vi-VN"/>
              <a:t> - Là người có tài (thể hiện khả năng sáng tạo)</a:t>
            </a:r>
            <a:endParaRPr lang="en-US"/>
          </a:p>
          <a:p>
            <a:r>
              <a:rPr lang="vi-VN"/>
              <a:t> + Là người duy nhất hiểu được ý vua cha (mong muốn phát triển nghề nông, mang lại ấm no, thái bình cho dân).</a:t>
            </a:r>
            <a:endParaRPr lang="en-US"/>
          </a:p>
          <a:p>
            <a:r>
              <a:rPr lang="vi-VN"/>
              <a:t>  + Thông minh khi hiểu được ý thần. Chàng khéo léo, sáng tạo khi chỉ có một gợi ý nhỏ của thần mà biết  </a:t>
            </a:r>
            <a:r>
              <a:rPr lang="vi-VN" smtClean="0"/>
              <a:t>lựa</a:t>
            </a:r>
            <a:endParaRPr lang="en-US" smtClean="0"/>
          </a:p>
          <a:p>
            <a:r>
              <a:rPr lang="vi-VN" smtClean="0"/>
              <a:t> </a:t>
            </a:r>
            <a:r>
              <a:rPr lang="vi-VN"/>
              <a:t>chọn sản vật phù hợp, chế biến ra hai thứ bánh có ý nghĩa vô cùng sâu sắc.</a:t>
            </a:r>
            <a:endParaRPr lang="en-US"/>
          </a:p>
          <a:p>
            <a:r>
              <a:rPr lang="vi-VN" b="1"/>
              <a:t>Kết đoạn:Chính bởi mang trong mình nhiều phẩm chất tốt đẹp như thế, hình tượng Lang Liêu luôn sống </a:t>
            </a:r>
            <a:endParaRPr lang="en-US" b="1" smtClean="0"/>
          </a:p>
          <a:p>
            <a:r>
              <a:rPr lang="vi-VN" b="1" smtClean="0"/>
              <a:t>mãi </a:t>
            </a:r>
            <a:r>
              <a:rPr lang="vi-VN" b="1"/>
              <a:t>trong lòng nhân dân</a:t>
            </a:r>
            <a:endParaRPr lang="en-US"/>
          </a:p>
          <a:p>
            <a:endParaRPr lang="en-US"/>
          </a:p>
        </p:txBody>
      </p:sp>
    </p:spTree>
    <p:extLst>
      <p:ext uri="{BB962C8B-B14F-4D97-AF65-F5344CB8AC3E}">
        <p14:creationId xmlns:p14="http://schemas.microsoft.com/office/powerpoint/2010/main" val="228353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71AFD227-869A-489C-A9B5-3F0498DF3C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 xmlns:a16="http://schemas.microsoft.com/office/drawing/2014/main" id="{62704B34-199B-4964-9C78-3AB9735915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 xmlns:a16="http://schemas.microsoft.com/office/drawing/2014/main" id="{8B1E8DB8-017D-454E-849F-EE5742849FD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 xmlns:a16="http://schemas.microsoft.com/office/drawing/2014/main" id="{16D80E5D-5099-41C4-A80A-1B1538C382F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 xmlns:a16="http://schemas.microsoft.com/office/drawing/2014/main" id="{947751E1-E2F4-467E-B547-3BD4BAB7F56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 xmlns:a16="http://schemas.microsoft.com/office/drawing/2014/main" id="{55D8869B-B701-4268-9856-876345C8AE3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 xmlns:a16="http://schemas.microsoft.com/office/drawing/2014/main" id="{A25CA59C-849F-4CE4-A9B0-293F98DE2C7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 xmlns:a16="http://schemas.microsoft.com/office/drawing/2014/main" id="{FE000DB1-AAA1-4BFF-8F14-53624C2F9E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 xmlns:a16="http://schemas.microsoft.com/office/drawing/2014/main" id="{5EEFBC14-7E5B-47B2-B5E3-E90991F891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 xmlns:a16="http://schemas.microsoft.com/office/drawing/2014/main" id="{00AFF6E4-A34A-4FD3-8C57-BB96114822D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 xmlns:a16="http://schemas.microsoft.com/office/drawing/2014/main" id="{C63A8474-C075-4441-A0B3-52286EA5009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 xmlns:a16="http://schemas.microsoft.com/office/drawing/2014/main" id="{35DA4698-A2ED-4512-8887-F12D3F14372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 xmlns:a16="http://schemas.microsoft.com/office/drawing/2014/main" id="{3358E118-D590-4E50-B21C-6CDAA1CCAFC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 xmlns:a16="http://schemas.microsoft.com/office/drawing/2014/main" id="{F1EE889E-60FF-423F-ADCB-6CBEE853A04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 xmlns:a16="http://schemas.microsoft.com/office/drawing/2014/main" id="{A4AA0634-0A7C-4A35-8EB7-775200F129F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 xmlns:a16="http://schemas.microsoft.com/office/drawing/2014/main" id="{EBA21558-CAC3-445C-8882-5D4A0C6D2A0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 xmlns:a16="http://schemas.microsoft.com/office/drawing/2014/main" id="{2E9415F1-5D31-4C25-9E26-203EEF50087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 xmlns:a16="http://schemas.microsoft.com/office/drawing/2014/main" id="{622FC1F6-879A-45BA-8752-08020C39CE2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 xmlns:a16="http://schemas.microsoft.com/office/drawing/2014/main" id="{BA09826C-58E2-48C5-9666-333326C2CA4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 xmlns:a16="http://schemas.microsoft.com/office/drawing/2014/main" id="{A6D3555F-4EA1-4EA7-9D08-2D75CE51927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 xmlns:a16="http://schemas.microsoft.com/office/drawing/2014/main" id="{60FA20E8-EDAA-4310-B870-97807901AC1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 xmlns:a16="http://schemas.microsoft.com/office/drawing/2014/main" id="{F5552AA2-C2AB-4D59-B6EF-E8E5EE110E5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 xmlns:a16="http://schemas.microsoft.com/office/drawing/2014/main" id="{0BA267D0-8F6B-4803-B948-70E29B4587E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 xmlns:a16="http://schemas.microsoft.com/office/drawing/2014/main" id="{86E372A3-B9F4-4FEE-8B96-D9AD879E214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 xmlns:a16="http://schemas.microsoft.com/office/drawing/2014/main" id="{FF0C4564-5DA6-4224-A8B7-85CE1323DE8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 xmlns:a16="http://schemas.microsoft.com/office/drawing/2014/main" id="{19F31D0D-C43D-4BB0-A13C-9524B84117D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 xmlns:a16="http://schemas.microsoft.com/office/drawing/2014/main" id="{6B32FB03-B0FE-4731-BE41-C59AFB49FB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 xmlns:a16="http://schemas.microsoft.com/office/drawing/2014/main" id="{BDD5B6F0-1E17-4DCD-AE5F-ED8C48892FE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 xmlns:a16="http://schemas.microsoft.com/office/drawing/2014/main" id="{0290BE17-E89B-4AF9-B3F6-AF4884D5246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 xmlns:a16="http://schemas.microsoft.com/office/drawing/2014/main" id="{85F63089-F77F-4F02-8417-AAC1847FBCA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 xmlns:a16="http://schemas.microsoft.com/office/drawing/2014/main" id="{7B01CD5E-570F-4CBF-9904-94F30D928C5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 xmlns:a16="http://schemas.microsoft.com/office/drawing/2014/main" id="{7EE6A672-2915-4B03-99A9-9364D5F152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 xmlns:a16="http://schemas.microsoft.com/office/drawing/2014/main" id="{2136B643-14E1-443A-BC1C-06ADAE65C30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 xmlns:a16="http://schemas.microsoft.com/office/drawing/2014/main" id="{867FA393-4F37-4E1A-870B-F96775FAB7E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 xmlns:a16="http://schemas.microsoft.com/office/drawing/2014/main" id="{E225A1BE-FAD2-4764-A7E4-A6DA07D0573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 xmlns:a16="http://schemas.microsoft.com/office/drawing/2014/main" id="{25D65388-C7E0-4C07-822A-03C5009C6D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 xmlns:a16="http://schemas.microsoft.com/office/drawing/2014/main" id="{E1D79822-C494-449C-B439-F437DAD4F21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 xmlns:a16="http://schemas.microsoft.com/office/drawing/2014/main" id="{CDB324E5-E8D9-40E3-BAB4-1F87E67E4F4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 xmlns:a16="http://schemas.microsoft.com/office/drawing/2014/main" id="{15404AB3-12EB-462E-85A2-AF4A7E91D72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 xmlns:a16="http://schemas.microsoft.com/office/drawing/2014/main" id="{228021CB-53B3-4BCC-A14C-0B6951FC971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 xmlns:a16="http://schemas.microsoft.com/office/drawing/2014/main" id="{B353D0BC-00A6-4EA4-9311-9FCB88CC20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 xmlns:a16="http://schemas.microsoft.com/office/drawing/2014/main" id="{0E001FD3-6EDD-47A3-9916-826E1595DAB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 xmlns:a16="http://schemas.microsoft.com/office/drawing/2014/main" id="{FE214D5B-D151-4E09-A01E-BEAAF9C679E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 xmlns:a16="http://schemas.microsoft.com/office/drawing/2014/main" id="{3024EF13-0A45-49DD-B0F4-FA3A5169EFF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 xmlns:a16="http://schemas.microsoft.com/office/drawing/2014/main" id="{95E0BDAE-48A7-4752-A150-74DA4BAE5E4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 xmlns:a16="http://schemas.microsoft.com/office/drawing/2014/main" id="{DE128EDB-3179-4F47-8B37-BEDE3B82FFC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 xmlns:a16="http://schemas.microsoft.com/office/drawing/2014/main" id="{E09CDD49-7B7B-42C0-A09E-6CFB3CDFF6A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 xmlns:a16="http://schemas.microsoft.com/office/drawing/2014/main" id="{93C5D839-4CD5-4165-9091-7D9B92CDC1D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 xmlns:a16="http://schemas.microsoft.com/office/drawing/2014/main" id="{3C7F638A-BB6D-4B24-A7F9-03BF8087459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 xmlns:a16="http://schemas.microsoft.com/office/drawing/2014/main" id="{5B59DB64-329B-45EA-8A67-4213A886B5B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 xmlns:a16="http://schemas.microsoft.com/office/drawing/2014/main" id="{D8DAB003-6484-4D1D-85AE-93FA09BC5E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 xmlns:a16="http://schemas.microsoft.com/office/drawing/2014/main" id="{D49280A1-ACA8-4CD6-9012-AF12660F07E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 xmlns:a16="http://schemas.microsoft.com/office/drawing/2014/main" id="{C03EAE8C-6089-40E5-9361-2E266A1EEBA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 xmlns:a16="http://schemas.microsoft.com/office/drawing/2014/main" id="{02E3A077-F087-4E14-A13E-4E9D4369B1F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 xmlns:a16="http://schemas.microsoft.com/office/drawing/2014/main" id="{7CE4FAAA-45E7-4C86-B59A-F284B79EFD2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 xmlns:a16="http://schemas.microsoft.com/office/drawing/2014/main" id="{E2689B62-CCA1-4EE5-B622-FBA51686891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 xmlns:a16="http://schemas.microsoft.com/office/drawing/2014/main" id="{113638EE-3BCF-4315-A329-3C6766A389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 xmlns:a16="http://schemas.microsoft.com/office/drawing/2014/main" id="{4FB36B8F-335B-40F2-83BB-C2B2689DC2E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 xmlns:a16="http://schemas.microsoft.com/office/drawing/2014/main" id="{C53527CE-0857-4148-A439-03E1284D2F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A90746C-A099-244E-A9F6-C4C482A6A270}"/>
              </a:ext>
            </a:extLst>
          </p:cNvPr>
          <p:cNvSpPr>
            <a:spLocks noGrp="1"/>
          </p:cNvSpPr>
          <p:nvPr>
            <p:ph type="title"/>
          </p:nvPr>
        </p:nvSpPr>
        <p:spPr>
          <a:xfrm>
            <a:off x="1195056" y="350819"/>
            <a:ext cx="9905999" cy="878757"/>
          </a:xfrm>
        </p:spPr>
        <p:txBody>
          <a:bodyPr vert="horz" lIns="91440" tIns="45720" rIns="91440" bIns="45720" rtlCol="0" anchor="ctr">
            <a:normAutofit/>
          </a:bodyPr>
          <a:lstStyle/>
          <a:p>
            <a:pPr algn="ctr">
              <a:lnSpc>
                <a:spcPct val="90000"/>
              </a:lnSpc>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nội</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dung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thuyết</a:t>
            </a:r>
            <a:endParaRPr lang="en-US" sz="2800" b="1" dirty="0">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 xmlns:a16="http://schemas.microsoft.com/office/drawing/2014/main" id="{AE8D7374-A7C8-B846-A22E-00BD39922CF5}"/>
              </a:ext>
            </a:extLst>
          </p:cNvPr>
          <p:cNvSpPr/>
          <p:nvPr/>
        </p:nvSpPr>
        <p:spPr>
          <a:xfrm>
            <a:off x="851338" y="1872047"/>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latin typeface="Times New Roman" panose="02020603050405020304" pitchFamily="18" charset="0"/>
                <a:cs typeface="Times New Roman" panose="02020603050405020304" pitchFamily="18" charset="0"/>
              </a:rPr>
              <a:t>Thánh Gióng</a:t>
            </a:r>
          </a:p>
        </p:txBody>
      </p:sp>
      <p:sp>
        <p:nvSpPr>
          <p:cNvPr id="71" name="Rounded Rectangle 70">
            <a:extLst>
              <a:ext uri="{FF2B5EF4-FFF2-40B4-BE49-F238E27FC236}">
                <a16:creationId xmlns="" xmlns:a16="http://schemas.microsoft.com/office/drawing/2014/main" id="{B92F4939-E069-6643-84CB-6EF6D73EDCAB}"/>
              </a:ext>
            </a:extLst>
          </p:cNvPr>
          <p:cNvSpPr/>
          <p:nvPr/>
        </p:nvSpPr>
        <p:spPr>
          <a:xfrm>
            <a:off x="6360120" y="1868436"/>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Rounded Rectangle 72">
            <a:extLst>
              <a:ext uri="{FF2B5EF4-FFF2-40B4-BE49-F238E27FC236}">
                <a16:creationId xmlns="" xmlns:a16="http://schemas.microsoft.com/office/drawing/2014/main" id="{FC7B3C3C-0C95-5946-9BB4-CA5543034EFC}"/>
              </a:ext>
            </a:extLst>
          </p:cNvPr>
          <p:cNvSpPr/>
          <p:nvPr/>
        </p:nvSpPr>
        <p:spPr>
          <a:xfrm>
            <a:off x="818290" y="3516263"/>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latin typeface="Times New Roman" panose="02020603050405020304" pitchFamily="18" charset="0"/>
                <a:cs typeface="Times New Roman" panose="02020603050405020304" pitchFamily="18" charset="0"/>
              </a:rPr>
              <a:t>Sự tích Hồ Gươm</a:t>
            </a:r>
          </a:p>
        </p:txBody>
      </p:sp>
      <p:sp>
        <p:nvSpPr>
          <p:cNvPr id="74" name="Rounded Rectangle 73">
            <a:extLst>
              <a:ext uri="{FF2B5EF4-FFF2-40B4-BE49-F238E27FC236}">
                <a16:creationId xmlns="" xmlns:a16="http://schemas.microsoft.com/office/drawing/2014/main" id="{ADB4FD47-58AE-2B49-B153-E11F938C7BF9}"/>
              </a:ext>
            </a:extLst>
          </p:cNvPr>
          <p:cNvSpPr/>
          <p:nvPr/>
        </p:nvSpPr>
        <p:spPr>
          <a:xfrm>
            <a:off x="6327072" y="3512652"/>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5" name="Rounded Rectangle 74">
            <a:extLst>
              <a:ext uri="{FF2B5EF4-FFF2-40B4-BE49-F238E27FC236}">
                <a16:creationId xmlns="" xmlns:a16="http://schemas.microsoft.com/office/drawing/2014/main" id="{FCE5812B-DBC9-5D4B-AB34-7D5726696CAC}"/>
              </a:ext>
            </a:extLst>
          </p:cNvPr>
          <p:cNvSpPr/>
          <p:nvPr/>
        </p:nvSpPr>
        <p:spPr>
          <a:xfrm>
            <a:off x="785242" y="5160479"/>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latin typeface="Times New Roman" panose="02020603050405020304" pitchFamily="18" charset="0"/>
                <a:cs typeface="Times New Roman" panose="02020603050405020304" pitchFamily="18" charset="0"/>
              </a:rPr>
              <a:t>Bánh chưng, bánh giầy</a:t>
            </a:r>
          </a:p>
        </p:txBody>
      </p:sp>
      <p:sp>
        <p:nvSpPr>
          <p:cNvPr id="76" name="Rounded Rectangle 75">
            <a:extLst>
              <a:ext uri="{FF2B5EF4-FFF2-40B4-BE49-F238E27FC236}">
                <a16:creationId xmlns="" xmlns:a16="http://schemas.microsoft.com/office/drawing/2014/main" id="{CC4BBB71-1E35-0D43-A810-89132B47A108}"/>
              </a:ext>
            </a:extLst>
          </p:cNvPr>
          <p:cNvSpPr/>
          <p:nvPr/>
        </p:nvSpPr>
        <p:spPr>
          <a:xfrm>
            <a:off x="6294024" y="5156868"/>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Pentagon 10">
            <a:extLst>
              <a:ext uri="{FF2B5EF4-FFF2-40B4-BE49-F238E27FC236}">
                <a16:creationId xmlns="" xmlns:a16="http://schemas.microsoft.com/office/drawing/2014/main" id="{C6143551-22D6-EA4C-9912-8E98509F7429}"/>
              </a:ext>
            </a:extLst>
          </p:cNvPr>
          <p:cNvSpPr/>
          <p:nvPr/>
        </p:nvSpPr>
        <p:spPr>
          <a:xfrm>
            <a:off x="468382" y="1563662"/>
            <a:ext cx="3026979"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imes New Roman" panose="02020603050405020304" pitchFamily="18" charset="0"/>
                <a:cs typeface="Times New Roman" panose="02020603050405020304" pitchFamily="18" charset="0"/>
              </a:rPr>
              <a:t>V</a:t>
            </a:r>
            <a:r>
              <a:rPr lang="x-none" sz="2800" dirty="0">
                <a:solidFill>
                  <a:schemeClr val="bg1"/>
                </a:solidFill>
                <a:latin typeface="Times New Roman" panose="02020603050405020304" pitchFamily="18" charset="0"/>
                <a:cs typeface="Times New Roman" panose="02020603050405020304" pitchFamily="18" charset="0"/>
              </a:rPr>
              <a:t>ăn bản</a:t>
            </a:r>
          </a:p>
        </p:txBody>
      </p:sp>
      <p:sp>
        <p:nvSpPr>
          <p:cNvPr id="77" name="Pentagon 76">
            <a:extLst>
              <a:ext uri="{FF2B5EF4-FFF2-40B4-BE49-F238E27FC236}">
                <a16:creationId xmlns="" xmlns:a16="http://schemas.microsoft.com/office/drawing/2014/main" id="{FC09CAAC-E56B-9D47-A3E4-133C37257C2F}"/>
              </a:ext>
            </a:extLst>
          </p:cNvPr>
          <p:cNvSpPr/>
          <p:nvPr/>
        </p:nvSpPr>
        <p:spPr>
          <a:xfrm>
            <a:off x="5951187" y="1557043"/>
            <a:ext cx="3026979"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solidFill>
                <a:latin typeface="Times New Roman" panose="02020603050405020304" pitchFamily="18" charset="0"/>
                <a:cs typeface="Times New Roman" panose="02020603050405020304" pitchFamily="18" charset="0"/>
              </a:rPr>
              <a:t>Nội dung chính</a:t>
            </a:r>
            <a:endParaRPr lang="x-none" sz="28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Em Bé Học Bài, Học Sinh Mầm Non 1 - KhoThietKe.Net">
            <a:extLst>
              <a:ext uri="{FF2B5EF4-FFF2-40B4-BE49-F238E27FC236}">
                <a16:creationId xmlns="" xmlns:a16="http://schemas.microsoft.com/office/drawing/2014/main" id="{1F55AEC7-2256-4A4C-88E9-979D55DA6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6988" y="3855869"/>
            <a:ext cx="1790595" cy="287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47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71AFD227-869A-489C-A9B5-3F0498DF3C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 xmlns:a16="http://schemas.microsoft.com/office/drawing/2014/main" id="{62704B34-199B-4964-9C78-3AB9735915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 xmlns:a16="http://schemas.microsoft.com/office/drawing/2014/main" id="{8B1E8DB8-017D-454E-849F-EE5742849FD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 xmlns:a16="http://schemas.microsoft.com/office/drawing/2014/main" id="{16D80E5D-5099-41C4-A80A-1B1538C382F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 xmlns:a16="http://schemas.microsoft.com/office/drawing/2014/main" id="{947751E1-E2F4-467E-B547-3BD4BAB7F56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 xmlns:a16="http://schemas.microsoft.com/office/drawing/2014/main" id="{55D8869B-B701-4268-9856-876345C8AE3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 xmlns:a16="http://schemas.microsoft.com/office/drawing/2014/main" id="{A25CA59C-849F-4CE4-A9B0-293F98DE2C7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 xmlns:a16="http://schemas.microsoft.com/office/drawing/2014/main" id="{FE000DB1-AAA1-4BFF-8F14-53624C2F9E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 xmlns:a16="http://schemas.microsoft.com/office/drawing/2014/main" id="{5EEFBC14-7E5B-47B2-B5E3-E90991F891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 xmlns:a16="http://schemas.microsoft.com/office/drawing/2014/main" id="{00AFF6E4-A34A-4FD3-8C57-BB96114822D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 xmlns:a16="http://schemas.microsoft.com/office/drawing/2014/main" id="{C63A8474-C075-4441-A0B3-52286EA5009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 xmlns:a16="http://schemas.microsoft.com/office/drawing/2014/main" id="{35DA4698-A2ED-4512-8887-F12D3F14372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 xmlns:a16="http://schemas.microsoft.com/office/drawing/2014/main" id="{3358E118-D590-4E50-B21C-6CDAA1CCAFC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 xmlns:a16="http://schemas.microsoft.com/office/drawing/2014/main" id="{F1EE889E-60FF-423F-ADCB-6CBEE853A04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 xmlns:a16="http://schemas.microsoft.com/office/drawing/2014/main" id="{A4AA0634-0A7C-4A35-8EB7-775200F129F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 xmlns:a16="http://schemas.microsoft.com/office/drawing/2014/main" id="{EBA21558-CAC3-445C-8882-5D4A0C6D2A0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 xmlns:a16="http://schemas.microsoft.com/office/drawing/2014/main" id="{2E9415F1-5D31-4C25-9E26-203EEF50087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 xmlns:a16="http://schemas.microsoft.com/office/drawing/2014/main" id="{622FC1F6-879A-45BA-8752-08020C39CE2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 xmlns:a16="http://schemas.microsoft.com/office/drawing/2014/main" id="{BA09826C-58E2-48C5-9666-333326C2CA4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 xmlns:a16="http://schemas.microsoft.com/office/drawing/2014/main" id="{A6D3555F-4EA1-4EA7-9D08-2D75CE51927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 xmlns:a16="http://schemas.microsoft.com/office/drawing/2014/main" id="{60FA20E8-EDAA-4310-B870-97807901AC1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 xmlns:a16="http://schemas.microsoft.com/office/drawing/2014/main" id="{F5552AA2-C2AB-4D59-B6EF-E8E5EE110E5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 xmlns:a16="http://schemas.microsoft.com/office/drawing/2014/main" id="{0BA267D0-8F6B-4803-B948-70E29B4587E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 xmlns:a16="http://schemas.microsoft.com/office/drawing/2014/main" id="{86E372A3-B9F4-4FEE-8B96-D9AD879E214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 xmlns:a16="http://schemas.microsoft.com/office/drawing/2014/main" id="{FF0C4564-5DA6-4224-A8B7-85CE1323DE8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 xmlns:a16="http://schemas.microsoft.com/office/drawing/2014/main" id="{19F31D0D-C43D-4BB0-A13C-9524B84117D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 xmlns:a16="http://schemas.microsoft.com/office/drawing/2014/main" id="{6B32FB03-B0FE-4731-BE41-C59AFB49FB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 xmlns:a16="http://schemas.microsoft.com/office/drawing/2014/main" id="{BDD5B6F0-1E17-4DCD-AE5F-ED8C48892FE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 xmlns:a16="http://schemas.microsoft.com/office/drawing/2014/main" id="{0290BE17-E89B-4AF9-B3F6-AF4884D5246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 xmlns:a16="http://schemas.microsoft.com/office/drawing/2014/main" id="{85F63089-F77F-4F02-8417-AAC1847FBCA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 xmlns:a16="http://schemas.microsoft.com/office/drawing/2014/main" id="{7B01CD5E-570F-4CBF-9904-94F30D928C5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 xmlns:a16="http://schemas.microsoft.com/office/drawing/2014/main" id="{7EE6A672-2915-4B03-99A9-9364D5F152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 xmlns:a16="http://schemas.microsoft.com/office/drawing/2014/main" id="{2136B643-14E1-443A-BC1C-06ADAE65C30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 xmlns:a16="http://schemas.microsoft.com/office/drawing/2014/main" id="{867FA393-4F37-4E1A-870B-F96775FAB7E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 xmlns:a16="http://schemas.microsoft.com/office/drawing/2014/main" id="{E225A1BE-FAD2-4764-A7E4-A6DA07D0573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 xmlns:a16="http://schemas.microsoft.com/office/drawing/2014/main" id="{25D65388-C7E0-4C07-822A-03C5009C6D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 xmlns:a16="http://schemas.microsoft.com/office/drawing/2014/main" id="{E1D79822-C494-449C-B439-F437DAD4F21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 xmlns:a16="http://schemas.microsoft.com/office/drawing/2014/main" id="{CDB324E5-E8D9-40E3-BAB4-1F87E67E4F4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 xmlns:a16="http://schemas.microsoft.com/office/drawing/2014/main" id="{15404AB3-12EB-462E-85A2-AF4A7E91D72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 xmlns:a16="http://schemas.microsoft.com/office/drawing/2014/main" id="{228021CB-53B3-4BCC-A14C-0B6951FC971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 xmlns:a16="http://schemas.microsoft.com/office/drawing/2014/main" id="{B353D0BC-00A6-4EA4-9311-9FCB88CC20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 xmlns:a16="http://schemas.microsoft.com/office/drawing/2014/main" id="{0E001FD3-6EDD-47A3-9916-826E1595DAB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 xmlns:a16="http://schemas.microsoft.com/office/drawing/2014/main" id="{FE214D5B-D151-4E09-A01E-BEAAF9C679E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 xmlns:a16="http://schemas.microsoft.com/office/drawing/2014/main" id="{3024EF13-0A45-49DD-B0F4-FA3A5169EFF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 xmlns:a16="http://schemas.microsoft.com/office/drawing/2014/main" id="{95E0BDAE-48A7-4752-A150-74DA4BAE5E4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 xmlns:a16="http://schemas.microsoft.com/office/drawing/2014/main" id="{DE128EDB-3179-4F47-8B37-BEDE3B82FFC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 xmlns:a16="http://schemas.microsoft.com/office/drawing/2014/main" id="{E09CDD49-7B7B-42C0-A09E-6CFB3CDFF6A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 xmlns:a16="http://schemas.microsoft.com/office/drawing/2014/main" id="{93C5D839-4CD5-4165-9091-7D9B92CDC1D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 xmlns:a16="http://schemas.microsoft.com/office/drawing/2014/main" id="{3C7F638A-BB6D-4B24-A7F9-03BF8087459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 xmlns:a16="http://schemas.microsoft.com/office/drawing/2014/main" id="{5B59DB64-329B-45EA-8A67-4213A886B5B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 xmlns:a16="http://schemas.microsoft.com/office/drawing/2014/main" id="{D8DAB003-6484-4D1D-85AE-93FA09BC5E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 xmlns:a16="http://schemas.microsoft.com/office/drawing/2014/main" id="{D49280A1-ACA8-4CD6-9012-AF12660F07E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 xmlns:a16="http://schemas.microsoft.com/office/drawing/2014/main" id="{C03EAE8C-6089-40E5-9361-2E266A1EEBA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 xmlns:a16="http://schemas.microsoft.com/office/drawing/2014/main" id="{02E3A077-F087-4E14-A13E-4E9D4369B1F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 xmlns:a16="http://schemas.microsoft.com/office/drawing/2014/main" id="{7CE4FAAA-45E7-4C86-B59A-F284B79EFD2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 xmlns:a16="http://schemas.microsoft.com/office/drawing/2014/main" id="{E2689B62-CCA1-4EE5-B622-FBA51686891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 xmlns:a16="http://schemas.microsoft.com/office/drawing/2014/main" id="{113638EE-3BCF-4315-A329-3C6766A389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 xmlns:a16="http://schemas.microsoft.com/office/drawing/2014/main" id="{4FB36B8F-335B-40F2-83BB-C2B2689DC2E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 xmlns:a16="http://schemas.microsoft.com/office/drawing/2014/main" id="{C53527CE-0857-4148-A439-03E1284D2F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A90746C-A099-244E-A9F6-C4C482A6A270}"/>
              </a:ext>
            </a:extLst>
          </p:cNvPr>
          <p:cNvSpPr>
            <a:spLocks noGrp="1"/>
          </p:cNvSpPr>
          <p:nvPr>
            <p:ph type="title"/>
          </p:nvPr>
        </p:nvSpPr>
        <p:spPr>
          <a:xfrm>
            <a:off x="1195056" y="350819"/>
            <a:ext cx="9905999" cy="878757"/>
          </a:xfrm>
        </p:spPr>
        <p:txBody>
          <a:bodyPr vert="horz" lIns="91440" tIns="45720" rIns="91440" bIns="45720" rtlCol="0" anchor="ctr">
            <a:normAutofit/>
          </a:bodyPr>
          <a:lstStyle/>
          <a:p>
            <a:pPr algn="ctr">
              <a:lnSpc>
                <a:spcPct val="90000"/>
              </a:lnSpc>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dung </a:t>
            </a:r>
            <a:r>
              <a:rPr lang="en-US" sz="2800" b="1" smtClean="0">
                <a:latin typeface="Times New Roman" panose="02020603050405020304" pitchFamily="18" charset="0"/>
                <a:cs typeface="Times New Roman" panose="02020603050405020304" pitchFamily="18" charset="0"/>
              </a:rPr>
              <a:t>của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bản</a:t>
            </a:r>
            <a:r>
              <a:rPr lang="en-US" sz="2800" b="1">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71" name="Rounded Rectangle 70">
            <a:extLst>
              <a:ext uri="{FF2B5EF4-FFF2-40B4-BE49-F238E27FC236}">
                <a16:creationId xmlns="" xmlns:a16="http://schemas.microsoft.com/office/drawing/2014/main" id="{B92F4939-E069-6643-84CB-6EF6D73EDCAB}"/>
              </a:ext>
            </a:extLst>
          </p:cNvPr>
          <p:cNvSpPr/>
          <p:nvPr/>
        </p:nvSpPr>
        <p:spPr>
          <a:xfrm>
            <a:off x="814086" y="1701063"/>
            <a:ext cx="7301923" cy="4911468"/>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đứa</a:t>
            </a:r>
            <a:r>
              <a:rPr lang="en-US" sz="2400" dirty="0">
                <a:solidFill>
                  <a:schemeClr val="tx1"/>
                </a:solidFill>
                <a:latin typeface="Times New Roman" panose="02020603050405020304" pitchFamily="18" charset="0"/>
                <a:cs typeface="Times New Roman" panose="02020603050405020304" pitchFamily="18" charset="0"/>
              </a:rPr>
              <a:t> con.</a:t>
            </a:r>
            <a:endParaRPr lang="x-none"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chân</a:t>
            </a:r>
            <a:r>
              <a:rPr lang="en-US" sz="2400" dirty="0">
                <a:solidFill>
                  <a:schemeClr val="tx1"/>
                </a:solidFill>
                <a:latin typeface="Times New Roman" panose="02020603050405020304" pitchFamily="18" charset="0"/>
                <a:cs typeface="Times New Roman" panose="02020603050405020304" pitchFamily="18" charset="0"/>
              </a:rPr>
              <a:t> to </a:t>
            </a:r>
            <a:r>
              <a:rPr lang="en-US" sz="2400" dirty="0" err="1">
                <a:solidFill>
                  <a:schemeClr val="tx1"/>
                </a:solidFill>
                <a:latin typeface="Times New Roman" panose="02020603050405020304" pitchFamily="18" charset="0"/>
                <a:cs typeface="Times New Roman" panose="02020603050405020304" pitchFamily="18" charset="0"/>
              </a:rPr>
              <a:t>ướm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cười</a:t>
            </a:r>
            <a:r>
              <a:rPr lang="en-US" sz="2400" dirty="0">
                <a:solidFill>
                  <a:schemeClr val="tx1"/>
                </a:solidFill>
                <a:latin typeface="Times New Roman" panose="02020603050405020304" pitchFamily="18" charset="0"/>
                <a:cs typeface="Times New Roman" panose="02020603050405020304" pitchFamily="18" charset="0"/>
              </a:rPr>
              <a:t>. </a:t>
            </a:r>
            <a:endParaRPr lang="x-none"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xin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roi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vươn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trượng</a:t>
            </a:r>
            <a:r>
              <a:rPr lang="en-US" sz="2400" dirty="0">
                <a:solidFill>
                  <a:schemeClr val="tx1"/>
                </a:solidFill>
                <a:latin typeface="Times New Roman" panose="02020603050405020304" pitchFamily="18" charset="0"/>
                <a:cs typeface="Times New Roman" panose="02020603050405020304" pitchFamily="18" charset="0"/>
              </a:rPr>
              <a:t>, phi </a:t>
            </a:r>
            <a:r>
              <a:rPr lang="en-US" sz="2400" dirty="0" err="1">
                <a:solidFill>
                  <a:schemeClr val="tx1"/>
                </a:solidFill>
                <a:latin typeface="Times New Roman" panose="02020603050405020304" pitchFamily="18" charset="0"/>
                <a:cs typeface="Times New Roman" panose="02020603050405020304" pitchFamily="18" charset="0"/>
              </a:rPr>
              <a:t>ngựa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tan.Gióng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cởi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bay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r>
              <a:rPr lang="en-US" sz="2400" dirty="0">
                <a:solidFill>
                  <a:schemeClr val="tx1"/>
                </a:solidFill>
                <a:latin typeface="Times New Roman" panose="02020603050405020304" pitchFamily="18" charset="0"/>
                <a:cs typeface="Times New Roman" panose="02020603050405020304" pitchFamily="18" charset="0"/>
              </a:rPr>
              <a:t>.</a:t>
            </a:r>
            <a:endParaRPr lang="x-none"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nhớ</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a:t>
            </a:r>
            <a:r>
              <a:rPr lang="en-US" sz="2400" dirty="0">
                <a:solidFill>
                  <a:schemeClr val="tx1"/>
                </a:solidFill>
                <a:latin typeface="Times New Roman" panose="02020603050405020304" pitchFamily="18" charset="0"/>
                <a:cs typeface="Times New Roman" panose="02020603050405020304" pitchFamily="18" charset="0"/>
              </a:rPr>
              <a:t>.</a:t>
            </a:r>
            <a:r>
              <a:rPr lang="x-none" sz="2400" dirty="0">
                <a:solidFill>
                  <a:schemeClr val="tx1"/>
                </a:solidFill>
                <a:effectLst/>
                <a:latin typeface="Times New Roman" panose="02020603050405020304" pitchFamily="18" charset="0"/>
                <a:cs typeface="Times New Roman" panose="02020603050405020304" pitchFamily="18" charset="0"/>
              </a:rPr>
              <a:t> </a:t>
            </a:r>
            <a:endParaRPr lang="x-none" sz="2400"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Top 10 Bài văn phân tích nhân vật Thánh Gióng trong truyền thuyết &amp;quot;Thánh  Gióng&amp;quot; hay nhất - Toplist.vn">
            <a:extLst>
              <a:ext uri="{FF2B5EF4-FFF2-40B4-BE49-F238E27FC236}">
                <a16:creationId xmlns="" xmlns:a16="http://schemas.microsoft.com/office/drawing/2014/main" id="{1E84FC21-F1B4-B243-BDA7-D84D7093D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527" y="1701062"/>
            <a:ext cx="3396320" cy="478386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898508CD-BC83-0D4A-A8B9-EBD44FDEFE10}"/>
              </a:ext>
            </a:extLst>
          </p:cNvPr>
          <p:cNvGrpSpPr/>
          <p:nvPr/>
        </p:nvGrpSpPr>
        <p:grpSpPr>
          <a:xfrm>
            <a:off x="2844285" y="1411724"/>
            <a:ext cx="3241524" cy="597722"/>
            <a:chOff x="2444825" y="1305747"/>
            <a:chExt cx="3241524" cy="597722"/>
          </a:xfrm>
        </p:grpSpPr>
        <p:sp>
          <p:nvSpPr>
            <p:cNvPr id="78" name="Pentagon 77">
              <a:extLst>
                <a:ext uri="{FF2B5EF4-FFF2-40B4-BE49-F238E27FC236}">
                  <a16:creationId xmlns="" xmlns:a16="http://schemas.microsoft.com/office/drawing/2014/main" id="{4A26EACA-86E3-C348-B946-7091688BFAF4}"/>
                </a:ext>
              </a:extLst>
            </p:cNvPr>
            <p:cNvSpPr/>
            <p:nvPr/>
          </p:nvSpPr>
          <p:spPr>
            <a:xfrm flipH="1">
              <a:off x="2444825" y="1305747"/>
              <a:ext cx="70824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800" dirty="0">
                <a:solidFill>
                  <a:schemeClr val="bg1"/>
                </a:solidFill>
                <a:latin typeface="Times New Roman" panose="02020603050405020304" pitchFamily="18" charset="0"/>
                <a:cs typeface="Times New Roman" panose="02020603050405020304" pitchFamily="18" charset="0"/>
              </a:endParaRPr>
            </a:p>
          </p:txBody>
        </p:sp>
        <p:sp>
          <p:nvSpPr>
            <p:cNvPr id="77" name="Pentagon 76">
              <a:extLst>
                <a:ext uri="{FF2B5EF4-FFF2-40B4-BE49-F238E27FC236}">
                  <a16:creationId xmlns="" xmlns:a16="http://schemas.microsoft.com/office/drawing/2014/main" id="{FC09CAAC-E56B-9D47-A3E4-133C37257C2F}"/>
                </a:ext>
              </a:extLst>
            </p:cNvPr>
            <p:cNvSpPr/>
            <p:nvPr/>
          </p:nvSpPr>
          <p:spPr>
            <a:xfrm>
              <a:off x="2762291" y="1305747"/>
              <a:ext cx="292405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solidFill>
                  <a:latin typeface="Times New Roman" panose="02020603050405020304" pitchFamily="18" charset="0"/>
                  <a:cs typeface="Times New Roman" panose="02020603050405020304" pitchFamily="18" charset="0"/>
                </a:rPr>
                <a:t>THÁNH GIÓNG</a:t>
              </a:r>
              <a:endParaRPr lang="x-none" sz="2800"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descr="Trẻ Em, Học Bài, Học Tập, Cậu Bé, Tải hình PNG 101 - Free.Vector6.com">
            <a:extLst>
              <a:ext uri="{FF2B5EF4-FFF2-40B4-BE49-F238E27FC236}">
                <a16:creationId xmlns="" xmlns:a16="http://schemas.microsoft.com/office/drawing/2014/main" id="{4D3FDADD-D0BD-9746-B355-0DF02A3F9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9" y="-129586"/>
            <a:ext cx="2376928" cy="23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21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71AFD227-869A-489C-A9B5-3F0498DF3C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 xmlns:a16="http://schemas.microsoft.com/office/drawing/2014/main" id="{62704B34-199B-4964-9C78-3AB9735915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 xmlns:a16="http://schemas.microsoft.com/office/drawing/2014/main" id="{8B1E8DB8-017D-454E-849F-EE5742849FD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 xmlns:a16="http://schemas.microsoft.com/office/drawing/2014/main" id="{16D80E5D-5099-41C4-A80A-1B1538C382F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 xmlns:a16="http://schemas.microsoft.com/office/drawing/2014/main" id="{947751E1-E2F4-467E-B547-3BD4BAB7F56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 xmlns:a16="http://schemas.microsoft.com/office/drawing/2014/main" id="{55D8869B-B701-4268-9856-876345C8AE3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 xmlns:a16="http://schemas.microsoft.com/office/drawing/2014/main" id="{A25CA59C-849F-4CE4-A9B0-293F98DE2C7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 xmlns:a16="http://schemas.microsoft.com/office/drawing/2014/main" id="{FE000DB1-AAA1-4BFF-8F14-53624C2F9E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 xmlns:a16="http://schemas.microsoft.com/office/drawing/2014/main" id="{5EEFBC14-7E5B-47B2-B5E3-E90991F891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 xmlns:a16="http://schemas.microsoft.com/office/drawing/2014/main" id="{00AFF6E4-A34A-4FD3-8C57-BB96114822D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 xmlns:a16="http://schemas.microsoft.com/office/drawing/2014/main" id="{C63A8474-C075-4441-A0B3-52286EA5009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 xmlns:a16="http://schemas.microsoft.com/office/drawing/2014/main" id="{35DA4698-A2ED-4512-8887-F12D3F14372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 xmlns:a16="http://schemas.microsoft.com/office/drawing/2014/main" id="{3358E118-D590-4E50-B21C-6CDAA1CCAFC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 xmlns:a16="http://schemas.microsoft.com/office/drawing/2014/main" id="{F1EE889E-60FF-423F-ADCB-6CBEE853A04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 xmlns:a16="http://schemas.microsoft.com/office/drawing/2014/main" id="{A4AA0634-0A7C-4A35-8EB7-775200F129F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 xmlns:a16="http://schemas.microsoft.com/office/drawing/2014/main" id="{EBA21558-CAC3-445C-8882-5D4A0C6D2A0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 xmlns:a16="http://schemas.microsoft.com/office/drawing/2014/main" id="{2E9415F1-5D31-4C25-9E26-203EEF50087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 xmlns:a16="http://schemas.microsoft.com/office/drawing/2014/main" id="{622FC1F6-879A-45BA-8752-08020C39CE2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 xmlns:a16="http://schemas.microsoft.com/office/drawing/2014/main" id="{BA09826C-58E2-48C5-9666-333326C2CA4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 xmlns:a16="http://schemas.microsoft.com/office/drawing/2014/main" id="{A6D3555F-4EA1-4EA7-9D08-2D75CE51927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 xmlns:a16="http://schemas.microsoft.com/office/drawing/2014/main" id="{60FA20E8-EDAA-4310-B870-97807901AC1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 xmlns:a16="http://schemas.microsoft.com/office/drawing/2014/main" id="{F5552AA2-C2AB-4D59-B6EF-E8E5EE110E5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 xmlns:a16="http://schemas.microsoft.com/office/drawing/2014/main" id="{0BA267D0-8F6B-4803-B948-70E29B4587E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 xmlns:a16="http://schemas.microsoft.com/office/drawing/2014/main" id="{86E372A3-B9F4-4FEE-8B96-D9AD879E214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 xmlns:a16="http://schemas.microsoft.com/office/drawing/2014/main" id="{FF0C4564-5DA6-4224-A8B7-85CE1323DE8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 xmlns:a16="http://schemas.microsoft.com/office/drawing/2014/main" id="{19F31D0D-C43D-4BB0-A13C-9524B84117D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 xmlns:a16="http://schemas.microsoft.com/office/drawing/2014/main" id="{6B32FB03-B0FE-4731-BE41-C59AFB49FB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 xmlns:a16="http://schemas.microsoft.com/office/drawing/2014/main" id="{BDD5B6F0-1E17-4DCD-AE5F-ED8C48892FE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 xmlns:a16="http://schemas.microsoft.com/office/drawing/2014/main" id="{0290BE17-E89B-4AF9-B3F6-AF4884D5246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 xmlns:a16="http://schemas.microsoft.com/office/drawing/2014/main" id="{85F63089-F77F-4F02-8417-AAC1847FBCA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 xmlns:a16="http://schemas.microsoft.com/office/drawing/2014/main" id="{7B01CD5E-570F-4CBF-9904-94F30D928C5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 xmlns:a16="http://schemas.microsoft.com/office/drawing/2014/main" id="{7EE6A672-2915-4B03-99A9-9364D5F152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 xmlns:a16="http://schemas.microsoft.com/office/drawing/2014/main" id="{2136B643-14E1-443A-BC1C-06ADAE65C30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 xmlns:a16="http://schemas.microsoft.com/office/drawing/2014/main" id="{867FA393-4F37-4E1A-870B-F96775FAB7E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 xmlns:a16="http://schemas.microsoft.com/office/drawing/2014/main" id="{E225A1BE-FAD2-4764-A7E4-A6DA07D0573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 xmlns:a16="http://schemas.microsoft.com/office/drawing/2014/main" id="{25D65388-C7E0-4C07-822A-03C5009C6D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 xmlns:a16="http://schemas.microsoft.com/office/drawing/2014/main" id="{E1D79822-C494-449C-B439-F437DAD4F21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 xmlns:a16="http://schemas.microsoft.com/office/drawing/2014/main" id="{CDB324E5-E8D9-40E3-BAB4-1F87E67E4F4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 xmlns:a16="http://schemas.microsoft.com/office/drawing/2014/main" id="{15404AB3-12EB-462E-85A2-AF4A7E91D72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 xmlns:a16="http://schemas.microsoft.com/office/drawing/2014/main" id="{228021CB-53B3-4BCC-A14C-0B6951FC971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 xmlns:a16="http://schemas.microsoft.com/office/drawing/2014/main" id="{B353D0BC-00A6-4EA4-9311-9FCB88CC20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 xmlns:a16="http://schemas.microsoft.com/office/drawing/2014/main" id="{0E001FD3-6EDD-47A3-9916-826E1595DAB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 xmlns:a16="http://schemas.microsoft.com/office/drawing/2014/main" id="{FE214D5B-D151-4E09-A01E-BEAAF9C679E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 xmlns:a16="http://schemas.microsoft.com/office/drawing/2014/main" id="{3024EF13-0A45-49DD-B0F4-FA3A5169EFF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 xmlns:a16="http://schemas.microsoft.com/office/drawing/2014/main" id="{95E0BDAE-48A7-4752-A150-74DA4BAE5E4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 xmlns:a16="http://schemas.microsoft.com/office/drawing/2014/main" id="{DE128EDB-3179-4F47-8B37-BEDE3B82FFC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 xmlns:a16="http://schemas.microsoft.com/office/drawing/2014/main" id="{E09CDD49-7B7B-42C0-A09E-6CFB3CDFF6A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 xmlns:a16="http://schemas.microsoft.com/office/drawing/2014/main" id="{93C5D839-4CD5-4165-9091-7D9B92CDC1D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 xmlns:a16="http://schemas.microsoft.com/office/drawing/2014/main" id="{3C7F638A-BB6D-4B24-A7F9-03BF8087459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 xmlns:a16="http://schemas.microsoft.com/office/drawing/2014/main" id="{5B59DB64-329B-45EA-8A67-4213A886B5B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 xmlns:a16="http://schemas.microsoft.com/office/drawing/2014/main" id="{D8DAB003-6484-4D1D-85AE-93FA09BC5E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 xmlns:a16="http://schemas.microsoft.com/office/drawing/2014/main" id="{D49280A1-ACA8-4CD6-9012-AF12660F07E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 xmlns:a16="http://schemas.microsoft.com/office/drawing/2014/main" id="{C03EAE8C-6089-40E5-9361-2E266A1EEBA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 xmlns:a16="http://schemas.microsoft.com/office/drawing/2014/main" id="{02E3A077-F087-4E14-A13E-4E9D4369B1F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 xmlns:a16="http://schemas.microsoft.com/office/drawing/2014/main" id="{7CE4FAAA-45E7-4C86-B59A-F284B79EFD2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 xmlns:a16="http://schemas.microsoft.com/office/drawing/2014/main" id="{E2689B62-CCA1-4EE5-B622-FBA51686891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 xmlns:a16="http://schemas.microsoft.com/office/drawing/2014/main" id="{113638EE-3BCF-4315-A329-3C6766A389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 xmlns:a16="http://schemas.microsoft.com/office/drawing/2014/main" id="{4FB36B8F-335B-40F2-83BB-C2B2689DC2E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 xmlns:a16="http://schemas.microsoft.com/office/drawing/2014/main" id="{C53527CE-0857-4148-A439-03E1284D2F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A90746C-A099-244E-A9F6-C4C482A6A270}"/>
              </a:ext>
            </a:extLst>
          </p:cNvPr>
          <p:cNvSpPr>
            <a:spLocks noGrp="1"/>
          </p:cNvSpPr>
          <p:nvPr>
            <p:ph type="title"/>
          </p:nvPr>
        </p:nvSpPr>
        <p:spPr>
          <a:xfrm>
            <a:off x="1195056" y="350819"/>
            <a:ext cx="9905999" cy="878757"/>
          </a:xfrm>
        </p:spPr>
        <p:txBody>
          <a:bodyPr vert="horz" lIns="91440" tIns="45720" rIns="91440" bIns="45720" rtlCol="0" anchor="ctr">
            <a:normAutofit/>
          </a:bodyPr>
          <a:lstStyle/>
          <a:p>
            <a:pPr algn="ctr">
              <a:lnSpc>
                <a:spcPct val="90000"/>
              </a:lnSpc>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dung </a:t>
            </a:r>
            <a:r>
              <a:rPr lang="en-US" sz="2800" b="1" smtClean="0">
                <a:latin typeface="Times New Roman" panose="02020603050405020304" pitchFamily="18" charset="0"/>
                <a:cs typeface="Times New Roman" panose="02020603050405020304" pitchFamily="18" charset="0"/>
              </a:rPr>
              <a:t>của văn bản:</a:t>
            </a:r>
            <a:endParaRPr lang="en-US" sz="2800" b="1" dirty="0">
              <a:latin typeface="Times New Roman" panose="02020603050405020304" pitchFamily="18" charset="0"/>
              <a:cs typeface="Times New Roman" panose="02020603050405020304" pitchFamily="18" charset="0"/>
            </a:endParaRPr>
          </a:p>
        </p:txBody>
      </p:sp>
      <p:sp>
        <p:nvSpPr>
          <p:cNvPr id="71" name="Rounded Rectangle 70">
            <a:extLst>
              <a:ext uri="{FF2B5EF4-FFF2-40B4-BE49-F238E27FC236}">
                <a16:creationId xmlns="" xmlns:a16="http://schemas.microsoft.com/office/drawing/2014/main" id="{B92F4939-E069-6643-84CB-6EF6D73EDCAB}"/>
              </a:ext>
            </a:extLst>
          </p:cNvPr>
          <p:cNvSpPr/>
          <p:nvPr/>
        </p:nvSpPr>
        <p:spPr>
          <a:xfrm>
            <a:off x="814086" y="1701063"/>
            <a:ext cx="7301923" cy="4911468"/>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Giặc</a:t>
            </a:r>
            <a:r>
              <a:rPr lang="en-US" sz="2000" dirty="0">
                <a:solidFill>
                  <a:schemeClr val="tx1"/>
                </a:solidFill>
                <a:latin typeface="Times New Roman" panose="02020603050405020304" pitchFamily="18" charset="0"/>
                <a:cs typeface="Times New Roman" panose="02020603050405020304" pitchFamily="18" charset="0"/>
              </a:rPr>
              <a:t> Minh </a:t>
            </a:r>
            <a:r>
              <a:rPr lang="en-US" sz="2000" dirty="0" err="1">
                <a:solidFill>
                  <a:schemeClr val="tx1"/>
                </a:solidFill>
                <a:latin typeface="Times New Roman" panose="02020603050405020304" pitchFamily="18" charset="0"/>
                <a:cs typeface="Times New Roman" panose="02020603050405020304" pitchFamily="18" charset="0"/>
              </a:rPr>
              <a:t>đô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hộ</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nghĩa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quân</a:t>
            </a:r>
            <a:r>
              <a:rPr lang="en-US" sz="2000" dirty="0">
                <a:solidFill>
                  <a:schemeClr val="tx1"/>
                </a:solidFill>
                <a:latin typeface="Times New Roman" panose="02020603050405020304" pitchFamily="18" charset="0"/>
                <a:cs typeface="Times New Roman" panose="02020603050405020304" pitchFamily="18" charset="0"/>
              </a:rPr>
              <a:t> Lam </a:t>
            </a:r>
            <a:r>
              <a:rPr lang="en-US" sz="2000" dirty="0" err="1">
                <a:solidFill>
                  <a:schemeClr val="tx1"/>
                </a:solidFill>
                <a:latin typeface="Times New Roman" panose="02020603050405020304" pitchFamily="18" charset="0"/>
                <a:cs typeface="Times New Roman" panose="02020603050405020304" pitchFamily="18" charset="0"/>
              </a:rPr>
              <a:t>Sơn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nổi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dậy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nhưng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bại</a:t>
            </a:r>
            <a:r>
              <a:rPr lang="en-US" sz="2000" dirty="0">
                <a:solidFill>
                  <a:schemeClr val="tx1"/>
                </a:solidFill>
                <a:latin typeface="Times New Roman" panose="02020603050405020304" pitchFamily="18" charset="0"/>
                <a:cs typeface="Times New Roman" panose="02020603050405020304" pitchFamily="18" charset="0"/>
              </a:rPr>
              <a:t>, Long </a:t>
            </a:r>
            <a:r>
              <a:rPr lang="en-US" sz="2000" dirty="0" err="1">
                <a:solidFill>
                  <a:schemeClr val="tx1"/>
                </a:solidFill>
                <a:latin typeface="Times New Roman" panose="02020603050405020304" pitchFamily="18" charset="0"/>
                <a:cs typeface="Times New Roman" panose="02020603050405020304" pitchFamily="18" charset="0"/>
              </a:rPr>
              <a:t>Quân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quyết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mượn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thần</a:t>
            </a:r>
            <a:r>
              <a:rPr lang="en-US" sz="2000" dirty="0">
                <a:solidFill>
                  <a:schemeClr val="tx1"/>
                </a:solidFill>
                <a:latin typeface="Times New Roman" panose="02020603050405020304" pitchFamily="18" charset="0"/>
                <a:cs typeface="Times New Roman" panose="02020603050405020304" pitchFamily="18" charset="0"/>
              </a:rPr>
              <a:t>.</a:t>
            </a:r>
            <a:endParaRPr lang="x-none"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kéo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bèn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nhà</a:t>
            </a:r>
            <a:r>
              <a:rPr lang="en-US" sz="2000" dirty="0">
                <a:solidFill>
                  <a:schemeClr val="tx1"/>
                </a:solidFill>
                <a:latin typeface="Times New Roman" panose="02020603050405020304" pitchFamily="18" charset="0"/>
                <a:cs typeface="Times New Roman" panose="02020603050405020304" pitchFamily="18" charset="0"/>
              </a:rPr>
              <a:t>.</a:t>
            </a:r>
            <a:endParaRPr lang="x-none"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xem</a:t>
            </a:r>
            <a:r>
              <a:rPr lang="en-US" sz="2000" dirty="0">
                <a:solidFill>
                  <a:schemeClr val="tx1"/>
                </a:solidFill>
                <a:latin typeface="Times New Roman" panose="02020603050405020304" pitchFamily="18" charset="0"/>
                <a:cs typeface="Times New Roman" panose="02020603050405020304" pitchFamily="18" charset="0"/>
              </a:rPr>
              <a:t>.</a:t>
            </a:r>
            <a:endParaRPr lang="x-none"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chạy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rừng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cờ</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bắt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a:t>
            </a:r>
            <a:endParaRPr lang="x-none"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gặp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ra </a:t>
            </a:r>
            <a:r>
              <a:rPr lang="en-US" sz="2000" dirty="0" err="1">
                <a:solidFill>
                  <a:schemeClr val="tx1"/>
                </a:solidFill>
                <a:latin typeface="Times New Roman" panose="02020603050405020304" pitchFamily="18" charset="0"/>
                <a:cs typeface="Times New Roman" panose="02020603050405020304" pitchFamily="18" charset="0"/>
              </a:rPr>
              <a:t>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vừa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như</a:t>
            </a:r>
            <a:r>
              <a:rPr lang="en-US" sz="2000" dirty="0">
                <a:solidFill>
                  <a:schemeClr val="tx1"/>
                </a:solidFill>
                <a:latin typeface="Times New Roman" panose="02020603050405020304" pitchFamily="18" charset="0"/>
                <a:cs typeface="Times New Roman" panose="02020603050405020304" pitchFamily="18" charset="0"/>
              </a:rPr>
              <a:t> in. Lê </a:t>
            </a:r>
            <a:r>
              <a:rPr lang="en-US" sz="2000" dirty="0" err="1">
                <a:solidFill>
                  <a:schemeClr val="tx1"/>
                </a:solidFill>
                <a:latin typeface="Times New Roman" panose="02020603050405020304" pitchFamily="18" charset="0"/>
                <a:cs typeface="Times New Roman" panose="02020603050405020304" pitchFamily="18" charset="0"/>
              </a:rPr>
              <a:t>Thận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cùng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tướng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lĩnh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a:t>
            </a:r>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cứu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nước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nghĩa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nhanh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chóng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quét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ngoại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xâm</a:t>
            </a:r>
            <a:r>
              <a:rPr lang="en-US" sz="2000" dirty="0">
                <a:solidFill>
                  <a:schemeClr val="tx1"/>
                </a:solidFill>
                <a:latin typeface="Times New Roman" panose="02020603050405020304" pitchFamily="18" charset="0"/>
                <a:cs typeface="Times New Roman" panose="02020603050405020304" pitchFamily="18" charset="0"/>
              </a:rPr>
              <a:t>.</a:t>
            </a:r>
            <a:endParaRPr lang="x-none"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nước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bình</a:t>
            </a:r>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vua</a:t>
            </a:r>
            <a:r>
              <a:rPr lang="en-US" sz="2000" dirty="0">
                <a:solidFill>
                  <a:schemeClr val="tx1"/>
                </a:solidFill>
                <a:latin typeface="Times New Roman" panose="02020603050405020304" pitchFamily="18" charset="0"/>
                <a:cs typeface="Times New Roman" panose="02020603050405020304" pitchFamily="18" charset="0"/>
              </a:rPr>
              <a:t>, Long </a:t>
            </a:r>
            <a:r>
              <a:rPr lang="en-US" sz="2000" dirty="0" err="1">
                <a:solidFill>
                  <a:schemeClr val="tx1"/>
                </a:solidFill>
                <a:latin typeface="Times New Roman" panose="02020603050405020304" pitchFamily="18" charset="0"/>
                <a:cs typeface="Times New Roman" panose="02020603050405020304" pitchFamily="18" charset="0"/>
              </a:rPr>
              <a:t>Quân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Rùa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đòi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thần</a:t>
            </a:r>
            <a:r>
              <a:rPr lang="en-US" sz="2000" dirty="0">
                <a:solidFill>
                  <a:schemeClr val="tx1"/>
                </a:solidFill>
                <a:latin typeface="Times New Roman" panose="02020603050405020304" pitchFamily="18" charset="0"/>
                <a:cs typeface="Times New Roman" panose="02020603050405020304" pitchFamily="18" charset="0"/>
              </a:rPr>
              <a:t>.</a:t>
            </a:r>
            <a:endParaRPr lang="x-none"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hồ</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Vọng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Hồ</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hay </a:t>
            </a:r>
            <a:r>
              <a:rPr lang="en-US" sz="2000" dirty="0" err="1">
                <a:solidFill>
                  <a:schemeClr val="tx1"/>
                </a:solidFill>
                <a:latin typeface="Times New Roman" panose="02020603050405020304" pitchFamily="18" charset="0"/>
                <a:cs typeface="Times New Roman" panose="02020603050405020304" pitchFamily="18" charset="0"/>
              </a:rPr>
              <a:t>hồ</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Hoàn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Kiếm</a:t>
            </a:r>
            <a:r>
              <a:rPr lang="en-US" sz="2000" dirty="0">
                <a:solidFill>
                  <a:schemeClr val="tx1"/>
                </a:solidFill>
                <a:latin typeface="Times New Roman" panose="02020603050405020304" pitchFamily="18" charset="0"/>
                <a:cs typeface="Times New Roman" panose="02020603050405020304" pitchFamily="18" charset="0"/>
              </a:rPr>
              <a:t>.</a:t>
            </a:r>
            <a:r>
              <a:rPr lang="x-none" sz="2000" dirty="0">
                <a:solidFill>
                  <a:schemeClr val="tx1"/>
                </a:solidFill>
                <a:effectLst/>
                <a:latin typeface="Times New Roman" panose="02020603050405020304" pitchFamily="18" charset="0"/>
                <a:cs typeface="Times New Roman" panose="02020603050405020304" pitchFamily="18" charset="0"/>
              </a:rPr>
              <a:t> </a:t>
            </a:r>
            <a:endParaRPr lang="x-none" sz="2000" dirty="0">
              <a:solidFill>
                <a:schemeClr val="tx1"/>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 xmlns:a16="http://schemas.microsoft.com/office/drawing/2014/main" id="{898508CD-BC83-0D4A-A8B9-EBD44FDEFE10}"/>
              </a:ext>
            </a:extLst>
          </p:cNvPr>
          <p:cNvGrpSpPr/>
          <p:nvPr/>
        </p:nvGrpSpPr>
        <p:grpSpPr>
          <a:xfrm>
            <a:off x="2844285" y="1411724"/>
            <a:ext cx="3241524" cy="597722"/>
            <a:chOff x="2444825" y="1305747"/>
            <a:chExt cx="3241524" cy="597722"/>
          </a:xfrm>
        </p:grpSpPr>
        <p:sp>
          <p:nvSpPr>
            <p:cNvPr id="78" name="Pentagon 77">
              <a:extLst>
                <a:ext uri="{FF2B5EF4-FFF2-40B4-BE49-F238E27FC236}">
                  <a16:creationId xmlns="" xmlns:a16="http://schemas.microsoft.com/office/drawing/2014/main" id="{4A26EACA-86E3-C348-B946-7091688BFAF4}"/>
                </a:ext>
              </a:extLst>
            </p:cNvPr>
            <p:cNvSpPr/>
            <p:nvPr/>
          </p:nvSpPr>
          <p:spPr>
            <a:xfrm flipH="1">
              <a:off x="2444825" y="1305747"/>
              <a:ext cx="70824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800" dirty="0">
                <a:solidFill>
                  <a:schemeClr val="bg1"/>
                </a:solidFill>
                <a:latin typeface="Times New Roman" panose="02020603050405020304" pitchFamily="18" charset="0"/>
                <a:cs typeface="Times New Roman" panose="02020603050405020304" pitchFamily="18" charset="0"/>
              </a:endParaRPr>
            </a:p>
          </p:txBody>
        </p:sp>
        <p:sp>
          <p:nvSpPr>
            <p:cNvPr id="77" name="Pentagon 76">
              <a:extLst>
                <a:ext uri="{FF2B5EF4-FFF2-40B4-BE49-F238E27FC236}">
                  <a16:creationId xmlns="" xmlns:a16="http://schemas.microsoft.com/office/drawing/2014/main" id="{FC09CAAC-E56B-9D47-A3E4-133C37257C2F}"/>
                </a:ext>
              </a:extLst>
            </p:cNvPr>
            <p:cNvSpPr/>
            <p:nvPr/>
          </p:nvSpPr>
          <p:spPr>
            <a:xfrm>
              <a:off x="2762291" y="1305747"/>
              <a:ext cx="292405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solidFill>
                  <a:latin typeface="Times New Roman" panose="02020603050405020304" pitchFamily="18" charset="0"/>
                  <a:cs typeface="Times New Roman" panose="02020603050405020304" pitchFamily="18" charset="0"/>
                </a:rPr>
                <a:t>Sự tích Hồ Gươm</a:t>
              </a:r>
              <a:endParaRPr lang="x-none" sz="2800" dirty="0">
                <a:solidFill>
                  <a:schemeClr val="bg1"/>
                </a:solidFill>
                <a:latin typeface="Times New Roman" panose="02020603050405020304" pitchFamily="18" charset="0"/>
                <a:cs typeface="Times New Roman" panose="02020603050405020304" pitchFamily="18" charset="0"/>
              </a:endParaRPr>
            </a:p>
          </p:txBody>
        </p:sp>
      </p:grpSp>
      <p:pic>
        <p:nvPicPr>
          <p:cNvPr id="4100" name="Picture 4" descr="Sự tích hồ Hoàn Kiếm - Cổ tích Việt Nam">
            <a:extLst>
              <a:ext uri="{FF2B5EF4-FFF2-40B4-BE49-F238E27FC236}">
                <a16:creationId xmlns="" xmlns:a16="http://schemas.microsoft.com/office/drawing/2014/main" id="{03157217-7D5F-A14A-8B05-A12ED8476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870" y="2046199"/>
            <a:ext cx="4175358" cy="417535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Trẻ Em, Học Bài, Học Tập, Cậu Bé, Tải hình PNG 101 - Free.Vector6.com">
            <a:extLst>
              <a:ext uri="{FF2B5EF4-FFF2-40B4-BE49-F238E27FC236}">
                <a16:creationId xmlns="" xmlns:a16="http://schemas.microsoft.com/office/drawing/2014/main" id="{E44AF61D-CD19-DA44-B71A-9230C902B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9" y="-129586"/>
            <a:ext cx="2376928" cy="23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7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71AFD227-869A-489C-A9B5-3F0498DF3C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 xmlns:a16="http://schemas.microsoft.com/office/drawing/2014/main" id="{62704B34-199B-4964-9C78-3AB9735915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 xmlns:a16="http://schemas.microsoft.com/office/drawing/2014/main" id="{8B1E8DB8-017D-454E-849F-EE5742849FD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 xmlns:a16="http://schemas.microsoft.com/office/drawing/2014/main" id="{16D80E5D-5099-41C4-A80A-1B1538C382F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 xmlns:a16="http://schemas.microsoft.com/office/drawing/2014/main" id="{947751E1-E2F4-467E-B547-3BD4BAB7F56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 xmlns:a16="http://schemas.microsoft.com/office/drawing/2014/main" id="{55D8869B-B701-4268-9856-876345C8AE3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 xmlns:a16="http://schemas.microsoft.com/office/drawing/2014/main" id="{A25CA59C-849F-4CE4-A9B0-293F98DE2C7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 xmlns:a16="http://schemas.microsoft.com/office/drawing/2014/main" id="{FE000DB1-AAA1-4BFF-8F14-53624C2F9E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 xmlns:a16="http://schemas.microsoft.com/office/drawing/2014/main" id="{5EEFBC14-7E5B-47B2-B5E3-E90991F891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 xmlns:a16="http://schemas.microsoft.com/office/drawing/2014/main" id="{00AFF6E4-A34A-4FD3-8C57-BB96114822D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 xmlns:a16="http://schemas.microsoft.com/office/drawing/2014/main" id="{C63A8474-C075-4441-A0B3-52286EA5009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 xmlns:a16="http://schemas.microsoft.com/office/drawing/2014/main" id="{35DA4698-A2ED-4512-8887-F12D3F14372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 xmlns:a16="http://schemas.microsoft.com/office/drawing/2014/main" id="{3358E118-D590-4E50-B21C-6CDAA1CCAFC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 xmlns:a16="http://schemas.microsoft.com/office/drawing/2014/main" id="{F1EE889E-60FF-423F-ADCB-6CBEE853A04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 xmlns:a16="http://schemas.microsoft.com/office/drawing/2014/main" id="{A4AA0634-0A7C-4A35-8EB7-775200F129F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 xmlns:a16="http://schemas.microsoft.com/office/drawing/2014/main" id="{EBA21558-CAC3-445C-8882-5D4A0C6D2A0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 xmlns:a16="http://schemas.microsoft.com/office/drawing/2014/main" id="{2E9415F1-5D31-4C25-9E26-203EEF50087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 xmlns:a16="http://schemas.microsoft.com/office/drawing/2014/main" id="{622FC1F6-879A-45BA-8752-08020C39CE2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 xmlns:a16="http://schemas.microsoft.com/office/drawing/2014/main" id="{BA09826C-58E2-48C5-9666-333326C2CA4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 xmlns:a16="http://schemas.microsoft.com/office/drawing/2014/main" id="{A6D3555F-4EA1-4EA7-9D08-2D75CE51927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 xmlns:a16="http://schemas.microsoft.com/office/drawing/2014/main" id="{60FA20E8-EDAA-4310-B870-97807901AC1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 xmlns:a16="http://schemas.microsoft.com/office/drawing/2014/main" id="{F5552AA2-C2AB-4D59-B6EF-E8E5EE110E5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 xmlns:a16="http://schemas.microsoft.com/office/drawing/2014/main" id="{0BA267D0-8F6B-4803-B948-70E29B4587E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 xmlns:a16="http://schemas.microsoft.com/office/drawing/2014/main" id="{86E372A3-B9F4-4FEE-8B96-D9AD879E214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 xmlns:a16="http://schemas.microsoft.com/office/drawing/2014/main" id="{FF0C4564-5DA6-4224-A8B7-85CE1323DE8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 xmlns:a16="http://schemas.microsoft.com/office/drawing/2014/main" id="{19F31D0D-C43D-4BB0-A13C-9524B84117D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 xmlns:a16="http://schemas.microsoft.com/office/drawing/2014/main" id="{6B32FB03-B0FE-4731-BE41-C59AFB49FB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 xmlns:a16="http://schemas.microsoft.com/office/drawing/2014/main" id="{BDD5B6F0-1E17-4DCD-AE5F-ED8C48892FE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 xmlns:a16="http://schemas.microsoft.com/office/drawing/2014/main" id="{0290BE17-E89B-4AF9-B3F6-AF4884D5246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 xmlns:a16="http://schemas.microsoft.com/office/drawing/2014/main" id="{85F63089-F77F-4F02-8417-AAC1847FBCA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 xmlns:a16="http://schemas.microsoft.com/office/drawing/2014/main" id="{7B01CD5E-570F-4CBF-9904-94F30D928C5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 xmlns:a16="http://schemas.microsoft.com/office/drawing/2014/main" id="{7EE6A672-2915-4B03-99A9-9364D5F152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 xmlns:a16="http://schemas.microsoft.com/office/drawing/2014/main" id="{2136B643-14E1-443A-BC1C-06ADAE65C30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 xmlns:a16="http://schemas.microsoft.com/office/drawing/2014/main" id="{867FA393-4F37-4E1A-870B-F96775FAB7E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 xmlns:a16="http://schemas.microsoft.com/office/drawing/2014/main" id="{E225A1BE-FAD2-4764-A7E4-A6DA07D0573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 xmlns:a16="http://schemas.microsoft.com/office/drawing/2014/main" id="{25D65388-C7E0-4C07-822A-03C5009C6D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 xmlns:a16="http://schemas.microsoft.com/office/drawing/2014/main" id="{E1D79822-C494-449C-B439-F437DAD4F21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 xmlns:a16="http://schemas.microsoft.com/office/drawing/2014/main" id="{CDB324E5-E8D9-40E3-BAB4-1F87E67E4F4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 xmlns:a16="http://schemas.microsoft.com/office/drawing/2014/main" id="{15404AB3-12EB-462E-85A2-AF4A7E91D72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 xmlns:a16="http://schemas.microsoft.com/office/drawing/2014/main" id="{228021CB-53B3-4BCC-A14C-0B6951FC971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 xmlns:a16="http://schemas.microsoft.com/office/drawing/2014/main" id="{B353D0BC-00A6-4EA4-9311-9FCB88CC20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 xmlns:a16="http://schemas.microsoft.com/office/drawing/2014/main" id="{0E001FD3-6EDD-47A3-9916-826E1595DAB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 xmlns:a16="http://schemas.microsoft.com/office/drawing/2014/main" id="{FE214D5B-D151-4E09-A01E-BEAAF9C679E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 xmlns:a16="http://schemas.microsoft.com/office/drawing/2014/main" id="{3024EF13-0A45-49DD-B0F4-FA3A5169EFF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 xmlns:a16="http://schemas.microsoft.com/office/drawing/2014/main" id="{95E0BDAE-48A7-4752-A150-74DA4BAE5E4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 xmlns:a16="http://schemas.microsoft.com/office/drawing/2014/main" id="{DE128EDB-3179-4F47-8B37-BEDE3B82FFC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 xmlns:a16="http://schemas.microsoft.com/office/drawing/2014/main" id="{E09CDD49-7B7B-42C0-A09E-6CFB3CDFF6A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 xmlns:a16="http://schemas.microsoft.com/office/drawing/2014/main" id="{93C5D839-4CD5-4165-9091-7D9B92CDC1D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 xmlns:a16="http://schemas.microsoft.com/office/drawing/2014/main" id="{3C7F638A-BB6D-4B24-A7F9-03BF8087459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 xmlns:a16="http://schemas.microsoft.com/office/drawing/2014/main" id="{5B59DB64-329B-45EA-8A67-4213A886B5B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 xmlns:a16="http://schemas.microsoft.com/office/drawing/2014/main" id="{D8DAB003-6484-4D1D-85AE-93FA09BC5E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 xmlns:a16="http://schemas.microsoft.com/office/drawing/2014/main" id="{D49280A1-ACA8-4CD6-9012-AF12660F07E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 xmlns:a16="http://schemas.microsoft.com/office/drawing/2014/main" id="{C03EAE8C-6089-40E5-9361-2E266A1EEBA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 xmlns:a16="http://schemas.microsoft.com/office/drawing/2014/main" id="{02E3A077-F087-4E14-A13E-4E9D4369B1F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 xmlns:a16="http://schemas.microsoft.com/office/drawing/2014/main" id="{7CE4FAAA-45E7-4C86-B59A-F284B79EFD2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 xmlns:a16="http://schemas.microsoft.com/office/drawing/2014/main" id="{E2689B62-CCA1-4EE5-B622-FBA51686891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 xmlns:a16="http://schemas.microsoft.com/office/drawing/2014/main" id="{113638EE-3BCF-4315-A329-3C6766A389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 xmlns:a16="http://schemas.microsoft.com/office/drawing/2014/main" id="{4FB36B8F-335B-40F2-83BB-C2B2689DC2E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 xmlns:a16="http://schemas.microsoft.com/office/drawing/2014/main" id="{C53527CE-0857-4148-A439-03E1284D2F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A90746C-A099-244E-A9F6-C4C482A6A270}"/>
              </a:ext>
            </a:extLst>
          </p:cNvPr>
          <p:cNvSpPr>
            <a:spLocks noGrp="1"/>
          </p:cNvSpPr>
          <p:nvPr>
            <p:ph type="title"/>
          </p:nvPr>
        </p:nvSpPr>
        <p:spPr>
          <a:xfrm>
            <a:off x="1195056" y="350819"/>
            <a:ext cx="9905999" cy="878757"/>
          </a:xfrm>
        </p:spPr>
        <p:txBody>
          <a:bodyPr vert="horz" lIns="91440" tIns="45720" rIns="91440" bIns="45720" rtlCol="0" anchor="ctr">
            <a:normAutofit fontScale="90000"/>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nội</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dung </a:t>
            </a:r>
            <a:r>
              <a:rPr lang="en-US" sz="2800" b="1" err="1">
                <a:latin typeface="Times New Roman" panose="02020603050405020304" pitchFamily="18" charset="0"/>
                <a:cs typeface="Times New Roman" panose="02020603050405020304" pitchFamily="18" charset="0"/>
              </a:rPr>
              <a:t>của</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văn bản: </a:t>
            </a:r>
            <a:r>
              <a:rPr lang="vi-VN" sz="2800">
                <a:solidFill>
                  <a:schemeClr val="bg1"/>
                </a:solidFill>
                <a:latin typeface="Times New Roman" panose="02020603050405020304" pitchFamily="18" charset="0"/>
                <a:cs typeface="Times New Roman" panose="02020603050405020304" pitchFamily="18" charset="0"/>
              </a:rPr>
              <a:t>Bánh chưng, bánh giầy</a:t>
            </a:r>
            <a:r>
              <a:rPr lang="x-none" sz="2800">
                <a:solidFill>
                  <a:schemeClr val="bg1"/>
                </a:solidFill>
                <a:latin typeface="Times New Roman" panose="02020603050405020304" pitchFamily="18" charset="0"/>
                <a:cs typeface="Times New Roman" panose="02020603050405020304" pitchFamily="18" charset="0"/>
              </a:rPr>
              <a:t/>
            </a:r>
            <a:br>
              <a:rPr lang="x-none" sz="2800">
                <a:solidFill>
                  <a:schemeClr val="bg1"/>
                </a:solidFill>
                <a:latin typeface="Times New Roman" panose="02020603050405020304" pitchFamily="18" charset="0"/>
                <a:cs typeface="Times New Roman" panose="02020603050405020304" pitchFamily="18" charset="0"/>
              </a:rPr>
            </a:br>
            <a:r>
              <a:rPr lang="vi-VN" sz="2800" smtClean="0">
                <a:solidFill>
                  <a:schemeClr val="bg1"/>
                </a:solidFill>
                <a:latin typeface="Times New Roman" panose="02020603050405020304" pitchFamily="18" charset="0"/>
                <a:cs typeface="Times New Roman" panose="02020603050405020304" pitchFamily="18" charset="0"/>
              </a:rPr>
              <a:t>Bánh </a:t>
            </a:r>
            <a:r>
              <a:rPr lang="vi-VN" sz="2800">
                <a:solidFill>
                  <a:schemeClr val="bg1"/>
                </a:solidFill>
                <a:latin typeface="Times New Roman" panose="02020603050405020304" pitchFamily="18" charset="0"/>
                <a:cs typeface="Times New Roman" panose="02020603050405020304" pitchFamily="18" charset="0"/>
              </a:rPr>
              <a:t>chưng, bánh giầy</a:t>
            </a:r>
            <a:r>
              <a:rPr lang="x-none" sz="2800">
                <a:solidFill>
                  <a:schemeClr val="bg1"/>
                </a:solidFill>
                <a:latin typeface="Times New Roman" panose="02020603050405020304" pitchFamily="18" charset="0"/>
                <a:cs typeface="Times New Roman" panose="02020603050405020304" pitchFamily="18" charset="0"/>
              </a:rPr>
              <a:t/>
            </a:r>
            <a:br>
              <a:rPr lang="x-none" sz="2800">
                <a:solidFill>
                  <a:schemeClr val="bg1"/>
                </a:solidFill>
                <a:latin typeface="Times New Roman" panose="02020603050405020304" pitchFamily="18" charset="0"/>
                <a:cs typeface="Times New Roman" panose="02020603050405020304" pitchFamily="18" charset="0"/>
              </a:rPr>
            </a:br>
            <a:r>
              <a:rPr lang="vi-VN" sz="2800" smtClean="0">
                <a:solidFill>
                  <a:schemeClr val="bg1"/>
                </a:solidFill>
                <a:latin typeface="Times New Roman" panose="02020603050405020304" pitchFamily="18" charset="0"/>
                <a:cs typeface="Times New Roman" panose="02020603050405020304" pitchFamily="18" charset="0"/>
              </a:rPr>
              <a:t>Bánh </a:t>
            </a:r>
            <a:r>
              <a:rPr lang="vi-VN" sz="2800">
                <a:solidFill>
                  <a:schemeClr val="bg1"/>
                </a:solidFill>
                <a:latin typeface="Times New Roman" panose="02020603050405020304" pitchFamily="18" charset="0"/>
                <a:cs typeface="Times New Roman" panose="02020603050405020304" pitchFamily="18" charset="0"/>
              </a:rPr>
              <a:t>chưng, bánh giầy</a:t>
            </a:r>
            <a:endParaRPr lang="x-none" sz="2800" dirty="0">
              <a:solidFill>
                <a:schemeClr val="bg1"/>
              </a:solidFill>
              <a:latin typeface="Times New Roman" panose="02020603050405020304" pitchFamily="18" charset="0"/>
              <a:cs typeface="Times New Roman" panose="02020603050405020304" pitchFamily="18" charset="0"/>
            </a:endParaRPr>
          </a:p>
        </p:txBody>
      </p:sp>
      <p:sp>
        <p:nvSpPr>
          <p:cNvPr id="71" name="Rounded Rectangle 70">
            <a:extLst>
              <a:ext uri="{FF2B5EF4-FFF2-40B4-BE49-F238E27FC236}">
                <a16:creationId xmlns="" xmlns:a16="http://schemas.microsoft.com/office/drawing/2014/main" id="{B92F4939-E069-6643-84CB-6EF6D73EDCAB}"/>
              </a:ext>
            </a:extLst>
          </p:cNvPr>
          <p:cNvSpPr/>
          <p:nvPr/>
        </p:nvSpPr>
        <p:spPr>
          <a:xfrm>
            <a:off x="814086" y="1701063"/>
            <a:ext cx="7301923" cy="4911468"/>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giỏi</a:t>
            </a:r>
            <a:r>
              <a:rPr lang="en-US" sz="2800" dirty="0">
                <a:solidFill>
                  <a:schemeClr val="tx1"/>
                </a:solidFill>
                <a:latin typeface="Times New Roman" panose="02020603050405020304" pitchFamily="18" charset="0"/>
                <a:cs typeface="Times New Roman" panose="02020603050405020304" pitchFamily="18" charset="0"/>
              </a:rPr>
              <a:t>.</a:t>
            </a:r>
            <a:endParaRPr lang="x-none"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đua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hậu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riêng</a:t>
            </a:r>
            <a:r>
              <a:rPr lang="en-US" sz="2800" dirty="0">
                <a:solidFill>
                  <a:schemeClr val="tx1"/>
                </a:solidFill>
                <a:latin typeface="Times New Roman" panose="02020603050405020304" pitchFamily="18" charset="0"/>
                <a:cs typeface="Times New Roman" panose="02020603050405020304" pitchFamily="18" charset="0"/>
              </a:rPr>
              <a:t> Lang </a:t>
            </a:r>
            <a:r>
              <a:rPr lang="en-US" sz="2800" dirty="0" err="1">
                <a:solidFill>
                  <a:schemeClr val="tx1"/>
                </a:solidFill>
                <a:latin typeface="Times New Roman" panose="02020603050405020304" pitchFamily="18" charset="0"/>
                <a:cs typeface="Times New Roman" panose="02020603050405020304" pitchFamily="18" charset="0"/>
              </a:rPr>
              <a:t>Liêu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vua</a:t>
            </a:r>
            <a:r>
              <a:rPr lang="en-US" sz="2800" dirty="0">
                <a:solidFill>
                  <a:schemeClr val="tx1"/>
                </a:solidFill>
                <a:latin typeface="Times New Roman" panose="02020603050405020304" pitchFamily="18" charset="0"/>
                <a:cs typeface="Times New Roman" panose="02020603050405020304" pitchFamily="18" charset="0"/>
              </a:rPr>
              <a:t>.</a:t>
            </a:r>
            <a:endParaRPr lang="x-none"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Vua</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lang </a:t>
            </a:r>
            <a:r>
              <a:rPr lang="en-US" sz="2800" dirty="0" err="1">
                <a:solidFill>
                  <a:schemeClr val="tx1"/>
                </a:solidFill>
                <a:latin typeface="Times New Roman" panose="02020603050405020304" pitchFamily="18" charset="0"/>
                <a:cs typeface="Times New Roman" panose="02020603050405020304" pitchFamily="18" charset="0"/>
              </a:rPr>
              <a:t>Liêu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chàng</a:t>
            </a:r>
            <a:r>
              <a:rPr lang="en-US" sz="2800" dirty="0">
                <a:solidFill>
                  <a:schemeClr val="tx1"/>
                </a:solidFill>
                <a:latin typeface="Times New Roman" panose="02020603050405020304" pitchFamily="18" charset="0"/>
                <a:cs typeface="Times New Roman" panose="02020603050405020304" pitchFamily="18" charset="0"/>
              </a:rPr>
              <a:t>.</a:t>
            </a:r>
            <a:endParaRPr lang="x-none"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tết</a:t>
            </a:r>
            <a:r>
              <a:rPr lang="en-US" sz="2800" dirty="0">
                <a:solidFill>
                  <a:schemeClr val="tx1"/>
                </a:solidFill>
                <a:latin typeface="Times New Roman" panose="02020603050405020304" pitchFamily="18" charset="0"/>
                <a:cs typeface="Times New Roman" panose="02020603050405020304" pitchFamily="18" charset="0"/>
              </a:rPr>
              <a:t>.</a:t>
            </a:r>
            <a:r>
              <a:rPr lang="x-none" sz="2800" dirty="0">
                <a:solidFill>
                  <a:schemeClr val="tx1"/>
                </a:solidFill>
                <a:effectLst/>
                <a:latin typeface="Times New Roman" panose="02020603050405020304" pitchFamily="18" charset="0"/>
                <a:cs typeface="Times New Roman" panose="02020603050405020304" pitchFamily="18" charset="0"/>
              </a:rPr>
              <a:t> </a:t>
            </a:r>
            <a:endParaRPr lang="x-none" sz="2800" dirty="0">
              <a:solidFill>
                <a:schemeClr val="tx1"/>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 xmlns:a16="http://schemas.microsoft.com/office/drawing/2014/main" id="{898508CD-BC83-0D4A-A8B9-EBD44FDEFE10}"/>
              </a:ext>
            </a:extLst>
          </p:cNvPr>
          <p:cNvGrpSpPr/>
          <p:nvPr/>
        </p:nvGrpSpPr>
        <p:grpSpPr>
          <a:xfrm>
            <a:off x="2844285" y="1411724"/>
            <a:ext cx="3241524" cy="597722"/>
            <a:chOff x="2444825" y="1305747"/>
            <a:chExt cx="3241524" cy="597722"/>
          </a:xfrm>
        </p:grpSpPr>
        <p:sp>
          <p:nvSpPr>
            <p:cNvPr id="78" name="Pentagon 77">
              <a:extLst>
                <a:ext uri="{FF2B5EF4-FFF2-40B4-BE49-F238E27FC236}">
                  <a16:creationId xmlns="" xmlns:a16="http://schemas.microsoft.com/office/drawing/2014/main" id="{4A26EACA-86E3-C348-B946-7091688BFAF4}"/>
                </a:ext>
              </a:extLst>
            </p:cNvPr>
            <p:cNvSpPr/>
            <p:nvPr/>
          </p:nvSpPr>
          <p:spPr>
            <a:xfrm flipH="1">
              <a:off x="2444825" y="1305747"/>
              <a:ext cx="70824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800" dirty="0">
                <a:solidFill>
                  <a:schemeClr val="bg1"/>
                </a:solidFill>
                <a:latin typeface="Times New Roman" panose="02020603050405020304" pitchFamily="18" charset="0"/>
                <a:cs typeface="Times New Roman" panose="02020603050405020304" pitchFamily="18" charset="0"/>
              </a:endParaRPr>
            </a:p>
          </p:txBody>
        </p:sp>
        <p:sp>
          <p:nvSpPr>
            <p:cNvPr id="77" name="Pentagon 76">
              <a:extLst>
                <a:ext uri="{FF2B5EF4-FFF2-40B4-BE49-F238E27FC236}">
                  <a16:creationId xmlns="" xmlns:a16="http://schemas.microsoft.com/office/drawing/2014/main" id="{FC09CAAC-E56B-9D47-A3E4-133C37257C2F}"/>
                </a:ext>
              </a:extLst>
            </p:cNvPr>
            <p:cNvSpPr/>
            <p:nvPr/>
          </p:nvSpPr>
          <p:spPr>
            <a:xfrm>
              <a:off x="2762291" y="1305747"/>
              <a:ext cx="292405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bg1"/>
                  </a:solidFill>
                  <a:latin typeface="Times New Roman" panose="02020603050405020304" pitchFamily="18" charset="0"/>
                  <a:cs typeface="Times New Roman" panose="02020603050405020304" pitchFamily="18" charset="0"/>
                </a:rPr>
                <a:t>Bánh chưng, bánh giầy</a:t>
              </a:r>
              <a:endParaRPr lang="x-none" sz="2200" dirty="0">
                <a:solidFill>
                  <a:schemeClr val="bg1"/>
                </a:solidFill>
                <a:latin typeface="Times New Roman" panose="02020603050405020304" pitchFamily="18" charset="0"/>
                <a:cs typeface="Times New Roman" panose="02020603050405020304" pitchFamily="18" charset="0"/>
              </a:endParaRPr>
            </a:p>
          </p:txBody>
        </p:sp>
      </p:grpSp>
      <p:pic>
        <p:nvPicPr>
          <p:cNvPr id="6146" name="Picture 2" descr="Minh Khai Book Store - SỰ TÍCH BÁNH CHƯNG BÁNH GIẦY - KHO TÀNG TRUYỆN CỔ  TÍCH">
            <a:extLst>
              <a:ext uri="{FF2B5EF4-FFF2-40B4-BE49-F238E27FC236}">
                <a16:creationId xmlns="" xmlns:a16="http://schemas.microsoft.com/office/drawing/2014/main" id="{2B322032-D5CC-5F44-8DB8-8BF54EC9E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943" y="1625164"/>
            <a:ext cx="3531329" cy="496151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Trẻ Em, Học Bài, Học Tập, Cậu Bé, Tải hình PNG 101 - Free.Vector6.com">
            <a:extLst>
              <a:ext uri="{FF2B5EF4-FFF2-40B4-BE49-F238E27FC236}">
                <a16:creationId xmlns="" xmlns:a16="http://schemas.microsoft.com/office/drawing/2014/main" id="{D3B52A47-C546-E543-BC5A-F0166B216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9" y="-129586"/>
            <a:ext cx="2376928" cy="23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705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
            </a:r>
            <a:br>
              <a:rPr lang="en-US" b="1"/>
            </a:br>
            <a:r>
              <a:rPr lang="vi-VN" b="1" smtClean="0">
                <a:solidFill>
                  <a:srgbClr val="FF0000"/>
                </a:solidFill>
              </a:rPr>
              <a:t>Để </a:t>
            </a:r>
            <a:r>
              <a:rPr lang="vi-VN" b="1">
                <a:solidFill>
                  <a:srgbClr val="FF0000"/>
                </a:solidFill>
              </a:rPr>
              <a:t>ghi nhớ công ơn của Thánh Gióng, vua Hùng đã phong cho Thánh Gióng danh hiệu gì?</a:t>
            </a:r>
            <a:r>
              <a:rPr lang="en-US"/>
              <a:t/>
            </a:r>
            <a:br>
              <a:rPr lang="en-US"/>
            </a:br>
            <a:endParaRPr lang="en-US"/>
          </a:p>
        </p:txBody>
      </p:sp>
      <p:sp>
        <p:nvSpPr>
          <p:cNvPr id="3" name="Content Placeholder 2"/>
          <p:cNvSpPr>
            <a:spLocks noGrp="1"/>
          </p:cNvSpPr>
          <p:nvPr>
            <p:ph idx="1"/>
          </p:nvPr>
        </p:nvSpPr>
        <p:spPr/>
        <p:txBody>
          <a:bodyPr>
            <a:normAutofit/>
          </a:bodyPr>
          <a:lstStyle/>
          <a:p>
            <a:pPr marL="0" lvl="0" indent="0">
              <a:buNone/>
            </a:pPr>
            <a:endParaRPr lang="vi-VN" smtClean="0"/>
          </a:p>
          <a:p>
            <a:pPr marL="0" lvl="0" indent="0">
              <a:buNone/>
            </a:pPr>
            <a:r>
              <a:rPr lang="vi-VN" sz="3600" smtClean="0">
                <a:latin typeface="Times New Roman" pitchFamily="18" charset="0"/>
                <a:cs typeface="Times New Roman" pitchFamily="18" charset="0"/>
              </a:rPr>
              <a:t>A.Phù </a:t>
            </a:r>
            <a:r>
              <a:rPr lang="vi-VN" sz="3600">
                <a:latin typeface="Times New Roman" pitchFamily="18" charset="0"/>
                <a:cs typeface="Times New Roman" pitchFamily="18" charset="0"/>
              </a:rPr>
              <a:t>Đổng Thiên Vương</a:t>
            </a:r>
            <a:endParaRPr lang="en-US" sz="3600">
              <a:latin typeface="Times New Roman" pitchFamily="18" charset="0"/>
              <a:cs typeface="Times New Roman" pitchFamily="18" charset="0"/>
            </a:endParaRPr>
          </a:p>
          <a:p>
            <a:pPr marL="0" indent="0">
              <a:buNone/>
            </a:pPr>
            <a:r>
              <a:rPr lang="vi-VN" sz="3600" smtClean="0">
                <a:latin typeface="Times New Roman" pitchFamily="18" charset="0"/>
                <a:cs typeface="Times New Roman" pitchFamily="18" charset="0"/>
              </a:rPr>
              <a:t>B.Lưỡng </a:t>
            </a:r>
            <a:r>
              <a:rPr lang="vi-VN" sz="3600">
                <a:latin typeface="Times New Roman" pitchFamily="18" charset="0"/>
                <a:cs typeface="Times New Roman" pitchFamily="18" charset="0"/>
              </a:rPr>
              <a:t>quốc Trạng nguyên.</a:t>
            </a:r>
            <a:endParaRPr lang="en-US" sz="3600">
              <a:latin typeface="Times New Roman" pitchFamily="18" charset="0"/>
              <a:cs typeface="Times New Roman" pitchFamily="18" charset="0"/>
            </a:endParaRPr>
          </a:p>
          <a:p>
            <a:pPr marL="0" indent="0">
              <a:buNone/>
            </a:pPr>
            <a:r>
              <a:rPr lang="vi-VN" sz="3600" smtClean="0">
                <a:latin typeface="Times New Roman" pitchFamily="18" charset="0"/>
                <a:cs typeface="Times New Roman" pitchFamily="18" charset="0"/>
              </a:rPr>
              <a:t>C.Bố </a:t>
            </a:r>
            <a:r>
              <a:rPr lang="vi-VN" sz="3600">
                <a:latin typeface="Times New Roman" pitchFamily="18" charset="0"/>
                <a:cs typeface="Times New Roman" pitchFamily="18" charset="0"/>
              </a:rPr>
              <a:t>Cái Đại Vương.</a:t>
            </a:r>
            <a:endParaRPr lang="en-US" sz="3600">
              <a:latin typeface="Times New Roman" pitchFamily="18" charset="0"/>
              <a:cs typeface="Times New Roman" pitchFamily="18" charset="0"/>
            </a:endParaRPr>
          </a:p>
          <a:p>
            <a:pPr marL="0" indent="0">
              <a:buNone/>
            </a:pPr>
            <a:r>
              <a:rPr lang="vi-VN" sz="3600" smtClean="0">
                <a:latin typeface="Times New Roman" pitchFamily="18" charset="0"/>
                <a:cs typeface="Times New Roman" pitchFamily="18" charset="0"/>
              </a:rPr>
              <a:t>D.Đức </a:t>
            </a:r>
            <a:r>
              <a:rPr lang="vi-VN" sz="3600">
                <a:latin typeface="Times New Roman" pitchFamily="18" charset="0"/>
                <a:cs typeface="Times New Roman" pitchFamily="18" charset="0"/>
              </a:rPr>
              <a:t>Thánh Tản Viên..</a:t>
            </a:r>
            <a:endParaRPr lang="en-US" sz="3600">
              <a:latin typeface="Times New Roman" pitchFamily="18" charset="0"/>
              <a:cs typeface="Times New Roman" pitchFamily="18" charset="0"/>
            </a:endParaRPr>
          </a:p>
          <a:p>
            <a:endParaRPr lang="en-US"/>
          </a:p>
        </p:txBody>
      </p:sp>
    </p:spTree>
    <p:extLst>
      <p:ext uri="{BB962C8B-B14F-4D97-AF65-F5344CB8AC3E}">
        <p14:creationId xmlns:p14="http://schemas.microsoft.com/office/powerpoint/2010/main" val="2063632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B45CD509-DCD5-814E-8480-FC05AAFDE0C8}"/>
              </a:ext>
            </a:extLst>
          </p:cNvPr>
          <p:cNvSpPr>
            <a:spLocks noGrp="1"/>
          </p:cNvSpPr>
          <p:nvPr>
            <p:ph type="title"/>
          </p:nvPr>
        </p:nvSpPr>
        <p:spPr>
          <a:xfrm>
            <a:off x="3077882" y="0"/>
            <a:ext cx="6036235" cy="1288704"/>
          </a:xfrm>
        </p:spPr>
        <p:txBody>
          <a:bodyPr vert="horz" lIns="91440" tIns="45720" rIns="91440" bIns="45720" rtlCol="0" anchor="b">
            <a:normAutofit/>
          </a:bodyPr>
          <a:lstStyle/>
          <a:p>
            <a:pPr algn="ctr">
              <a:lnSpc>
                <a:spcPct val="90000"/>
              </a:lnSpc>
            </a:pPr>
            <a:r>
              <a:rPr lang="en-US" sz="4500" b="1" dirty="0" err="1">
                <a:latin typeface="Times New Roman" panose="02020603050405020304" pitchFamily="18" charset="0"/>
                <a:cs typeface="Times New Roman" panose="02020603050405020304" pitchFamily="18" charset="0"/>
              </a:rPr>
              <a:t>Bài</a:t>
            </a:r>
            <a:r>
              <a:rPr lang="en-US" sz="4500" b="1" dirty="0">
                <a:latin typeface="Times New Roman" panose="02020603050405020304" pitchFamily="18" charset="0"/>
                <a:cs typeface="Times New Roman" panose="02020603050405020304" pitchFamily="18" charset="0"/>
              </a:rPr>
              <a:t> 3,4: </a:t>
            </a:r>
          </a:p>
        </p:txBody>
      </p:sp>
      <p:graphicFrame>
        <p:nvGraphicFramePr>
          <p:cNvPr id="7" name="Table 7">
            <a:extLst>
              <a:ext uri="{FF2B5EF4-FFF2-40B4-BE49-F238E27FC236}">
                <a16:creationId xmlns="" xmlns:a16="http://schemas.microsoft.com/office/drawing/2014/main" id="{D411D89B-B611-4244-81F4-F0F190CDDFB8}"/>
              </a:ext>
            </a:extLst>
          </p:cNvPr>
          <p:cNvGraphicFramePr>
            <a:graphicFrameLocks noGrp="1"/>
          </p:cNvGraphicFramePr>
          <p:nvPr>
            <p:extLst>
              <p:ext uri="{D42A27DB-BD31-4B8C-83A1-F6EECF244321}">
                <p14:modId xmlns:p14="http://schemas.microsoft.com/office/powerpoint/2010/main" val="603564344"/>
              </p:ext>
            </p:extLst>
          </p:nvPr>
        </p:nvGraphicFramePr>
        <p:xfrm>
          <a:off x="1033125" y="1777912"/>
          <a:ext cx="8930274" cy="4703123"/>
        </p:xfrm>
        <a:graphic>
          <a:graphicData uri="http://schemas.openxmlformats.org/drawingml/2006/table">
            <a:tbl>
              <a:tblPr firstRow="1" bandRow="1">
                <a:tableStyleId>{5C22544A-7EE6-4342-B048-85BDC9FD1C3A}</a:tableStyleId>
              </a:tblPr>
              <a:tblGrid>
                <a:gridCol w="4465137">
                  <a:extLst>
                    <a:ext uri="{9D8B030D-6E8A-4147-A177-3AD203B41FA5}">
                      <a16:colId xmlns="" xmlns:a16="http://schemas.microsoft.com/office/drawing/2014/main" val="1053222852"/>
                    </a:ext>
                  </a:extLst>
                </a:gridCol>
                <a:gridCol w="4465137">
                  <a:extLst>
                    <a:ext uri="{9D8B030D-6E8A-4147-A177-3AD203B41FA5}">
                      <a16:colId xmlns="" xmlns:a16="http://schemas.microsoft.com/office/drawing/2014/main" val="3389920320"/>
                    </a:ext>
                  </a:extLst>
                </a:gridCol>
              </a:tblGrid>
              <a:tr h="1685603">
                <a:tc>
                  <a:txBody>
                    <a:bodyPr/>
                    <a:lstStyle/>
                    <a:p>
                      <a:pPr algn="ctr"/>
                      <a:r>
                        <a:rPr lang="x-none" sz="3200" dirty="0">
                          <a:latin typeface="Times New Roman" panose="02020603050405020304" pitchFamily="18" charset="0"/>
                          <a:cs typeface="Times New Roman" panose="02020603050405020304" pitchFamily="18" charset="0"/>
                        </a:rPr>
                        <a:t>Khi đọc văn bản truyền thuyết, cần lưu ý những đặc điểm gì?</a:t>
                      </a:r>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tcPr>
                </a:tc>
                <a:tc>
                  <a:txBody>
                    <a:bodyPr/>
                    <a:lstStyle/>
                    <a:p>
                      <a:pPr algn="ctr"/>
                      <a:r>
                        <a:rPr lang="x-none" sz="3200" dirty="0">
                          <a:latin typeface="Times New Roman" panose="02020603050405020304" pitchFamily="18" charset="0"/>
                          <a:cs typeface="Times New Roman" panose="02020603050405020304" pitchFamily="18" charset="0"/>
                        </a:rPr>
                        <a:t>Khi tóm tắt một văn bản bằng </a:t>
                      </a:r>
                      <a:r>
                        <a:rPr lang="x-none" sz="3200">
                          <a:latin typeface="Times New Roman" panose="02020603050405020304" pitchFamily="18" charset="0"/>
                          <a:cs typeface="Times New Roman" panose="02020603050405020304" pitchFamily="18" charset="0"/>
                        </a:rPr>
                        <a:t>sơ </a:t>
                      </a:r>
                      <a:r>
                        <a:rPr lang="en-US" sz="3200" smtClean="0">
                          <a:latin typeface="Times New Roman" panose="02020603050405020304" pitchFamily="18" charset="0"/>
                          <a:cs typeface="Times New Roman" panose="02020603050405020304" pitchFamily="18" charset="0"/>
                        </a:rPr>
                        <a:t>đ</a:t>
                      </a:r>
                      <a:r>
                        <a:rPr lang="x-none" sz="3200" smtClean="0">
                          <a:latin typeface="Times New Roman" panose="02020603050405020304" pitchFamily="18" charset="0"/>
                          <a:cs typeface="Times New Roman" panose="02020603050405020304" pitchFamily="18" charset="0"/>
                        </a:rPr>
                        <a:t>ồ</a:t>
                      </a:r>
                      <a:r>
                        <a:rPr lang="x-none" sz="3200" dirty="0">
                          <a:latin typeface="Times New Roman" panose="02020603050405020304" pitchFamily="18" charset="0"/>
                          <a:cs typeface="Times New Roman" panose="02020603050405020304" pitchFamily="18" charset="0"/>
                        </a:rPr>
                        <a:t>, cần lưu ý gì?</a:t>
                      </a:r>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 xmlns:a16="http://schemas.microsoft.com/office/drawing/2014/main" val="1082143530"/>
                  </a:ext>
                </a:extLst>
              </a:tr>
              <a:tr h="916141">
                <a:tc>
                  <a:txBody>
                    <a:bodyPr/>
                    <a:lstStyle/>
                    <a:p>
                      <a:pPr algn="ctr"/>
                      <a:endParaRPr lang="x-none" sz="3200" dirty="0">
                        <a:latin typeface="Times New Roman" panose="02020603050405020304" pitchFamily="18" charset="0"/>
                        <a:cs typeface="Times New Roman" panose="02020603050405020304" pitchFamily="18" charset="0"/>
                      </a:endParaRPr>
                    </a:p>
                    <a:p>
                      <a:pPr algn="ctr"/>
                      <a:endParaRPr lang="x-none" sz="3200" dirty="0">
                        <a:latin typeface="Times New Roman" panose="02020603050405020304" pitchFamily="18" charset="0"/>
                        <a:cs typeface="Times New Roman" panose="02020603050405020304" pitchFamily="18" charset="0"/>
                      </a:endParaRPr>
                    </a:p>
                    <a:p>
                      <a:pPr algn="ctr"/>
                      <a:endParaRPr lang="x-none" sz="3200" dirty="0">
                        <a:latin typeface="Times New Roman" panose="02020603050405020304" pitchFamily="18" charset="0"/>
                        <a:cs typeface="Times New Roman" panose="02020603050405020304" pitchFamily="18" charset="0"/>
                      </a:endParaRPr>
                    </a:p>
                    <a:p>
                      <a:pPr algn="ctr"/>
                      <a:endParaRPr lang="x-none" sz="3200" dirty="0">
                        <a:latin typeface="Times New Roman" panose="02020603050405020304" pitchFamily="18" charset="0"/>
                        <a:cs typeface="Times New Roman" panose="02020603050405020304" pitchFamily="18" charset="0"/>
                      </a:endParaRPr>
                    </a:p>
                    <a:p>
                      <a:pPr algn="ctr"/>
                      <a:endParaRPr lang="x-none" sz="3200" dirty="0">
                        <a:latin typeface="Times New Roman" panose="02020603050405020304" pitchFamily="18" charset="0"/>
                        <a:cs typeface="Times New Roman" panose="02020603050405020304" pitchFamily="18" charset="0"/>
                      </a:endParaRPr>
                    </a:p>
                    <a:p>
                      <a:pPr algn="ctr"/>
                      <a:endParaRPr lang="x-none" sz="3200" dirty="0">
                        <a:latin typeface="Times New Roman" panose="02020603050405020304" pitchFamily="18" charset="0"/>
                        <a:cs typeface="Times New Roman" panose="02020603050405020304" pitchFamily="18" charset="0"/>
                      </a:endParaRPr>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lang="x-none" sz="3200" dirty="0">
                        <a:latin typeface="Times New Roman" panose="02020603050405020304" pitchFamily="18" charset="0"/>
                        <a:cs typeface="Times New Roman" panose="02020603050405020304" pitchFamily="18" charset="0"/>
                      </a:endParaRPr>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3950799896"/>
                  </a:ext>
                </a:extLst>
              </a:tr>
            </a:tbl>
          </a:graphicData>
        </a:graphic>
      </p:graphicFrame>
      <p:pic>
        <p:nvPicPr>
          <p:cNvPr id="4" name="Picture 3">
            <a:extLst>
              <a:ext uri="{FF2B5EF4-FFF2-40B4-BE49-F238E27FC236}">
                <a16:creationId xmlns="" xmlns:a16="http://schemas.microsoft.com/office/drawing/2014/main" id="{5BAFE0D0-1FFC-BD4E-A49F-122AD2F1544C}"/>
              </a:ext>
            </a:extLst>
          </p:cNvPr>
          <p:cNvPicPr>
            <a:picLocks noChangeAspect="1"/>
          </p:cNvPicPr>
          <p:nvPr/>
        </p:nvPicPr>
        <p:blipFill>
          <a:blip r:embed="rId2"/>
          <a:stretch>
            <a:fillRect/>
          </a:stretch>
        </p:blipFill>
        <p:spPr>
          <a:xfrm rot="20504933">
            <a:off x="151575" y="-260436"/>
            <a:ext cx="2078182" cy="2078182"/>
          </a:xfrm>
          <a:prstGeom prst="rect">
            <a:avLst/>
          </a:prstGeom>
        </p:spPr>
      </p:pic>
      <p:pic>
        <p:nvPicPr>
          <p:cNvPr id="6146" name="Picture 2" descr="Trẻ Em, Học Bài, Học Tập, Cậu Bé, Tải hình PNG 96 - Free.Vector6.com">
            <a:extLst>
              <a:ext uri="{FF2B5EF4-FFF2-40B4-BE49-F238E27FC236}">
                <a16:creationId xmlns="" xmlns:a16="http://schemas.microsoft.com/office/drawing/2014/main" id="{345C6945-A789-5F49-9D76-781249E5F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35210" y="3719660"/>
            <a:ext cx="3075516" cy="307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11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E749914-F397-294E-8DF2-4085504A06C2}"/>
              </a:ext>
            </a:extLst>
          </p:cNvPr>
          <p:cNvSpPr>
            <a:spLocks noGrp="1"/>
          </p:cNvSpPr>
          <p:nvPr>
            <p:ph type="title"/>
          </p:nvPr>
        </p:nvSpPr>
        <p:spPr>
          <a:xfrm>
            <a:off x="1" y="178676"/>
            <a:ext cx="12191999" cy="914400"/>
          </a:xfrm>
          <a:solidFill>
            <a:schemeClr val="tx2">
              <a:lumMod val="75000"/>
              <a:lumOff val="25000"/>
            </a:schemeClr>
          </a:solidFill>
          <a:ln>
            <a:solidFill>
              <a:schemeClr val="tx2">
                <a:lumMod val="90000"/>
                <a:lumOff val="10000"/>
              </a:schemeClr>
            </a:solidFill>
          </a:ln>
        </p:spPr>
        <p:txBody>
          <a:bodyPr vert="horz" lIns="91440" tIns="45720" rIns="91440" bIns="45720" rtlCol="0" anchor="ctr">
            <a:normAutofit fontScale="90000"/>
          </a:bodyPr>
          <a:lstStyle/>
          <a:p>
            <a:pPr algn="ctr">
              <a:lnSpc>
                <a:spcPct val="90000"/>
              </a:lnSpc>
            </a:pPr>
            <a:r>
              <a:rPr lang="en-US" sz="4500" b="1" dirty="0" err="1">
                <a:solidFill>
                  <a:schemeClr val="bg1"/>
                </a:solidFill>
                <a:latin typeface="Times New Roman" panose="02020603050405020304" pitchFamily="18" charset="0"/>
                <a:cs typeface="Times New Roman" panose="02020603050405020304" pitchFamily="18" charset="0"/>
              </a:rPr>
              <a:t>Bài</a:t>
            </a:r>
            <a:r>
              <a:rPr lang="en-US" sz="4500" b="1" dirty="0">
                <a:solidFill>
                  <a:schemeClr val="bg1"/>
                </a:solidFill>
                <a:latin typeface="Times New Roman" panose="02020603050405020304" pitchFamily="18" charset="0"/>
                <a:cs typeface="Times New Roman" panose="02020603050405020304" pitchFamily="18" charset="0"/>
              </a:rPr>
              <a:t> 3: </a:t>
            </a:r>
            <a:r>
              <a:rPr lang="en-US" sz="4500" b="1" dirty="0" err="1">
                <a:solidFill>
                  <a:schemeClr val="bg1"/>
                </a:solidFill>
                <a:latin typeface="Times New Roman" panose="02020603050405020304" pitchFamily="18" charset="0"/>
                <a:cs typeface="Times New Roman" panose="02020603050405020304" pitchFamily="18" charset="0"/>
              </a:rPr>
              <a:t>Những</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điều</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cần</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lưu</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ý</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khi</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đọc</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truyền</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thuyết</a:t>
            </a:r>
            <a:r>
              <a:rPr lang="en-US" sz="4500" b="1" dirty="0">
                <a:solidFill>
                  <a:schemeClr val="bg1"/>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 xmlns:a16="http://schemas.microsoft.com/office/drawing/2014/main" id="{C39BF125-D2C6-244C-9359-9470133F2F83}"/>
              </a:ext>
            </a:extLst>
          </p:cNvPr>
          <p:cNvSpPr txBox="1"/>
          <p:nvPr/>
        </p:nvSpPr>
        <p:spPr>
          <a:xfrm>
            <a:off x="496957" y="1292087"/>
            <a:ext cx="11231217" cy="5262979"/>
          </a:xfrm>
          <a:prstGeom prst="rect">
            <a:avLst/>
          </a:prstGeom>
          <a:noFill/>
        </p:spPr>
        <p:txBody>
          <a:bodyPr wrap="square" rtlCol="0">
            <a:spAutoFit/>
          </a:bodyPr>
          <a:lstStyle/>
          <a:p>
            <a:pPr marL="285750" indent="-285750" algn="just">
              <a:buFont typeface="Wingdings" pitchFamily="2" charset="2"/>
              <a:buChar char="§"/>
            </a:pPr>
            <a:r>
              <a:rPr lang="x-none" sz="2800" dirty="0">
                <a:latin typeface="Times New Roman" panose="02020603050405020304" pitchFamily="18" charset="0"/>
                <a:cs typeface="Times New Roman" panose="02020603050405020304" pitchFamily="18" charset="0"/>
              </a:rPr>
              <a:t>Là truyện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khứ</a:t>
            </a:r>
            <a:r>
              <a:rPr lang="en-US" sz="2800"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endParaRPr lang="x-none" sz="28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298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E749914-F397-294E-8DF2-4085504A06C2}"/>
              </a:ext>
            </a:extLst>
          </p:cNvPr>
          <p:cNvSpPr>
            <a:spLocks noGrp="1"/>
          </p:cNvSpPr>
          <p:nvPr>
            <p:ph type="title"/>
          </p:nvPr>
        </p:nvSpPr>
        <p:spPr>
          <a:xfrm>
            <a:off x="1" y="178676"/>
            <a:ext cx="12191999" cy="914400"/>
          </a:xfrm>
          <a:solidFill>
            <a:schemeClr val="tx2">
              <a:lumMod val="75000"/>
              <a:lumOff val="25000"/>
            </a:schemeClr>
          </a:solidFill>
          <a:ln>
            <a:solidFill>
              <a:schemeClr val="tx2">
                <a:lumMod val="90000"/>
                <a:lumOff val="10000"/>
              </a:schemeClr>
            </a:solidFill>
          </a:ln>
        </p:spPr>
        <p:txBody>
          <a:bodyPr vert="horz" lIns="91440" tIns="45720" rIns="91440" bIns="45720" rtlCol="0" anchor="ctr">
            <a:normAutofit/>
          </a:bodyPr>
          <a:lstStyle/>
          <a:p>
            <a:pPr algn="ctr">
              <a:lnSpc>
                <a:spcPct val="90000"/>
              </a:lnSpc>
            </a:pPr>
            <a:r>
              <a:rPr lang="en-US" sz="4500" b="1" dirty="0" err="1">
                <a:solidFill>
                  <a:schemeClr val="bg1"/>
                </a:solidFill>
                <a:latin typeface="Times New Roman" panose="02020603050405020304" pitchFamily="18" charset="0"/>
                <a:cs typeface="Times New Roman" panose="02020603050405020304" pitchFamily="18" charset="0"/>
              </a:rPr>
              <a:t>Bài</a:t>
            </a:r>
            <a:r>
              <a:rPr lang="en-US" sz="4500" b="1" dirty="0">
                <a:solidFill>
                  <a:schemeClr val="bg1"/>
                </a:solidFill>
                <a:latin typeface="Times New Roman" panose="02020603050405020304" pitchFamily="18" charset="0"/>
                <a:cs typeface="Times New Roman" panose="02020603050405020304" pitchFamily="18" charset="0"/>
              </a:rPr>
              <a:t> 4: </a:t>
            </a:r>
            <a:r>
              <a:rPr lang="en-US" sz="4500" b="1" dirty="0" err="1">
                <a:solidFill>
                  <a:schemeClr val="bg1"/>
                </a:solidFill>
                <a:latin typeface="Times New Roman" panose="02020603050405020304" pitchFamily="18" charset="0"/>
                <a:cs typeface="Times New Roman" panose="02020603050405020304" pitchFamily="18" charset="0"/>
              </a:rPr>
              <a:t>Lưu</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ý</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khi</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tóm</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tắt</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văn</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bản</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bằng</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sơ</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đồ</a:t>
            </a:r>
            <a:endParaRPr lang="en-US" sz="45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C39BF125-D2C6-244C-9359-9470133F2F83}"/>
              </a:ext>
            </a:extLst>
          </p:cNvPr>
          <p:cNvSpPr txBox="1"/>
          <p:nvPr/>
        </p:nvSpPr>
        <p:spPr>
          <a:xfrm>
            <a:off x="480391" y="1502294"/>
            <a:ext cx="11231217" cy="4708981"/>
          </a:xfrm>
          <a:prstGeom prst="rect">
            <a:avLst/>
          </a:prstGeom>
          <a:noFill/>
        </p:spPr>
        <p:txBody>
          <a:bodyPr wrap="square" rtlCol="0">
            <a:spAutoFit/>
          </a:bodyPr>
          <a:lstStyle/>
          <a:p>
            <a:pPr marL="285750" indent="-285750">
              <a:buFont typeface="Wingdings" pitchFamily="2" charset="2"/>
              <a:buChar char="§"/>
            </a:pPr>
            <a:r>
              <a:rPr lang="en-US" sz="3000" dirty="0" err="1">
                <a:latin typeface="Times New Roman" panose="02020603050405020304" pitchFamily="18" charset="0"/>
                <a:cs typeface="Times New Roman" panose="02020603050405020304" pitchFamily="18" charset="0"/>
              </a:rPr>
              <a:t>Bước</a:t>
            </a:r>
            <a:r>
              <a:rPr lang="en-US" sz="3000" dirty="0">
                <a:latin typeface="Times New Roman" panose="02020603050405020304" pitchFamily="18" charset="0"/>
                <a:cs typeface="Times New Roman" panose="02020603050405020304" pitchFamily="18" charset="0"/>
              </a:rPr>
              <a:t> 1: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tóm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gồm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a:t>
            </a:r>
            <a:endParaRPr lang="x-none" sz="3000" dirty="0">
              <a:latin typeface="Times New Roman" panose="02020603050405020304" pitchFamily="18" charset="0"/>
              <a:cs typeface="Times New Roman" panose="02020603050405020304" pitchFamily="18" charset="0"/>
            </a:endParaRPr>
          </a:p>
          <a:p>
            <a:pPr marL="285750" indent="-285750">
              <a:buFont typeface="Wingdings" pitchFamily="2" charset="2"/>
              <a:buChar char="§"/>
            </a:pPr>
            <a:r>
              <a:rPr lang="en-US" sz="3000" dirty="0" err="1">
                <a:latin typeface="Times New Roman" panose="02020603050405020304" pitchFamily="18" charset="0"/>
                <a:cs typeface="Times New Roman" panose="02020603050405020304" pitchFamily="18" charset="0"/>
              </a:rPr>
              <a:t>Bước</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Tóm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ô</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endParaRPr lang="x-none" sz="3000" dirty="0">
              <a:latin typeface="Times New Roman" panose="02020603050405020304" pitchFamily="18" charset="0"/>
              <a:cs typeface="Times New Roman" panose="02020603050405020304" pitchFamily="18" charset="0"/>
            </a:endParaRPr>
          </a:p>
          <a:p>
            <a:pPr marL="285750" indent="-285750">
              <a:buFont typeface="Wingdings" pitchFamily="2" charset="2"/>
              <a:buChar char="§"/>
            </a:pPr>
            <a:r>
              <a:rPr lang="en-US" sz="3000" dirty="0" err="1">
                <a:latin typeface="Times New Roman" panose="02020603050405020304" pitchFamily="18" charset="0"/>
                <a:cs typeface="Times New Roman" panose="02020603050405020304" pitchFamily="18" charset="0"/>
              </a:rPr>
              <a:t>Bước</a:t>
            </a:r>
            <a:r>
              <a:rPr lang="en-US" sz="3000" dirty="0">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Kiểm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rõ</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chưa</a:t>
            </a:r>
            <a:r>
              <a:rPr lang="en-US" sz="3000" dirty="0">
                <a:latin typeface="Times New Roman" panose="02020603050405020304" pitchFamily="18" charset="0"/>
                <a:cs typeface="Times New Roman" panose="02020603050405020304" pitchFamily="18" charset="0"/>
              </a:rPr>
              <a:t>.</a:t>
            </a:r>
            <a:endParaRPr lang="x-none"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69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E749914-F397-294E-8DF2-4085504A06C2}"/>
              </a:ext>
            </a:extLst>
          </p:cNvPr>
          <p:cNvSpPr>
            <a:spLocks noGrp="1"/>
          </p:cNvSpPr>
          <p:nvPr>
            <p:ph type="title"/>
          </p:nvPr>
        </p:nvSpPr>
        <p:spPr>
          <a:xfrm>
            <a:off x="1" y="178676"/>
            <a:ext cx="12191999" cy="914400"/>
          </a:xfrm>
          <a:solidFill>
            <a:schemeClr val="tx2">
              <a:lumMod val="75000"/>
              <a:lumOff val="25000"/>
            </a:schemeClr>
          </a:solidFill>
          <a:ln>
            <a:solidFill>
              <a:schemeClr val="tx2">
                <a:lumMod val="90000"/>
                <a:lumOff val="10000"/>
              </a:schemeClr>
            </a:solidFill>
          </a:ln>
        </p:spPr>
        <p:txBody>
          <a:bodyPr vert="horz" lIns="91440" tIns="45720" rIns="91440" bIns="45720" rtlCol="0" anchor="ctr">
            <a:normAutofit/>
          </a:bodyPr>
          <a:lstStyle/>
          <a:p>
            <a:pPr algn="ctr">
              <a:lnSpc>
                <a:spcPct val="90000"/>
              </a:lnSpc>
            </a:pPr>
            <a:r>
              <a:rPr lang="en-US" sz="4500" b="1" dirty="0" err="1">
                <a:solidFill>
                  <a:schemeClr val="bg1"/>
                </a:solidFill>
                <a:latin typeface="Times New Roman" panose="02020603050405020304" pitchFamily="18" charset="0"/>
                <a:cs typeface="Times New Roman" panose="02020603050405020304" pitchFamily="18" charset="0"/>
              </a:rPr>
              <a:t>Bài</a:t>
            </a:r>
            <a:r>
              <a:rPr lang="en-US" sz="4500" b="1" dirty="0">
                <a:solidFill>
                  <a:schemeClr val="bg1"/>
                </a:solidFill>
                <a:latin typeface="Times New Roman" panose="02020603050405020304" pitchFamily="18" charset="0"/>
                <a:cs typeface="Times New Roman" panose="02020603050405020304" pitchFamily="18" charset="0"/>
              </a:rPr>
              <a:t> 5:</a:t>
            </a:r>
          </a:p>
        </p:txBody>
      </p:sp>
      <p:sp>
        <p:nvSpPr>
          <p:cNvPr id="5" name="Cloud 4">
            <a:extLst>
              <a:ext uri="{FF2B5EF4-FFF2-40B4-BE49-F238E27FC236}">
                <a16:creationId xmlns="" xmlns:a16="http://schemas.microsoft.com/office/drawing/2014/main" id="{76F443C6-7B1F-3D4E-8E0C-FFCC9D6F5779}"/>
              </a:ext>
            </a:extLst>
          </p:cNvPr>
          <p:cNvSpPr/>
          <p:nvPr/>
        </p:nvSpPr>
        <p:spPr>
          <a:xfrm rot="21294284">
            <a:off x="2140564" y="1883629"/>
            <a:ext cx="4501211" cy="2988116"/>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200" b="1" i="1" dirty="0" err="1">
                <a:latin typeface="Times New Roman" panose="02020603050405020304" pitchFamily="18" charset="0"/>
                <a:cs typeface="Times New Roman" panose="02020603050405020304" pitchFamily="18" charset="0"/>
              </a:rPr>
              <a:t>Bài</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học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giúp</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em</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hiểu</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được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gì</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về</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lịch</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sử</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nước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mình</a:t>
            </a:r>
            <a:r>
              <a:rPr lang="en-SG" sz="3200" b="1" i="1" dirty="0">
                <a:latin typeface="Times New Roman" panose="02020603050405020304" pitchFamily="18" charset="0"/>
                <a:cs typeface="Times New Roman" panose="02020603050405020304" pitchFamily="18" charset="0"/>
              </a:rPr>
              <a:t>?</a:t>
            </a:r>
          </a:p>
        </p:txBody>
      </p:sp>
      <p:pic>
        <p:nvPicPr>
          <p:cNvPr id="7" name="Picture 6" descr="22858PICdbgea5Gz679dY_PIC2018.png">
            <a:extLst>
              <a:ext uri="{FF2B5EF4-FFF2-40B4-BE49-F238E27FC236}">
                <a16:creationId xmlns="" xmlns:a16="http://schemas.microsoft.com/office/drawing/2014/main" id="{FC5F9C56-5CF4-3B47-A77F-07DBBF25809A}"/>
              </a:ext>
            </a:extLst>
          </p:cNvPr>
          <p:cNvPicPr>
            <a:picLocks noChangeAspect="1"/>
          </p:cNvPicPr>
          <p:nvPr/>
        </p:nvPicPr>
        <p:blipFill>
          <a:blip r:embed="rId2" cstate="print"/>
          <a:stretch>
            <a:fillRect/>
          </a:stretch>
        </p:blipFill>
        <p:spPr>
          <a:xfrm flipH="1">
            <a:off x="-13136" y="3273447"/>
            <a:ext cx="3379790" cy="3584553"/>
          </a:xfrm>
          <a:prstGeom prst="rect">
            <a:avLst/>
          </a:prstGeom>
        </p:spPr>
      </p:pic>
      <p:pic>
        <p:nvPicPr>
          <p:cNvPr id="3" name="Picture 2" descr="A picture containing vector graphics&#10;&#10;Description automatically generated">
            <a:extLst>
              <a:ext uri="{FF2B5EF4-FFF2-40B4-BE49-F238E27FC236}">
                <a16:creationId xmlns="" xmlns:a16="http://schemas.microsoft.com/office/drawing/2014/main" id="{D4C42033-1035-1C4F-98EA-5180A1247420}"/>
              </a:ext>
            </a:extLst>
          </p:cNvPr>
          <p:cNvPicPr>
            <a:picLocks noChangeAspect="1"/>
          </p:cNvPicPr>
          <p:nvPr/>
        </p:nvPicPr>
        <p:blipFill>
          <a:blip r:embed="rId3"/>
          <a:stretch>
            <a:fillRect/>
          </a:stretch>
        </p:blipFill>
        <p:spPr>
          <a:xfrm>
            <a:off x="6386972" y="1862318"/>
            <a:ext cx="4817006" cy="4817006"/>
          </a:xfrm>
          <a:prstGeom prst="rect">
            <a:avLst/>
          </a:prstGeom>
        </p:spPr>
      </p:pic>
    </p:spTree>
    <p:extLst>
      <p:ext uri="{BB962C8B-B14F-4D97-AF65-F5344CB8AC3E}">
        <p14:creationId xmlns:p14="http://schemas.microsoft.com/office/powerpoint/2010/main" val="42096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Powerpoint Thank You Dùng Cho Slide Kết Thúc Ấn Tượng Nhất">
            <a:extLst>
              <a:ext uri="{FF2B5EF4-FFF2-40B4-BE49-F238E27FC236}">
                <a16:creationId xmlns="" xmlns:a16="http://schemas.microsoft.com/office/drawing/2014/main" id="{6794739A-7A84-CB45-96E2-4375D0832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344" y="0"/>
            <a:ext cx="94593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4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8" y="812800"/>
            <a:ext cx="10871199" cy="1600200"/>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9" y="1012972"/>
            <a:ext cx="9652002" cy="1077218"/>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Trong truyện Sự tích Hồ Gươm, ai là người trực tiếp nhận được gươm thần?</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8" y="2890391"/>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Lê Lợi</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8" y="3860226"/>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Nguyễn Trãi</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85798" y="4830061"/>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Lê Thận</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8" y="5799896"/>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Nghĩa quân Lam Sơn</a:t>
            </a:r>
          </a:p>
        </p:txBody>
      </p:sp>
    </p:spTree>
    <p:extLst>
      <p:ext uri="{BB962C8B-B14F-4D97-AF65-F5344CB8AC3E}">
        <p14:creationId xmlns:p14="http://schemas.microsoft.com/office/powerpoint/2010/main" val="2635388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chemeClr val="accent2"/>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7" y="812800"/>
            <a:ext cx="10871199" cy="1213145"/>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9" y="931970"/>
            <a:ext cx="9652002" cy="1077218"/>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Trong truyện Sự tích Hồ Gươm, gươm thần đã về tay nghĩa quân Lam Sơn bằng cách nào?</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8" y="2146346"/>
            <a:ext cx="9652002" cy="954107"/>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A. Long Quân tặng gươm thần cho Lê Thận, Lê Thận tặng lại nghĩa quân Lam Sơn.</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8" y="3212433"/>
            <a:ext cx="10871198" cy="954107"/>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Lê Thận vớt được gươm từ dưới sông lên, Lê Lợi lấy được chuôi gươm từ ngọn cây xuống, về sau, chắp lại vừa như in, thành gươm báu.</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85798" y="4309874"/>
            <a:ext cx="10521464" cy="954107"/>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Lê Lợi vớt được gươm từ sưới sông lên, Lê Thận lấy được chuôi gươm từ ngọn cây xuống, về sau, chắp lại vừa như in, thành gươm báu.</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8" y="5521980"/>
            <a:ext cx="10521464"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Lê Lợi viết sớ cầu xin Long Quân cho mượn gươm báu về đánh giặc</a:t>
            </a:r>
          </a:p>
        </p:txBody>
      </p:sp>
    </p:spTree>
    <p:extLst>
      <p:ext uri="{BB962C8B-B14F-4D97-AF65-F5344CB8AC3E}">
        <p14:creationId xmlns:p14="http://schemas.microsoft.com/office/powerpoint/2010/main" val="136223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chemeClr val="accent2"/>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8" y="812800"/>
            <a:ext cx="10871199" cy="1600200"/>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9" y="1012972"/>
            <a:ext cx="9652002" cy="1077218"/>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“Hội thổi cơm thi ở </a:t>
            </a:r>
            <a:r>
              <a:rPr lang="x-none" sz="3200" b="1">
                <a:solidFill>
                  <a:schemeClr val="bg1"/>
                </a:solidFill>
                <a:latin typeface="Times New Roman" panose="02020603050405020304" pitchFamily="18" charset="0"/>
                <a:cs typeface="Times New Roman" panose="02020603050405020304" pitchFamily="18" charset="0"/>
              </a:rPr>
              <a:t>Đồng </a:t>
            </a:r>
            <a:r>
              <a:rPr lang="x-none" sz="3200" b="1" smtClean="0">
                <a:solidFill>
                  <a:schemeClr val="bg1"/>
                </a:solidFill>
                <a:latin typeface="Times New Roman" panose="02020603050405020304" pitchFamily="18" charset="0"/>
                <a:cs typeface="Times New Roman" panose="02020603050405020304" pitchFamily="18" charset="0"/>
              </a:rPr>
              <a:t>V</a:t>
            </a:r>
            <a:r>
              <a:rPr lang="en-US" sz="3200" b="1">
                <a:solidFill>
                  <a:schemeClr val="bg1"/>
                </a:solidFill>
                <a:latin typeface="Times New Roman" panose="02020603050405020304" pitchFamily="18" charset="0"/>
                <a:cs typeface="Times New Roman" panose="02020603050405020304" pitchFamily="18" charset="0"/>
              </a:rPr>
              <a:t>â</a:t>
            </a:r>
            <a:r>
              <a:rPr lang="x-none" sz="3200" b="1" smtClean="0">
                <a:solidFill>
                  <a:schemeClr val="bg1"/>
                </a:solidFill>
                <a:latin typeface="Times New Roman" panose="02020603050405020304" pitchFamily="18" charset="0"/>
                <a:cs typeface="Times New Roman" panose="02020603050405020304" pitchFamily="18" charset="0"/>
              </a:rPr>
              <a:t>n</a:t>
            </a:r>
            <a:r>
              <a:rPr lang="x-none" sz="3200" b="1" dirty="0">
                <a:solidFill>
                  <a:schemeClr val="bg1"/>
                </a:solidFill>
                <a:latin typeface="Times New Roman" panose="02020603050405020304" pitchFamily="18" charset="0"/>
                <a:cs typeface="Times New Roman" panose="02020603050405020304" pitchFamily="18" charset="0"/>
              </a:rPr>
              <a:t>” được tổ chức vào ngày, tháng nào?</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8" y="2890391"/>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Ngày rằm tháng giêng</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8" y="3860226"/>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Ngày rằm tháng hai</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85798" y="4830061"/>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Ngày rằm tháng sáu</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8" y="5799896"/>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Ngày rằm tháng mười</a:t>
            </a:r>
          </a:p>
        </p:txBody>
      </p:sp>
    </p:spTree>
    <p:extLst>
      <p:ext uri="{BB962C8B-B14F-4D97-AF65-F5344CB8AC3E}">
        <p14:creationId xmlns:p14="http://schemas.microsoft.com/office/powerpoint/2010/main" val="4173723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8" y="812800"/>
            <a:ext cx="10871199" cy="1600200"/>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9" y="1012972"/>
            <a:ext cx="9652002" cy="1077218"/>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Trong truyện Thánh Gióng, chi tiết nào không đúng khi nói về sự ra đời của Gióng?</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8" y="2890391"/>
            <a:ext cx="9652002"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Bà mẹ thấy một vết chân to, liền đặt chân vào ướm thử, không ngờ về nhà bà thụ thai.</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8" y="4085113"/>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Mang thai 12 tháng mới sinh Gióng.</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85798" y="4830061"/>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Lên ba tuổi vẫn không biết đi, không biết nói cười</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8" y="5575009"/>
            <a:ext cx="10521464"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Mẹ Gióng mang thai, hơn 9 tháng sau sinh ra một cậu bé mặt mũi khôi ngô, tuấn tú</a:t>
            </a:r>
          </a:p>
        </p:txBody>
      </p:sp>
    </p:spTree>
    <p:extLst>
      <p:ext uri="{BB962C8B-B14F-4D97-AF65-F5344CB8AC3E}">
        <p14:creationId xmlns:p14="http://schemas.microsoft.com/office/powerpoint/2010/main" val="257170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0"/>
                                        </p:tgtEl>
                                        <p:attrNameLst>
                                          <p:attrName>fillcolor</p:attrName>
                                        </p:attrNameLst>
                                      </p:cBhvr>
                                      <p:to>
                                        <a:schemeClr val="accent2"/>
                                      </p:to>
                                    </p:animClr>
                                    <p:set>
                                      <p:cBhvr>
                                        <p:cTn id="7" dur="2000" fill="hold"/>
                                        <p:tgtEl>
                                          <p:spTgt spid="30"/>
                                        </p:tgtEl>
                                        <p:attrNameLst>
                                          <p:attrName>fill.type</p:attrName>
                                        </p:attrNameLst>
                                      </p:cBhvr>
                                      <p:to>
                                        <p:strVal val="solid"/>
                                      </p:to>
                                    </p:set>
                                    <p:set>
                                      <p:cBhvr>
                                        <p:cTn id="8" dur="2000" fill="hold"/>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
            </a:r>
            <a:br>
              <a:rPr lang="en-US" b="1"/>
            </a:br>
            <a:r>
              <a:rPr lang="en-US" b="1" smtClean="0">
                <a:latin typeface="Times New Roman" pitchFamily="18" charset="0"/>
                <a:cs typeface="Times New Roman" pitchFamily="18" charset="0"/>
              </a:rPr>
              <a: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Trong truyện </a:t>
            </a:r>
            <a:r>
              <a:rPr lang="vi-VN" i="1">
                <a:latin typeface="Times New Roman" pitchFamily="18" charset="0"/>
                <a:cs typeface="Times New Roman" pitchFamily="18" charset="0"/>
              </a:rPr>
              <a:t>Thánh Gióng</a:t>
            </a:r>
            <a:r>
              <a:rPr lang="vi-VN">
                <a:latin typeface="Times New Roman" pitchFamily="18" charset="0"/>
                <a:cs typeface="Times New Roman" pitchFamily="18" charset="0"/>
              </a:rPr>
              <a:t>, cậu bé Gióng cất tiếng nói đầu tiên khi nào?</a:t>
            </a:r>
            <a:r>
              <a:rPr lang="en-US"/>
              <a:t/>
            </a:r>
            <a:br>
              <a:rPr lang="en-US"/>
            </a:br>
            <a:endParaRPr lang="en-US"/>
          </a:p>
        </p:txBody>
      </p:sp>
      <p:sp>
        <p:nvSpPr>
          <p:cNvPr id="3" name="Content Placeholder 2"/>
          <p:cNvSpPr>
            <a:spLocks noGrp="1"/>
          </p:cNvSpPr>
          <p:nvPr>
            <p:ph idx="1"/>
          </p:nvPr>
        </p:nvSpPr>
        <p:spPr>
          <a:xfrm>
            <a:off x="330200" y="1825625"/>
            <a:ext cx="11582400" cy="4351338"/>
          </a:xfrm>
        </p:spPr>
        <p:txBody>
          <a:bodyPr/>
          <a:lstStyle/>
          <a:p>
            <a:pPr lvl="0"/>
            <a:r>
              <a:rPr lang="vi-VN" sz="3600" smtClean="0">
                <a:latin typeface="Times New Roman" pitchFamily="18" charset="0"/>
                <a:cs typeface="Times New Roman" pitchFamily="18" charset="0"/>
              </a:rPr>
              <a:t>A.Khi </a:t>
            </a:r>
            <a:r>
              <a:rPr lang="vi-VN" sz="3600">
                <a:latin typeface="Times New Roman" pitchFamily="18" charset="0"/>
                <a:cs typeface="Times New Roman" pitchFamily="18" charset="0"/>
              </a:rPr>
              <a:t>Gióng được sáu tuổi và đòi đi chăn trâu.</a:t>
            </a:r>
            <a:endParaRPr lang="en-US" sz="3600">
              <a:latin typeface="Times New Roman" pitchFamily="18" charset="0"/>
              <a:cs typeface="Times New Roman" pitchFamily="18" charset="0"/>
            </a:endParaRPr>
          </a:p>
          <a:p>
            <a:pPr lvl="0"/>
            <a:r>
              <a:rPr lang="vi-VN" sz="3600" smtClean="0">
                <a:latin typeface="Times New Roman" pitchFamily="18" charset="0"/>
                <a:cs typeface="Times New Roman" pitchFamily="18" charset="0"/>
              </a:rPr>
              <a:t>B.Khi </a:t>
            </a:r>
            <a:r>
              <a:rPr lang="vi-VN" sz="3600">
                <a:latin typeface="Times New Roman" pitchFamily="18" charset="0"/>
                <a:cs typeface="Times New Roman" pitchFamily="18" charset="0"/>
              </a:rPr>
              <a:t>cha mẹ Gióng bị bệnh và qua đời.</a:t>
            </a:r>
            <a:endParaRPr lang="en-US" sz="3600">
              <a:latin typeface="Times New Roman" pitchFamily="18" charset="0"/>
              <a:cs typeface="Times New Roman" pitchFamily="18" charset="0"/>
            </a:endParaRPr>
          </a:p>
          <a:p>
            <a:r>
              <a:rPr lang="vi-VN" sz="3600" smtClean="0">
                <a:latin typeface="Times New Roman" pitchFamily="18" charset="0"/>
                <a:cs typeface="Times New Roman" pitchFamily="18" charset="0"/>
              </a:rPr>
              <a:t>C.Khi </a:t>
            </a:r>
            <a:r>
              <a:rPr lang="vi-VN" sz="3600">
                <a:latin typeface="Times New Roman" pitchFamily="18" charset="0"/>
                <a:cs typeface="Times New Roman" pitchFamily="18" charset="0"/>
              </a:rPr>
              <a:t>nghe sứ giả của nhà vua thông báo công </a:t>
            </a:r>
            <a:r>
              <a:rPr lang="vi-VN" sz="3600" smtClean="0">
                <a:latin typeface="Times New Roman" pitchFamily="18" charset="0"/>
                <a:cs typeface="Times New Roman" pitchFamily="18" charset="0"/>
              </a:rPr>
              <a:t>chúa </a:t>
            </a:r>
            <a:r>
              <a:rPr lang="vi-VN" sz="3600">
                <a:latin typeface="Times New Roman" pitchFamily="18" charset="0"/>
                <a:cs typeface="Times New Roman" pitchFamily="18" charset="0"/>
              </a:rPr>
              <a:t>kén phò mã.</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D.</a:t>
            </a:r>
            <a:r>
              <a:rPr lang="vi-VN" sz="3600">
                <a:latin typeface="Times New Roman" pitchFamily="18" charset="0"/>
                <a:cs typeface="Times New Roman" pitchFamily="18" charset="0"/>
              </a:rPr>
              <a:t>Khi nghe sứ giả của nhà vua đi loan truyền tìm người tài giỏi cứu nước, phá giặc Ân.</a:t>
            </a:r>
            <a:endParaRPr lang="en-US" sz="3600">
              <a:latin typeface="Times New Roman" pitchFamily="18" charset="0"/>
              <a:cs typeface="Times New Roman" pitchFamily="18" charset="0"/>
            </a:endParaRPr>
          </a:p>
          <a:p>
            <a:endParaRPr lang="en-US"/>
          </a:p>
        </p:txBody>
      </p:sp>
    </p:spTree>
    <p:extLst>
      <p:ext uri="{BB962C8B-B14F-4D97-AF65-F5344CB8AC3E}">
        <p14:creationId xmlns:p14="http://schemas.microsoft.com/office/powerpoint/2010/main" val="304372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8" y="812800"/>
            <a:ext cx="10871199" cy="1600200"/>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 xmlns:a16="http://schemas.microsoft.com/office/drawing/2014/main" id="{EA2D3302-C204-0B4E-8F82-A4F69C8796D4}"/>
              </a:ext>
            </a:extLst>
          </p:cNvPr>
          <p:cNvSpPr txBox="1"/>
          <p:nvPr/>
        </p:nvSpPr>
        <p:spPr>
          <a:xfrm>
            <a:off x="1269999" y="1012972"/>
            <a:ext cx="9652002" cy="1077218"/>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Trong truyện Sự tích Hồ Gươm, vì sao Lê Lợi nhận gươm ở Thanh Hoá nhưng trả gươm ở Hồ Gươm?</a:t>
            </a:r>
          </a:p>
        </p:txBody>
      </p:sp>
      <p:sp>
        <p:nvSpPr>
          <p:cNvPr id="27" name="TextBox 26">
            <a:extLst>
              <a:ext uri="{FF2B5EF4-FFF2-40B4-BE49-F238E27FC236}">
                <a16:creationId xmlns="" xmlns:a16="http://schemas.microsoft.com/office/drawing/2014/main" id="{43B2AA1C-BA39-9540-8B42-62C15E2DB776}"/>
              </a:ext>
            </a:extLst>
          </p:cNvPr>
          <p:cNvSpPr txBox="1"/>
          <p:nvPr/>
        </p:nvSpPr>
        <p:spPr>
          <a:xfrm>
            <a:off x="685797" y="2890391"/>
            <a:ext cx="10521463"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A. Thể hiện tư tưởng hoà bình khắp trên mọi miền đất nước</a:t>
            </a:r>
          </a:p>
        </p:txBody>
      </p:sp>
      <p:sp>
        <p:nvSpPr>
          <p:cNvPr id="28" name="TextBox 27">
            <a:extLst>
              <a:ext uri="{FF2B5EF4-FFF2-40B4-BE49-F238E27FC236}">
                <a16:creationId xmlns="" xmlns:a16="http://schemas.microsoft.com/office/drawing/2014/main" id="{29E26260-415B-374A-8413-B71532AC1627}"/>
              </a:ext>
            </a:extLst>
          </p:cNvPr>
          <p:cNvSpPr txBox="1"/>
          <p:nvPr/>
        </p:nvSpPr>
        <p:spPr>
          <a:xfrm>
            <a:off x="685797" y="3767895"/>
            <a:ext cx="9652002"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B. Vì lúc này Lê Lợi đang cưỡi thuyền rồng ở Hồ Gươm</a:t>
            </a:r>
          </a:p>
        </p:txBody>
      </p:sp>
      <p:sp>
        <p:nvSpPr>
          <p:cNvPr id="29" name="TextBox 28">
            <a:extLst>
              <a:ext uri="{FF2B5EF4-FFF2-40B4-BE49-F238E27FC236}">
                <a16:creationId xmlns="" xmlns:a16="http://schemas.microsoft.com/office/drawing/2014/main" id="{5376C2B3-35C5-B746-BD4D-E851EB35ED79}"/>
              </a:ext>
            </a:extLst>
          </p:cNvPr>
          <p:cNvSpPr txBox="1"/>
          <p:nvPr/>
        </p:nvSpPr>
        <p:spPr>
          <a:xfrm>
            <a:off x="685797" y="4697505"/>
            <a:ext cx="10521464" cy="584775"/>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C. Vì đây là lời hẹn ước giữa Lê Lợi và Lê Thận</a:t>
            </a:r>
          </a:p>
        </p:txBody>
      </p:sp>
      <p:sp>
        <p:nvSpPr>
          <p:cNvPr id="30" name="TextBox 29">
            <a:extLst>
              <a:ext uri="{FF2B5EF4-FFF2-40B4-BE49-F238E27FC236}">
                <a16:creationId xmlns="" xmlns:a16="http://schemas.microsoft.com/office/drawing/2014/main" id="{19DA02AD-82EA-3841-B3F0-26FA9221B461}"/>
              </a:ext>
            </a:extLst>
          </p:cNvPr>
          <p:cNvSpPr txBox="1"/>
          <p:nvPr/>
        </p:nvSpPr>
        <p:spPr>
          <a:xfrm>
            <a:off x="685798" y="5575009"/>
            <a:ext cx="10521464" cy="1077218"/>
          </a:xfrm>
          <a:prstGeom prst="rect">
            <a:avLst/>
          </a:prstGeom>
          <a:noFill/>
        </p:spPr>
        <p:txBody>
          <a:bodyPr wrap="square" rtlCol="0">
            <a:spAutoFit/>
          </a:bodyPr>
          <a:lstStyle/>
          <a:p>
            <a:pPr algn="just"/>
            <a:r>
              <a:rPr lang="x-none" sz="3200" dirty="0">
                <a:latin typeface="Times New Roman" panose="02020603050405020304" pitchFamily="18" charset="0"/>
                <a:cs typeface="Times New Roman" panose="02020603050405020304" pitchFamily="18" charset="0"/>
              </a:rPr>
              <a:t>D. Vì khi giao gươm, Long Quân đã giao ước phải trả gươm ở hồ Tả Vọng.</a:t>
            </a:r>
          </a:p>
        </p:txBody>
      </p:sp>
    </p:spTree>
    <p:extLst>
      <p:ext uri="{BB962C8B-B14F-4D97-AF65-F5344CB8AC3E}">
        <p14:creationId xmlns:p14="http://schemas.microsoft.com/office/powerpoint/2010/main" val="1270342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hemianVTI">
  <a:themeElements>
    <a:clrScheme name="AnalogousFromLightSeedLeftStep">
      <a:dk1>
        <a:srgbClr val="000000"/>
      </a:dk1>
      <a:lt1>
        <a:srgbClr val="FFFFFF"/>
      </a:lt1>
      <a:dk2>
        <a:srgbClr val="223B31"/>
      </a:dk2>
      <a:lt2>
        <a:srgbClr val="E8E6E2"/>
      </a:lt2>
      <a:accent1>
        <a:srgbClr val="96A3C6"/>
      </a:accent1>
      <a:accent2>
        <a:srgbClr val="7FA7BA"/>
      </a:accent2>
      <a:accent3>
        <a:srgbClr val="82ACA8"/>
      </a:accent3>
      <a:accent4>
        <a:srgbClr val="77AE92"/>
      </a:accent4>
      <a:accent5>
        <a:srgbClr val="81AC84"/>
      </a:accent5>
      <a:accent6>
        <a:srgbClr val="8AAE77"/>
      </a:accent6>
      <a:hlink>
        <a:srgbClr val="908157"/>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2820</Words>
  <Application>Microsoft Office PowerPoint</Application>
  <PresentationFormat>Custom</PresentationFormat>
  <Paragraphs>215</Paragraphs>
  <Slides>34</Slides>
  <Notes>15</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BohemianVTI</vt:lpstr>
      <vt:lpstr>Office Theme</vt:lpstr>
      <vt:lpstr>1_Office Theme</vt:lpstr>
      <vt:lpstr>2_Office Theme</vt:lpstr>
      <vt:lpstr>3_Office Theme</vt:lpstr>
      <vt:lpstr>ÔN TẬP CHỦ ĐIỂM: LẮNG NGHE LỊCH SỬ NƯỚC MÌNH</vt:lpstr>
      <vt:lpstr> Văn bản: “Thánh Gióng thuộc thể loại truyện dân gian nào”? </vt:lpstr>
      <vt:lpstr> Để ghi nhớ công ơn của Thánh Gióng, vua Hùng đã phong cho Thánh Gióng danh hiệu gì? </vt:lpstr>
      <vt:lpstr>PowerPoint Presentation</vt:lpstr>
      <vt:lpstr>PowerPoint Presentation</vt:lpstr>
      <vt:lpstr>PowerPoint Presentation</vt:lpstr>
      <vt:lpstr>PowerPoint Presentation</vt:lpstr>
      <vt:lpstr> ? Trong truyện Thánh Gióng, cậu bé Gióng cất tiếng nói đầu tiên khi nào? </vt:lpstr>
      <vt:lpstr>PowerPoint Presentation</vt:lpstr>
      <vt:lpstr> Ý nghĩa hình tượng Thánh Gióng là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Tóm tắt nội dung của 3 văn bản truyền thuyết</vt:lpstr>
      <vt:lpstr>Bài 1:  Tóm tắt nội dung của văn bản :</vt:lpstr>
      <vt:lpstr>Bài 1:  Tóm tắt nội dung của văn bản:</vt:lpstr>
      <vt:lpstr>Bài 1:  Tóm tắt nội dung của văn bản: Bánh chưng, bánh giầy Bánh chưng, bánh giầy Bánh chưng, bánh giầy</vt:lpstr>
      <vt:lpstr>Bài 3,4: </vt:lpstr>
      <vt:lpstr>Bài 3: Những điều cần lưu ý khi đọc truyền thuyết </vt:lpstr>
      <vt:lpstr>Bài 4: Lưu ý khi tóm tắt văn bản bằng sơ đồ</vt:lpstr>
      <vt:lpstr>Bài 5:</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dc:title>
  <dc:creator>office014</dc:creator>
  <cp:lastModifiedBy>AutoBVT</cp:lastModifiedBy>
  <cp:revision>24</cp:revision>
  <dcterms:created xsi:type="dcterms:W3CDTF">2021-07-05T14:06:15Z</dcterms:created>
  <dcterms:modified xsi:type="dcterms:W3CDTF">2021-10-04T08:48:06Z</dcterms:modified>
</cp:coreProperties>
</file>