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8" r:id="rId3"/>
    <p:sldId id="289" r:id="rId4"/>
    <p:sldId id="296" r:id="rId5"/>
    <p:sldId id="326" r:id="rId6"/>
    <p:sldId id="295" r:id="rId7"/>
    <p:sldId id="297" r:id="rId8"/>
    <p:sldId id="298" r:id="rId9"/>
    <p:sldId id="300" r:id="rId10"/>
    <p:sldId id="301" r:id="rId11"/>
    <p:sldId id="302" r:id="rId12"/>
    <p:sldId id="325" r:id="rId13"/>
    <p:sldId id="304" r:id="rId14"/>
    <p:sldId id="307" r:id="rId15"/>
    <p:sldId id="308" r:id="rId16"/>
    <p:sldId id="309" r:id="rId17"/>
    <p:sldId id="313" r:id="rId18"/>
    <p:sldId id="315" r:id="rId19"/>
    <p:sldId id="327" r:id="rId20"/>
    <p:sldId id="328" r:id="rId21"/>
    <p:sldId id="311" r:id="rId22"/>
    <p:sldId id="324" r:id="rId23"/>
    <p:sldId id="316" r:id="rId24"/>
    <p:sldId id="322" r:id="rId25"/>
    <p:sldId id="323" r:id="rId26"/>
    <p:sldId id="310" r:id="rId27"/>
    <p:sldId id="31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F1326-479B-167C-805E-34EBFCB9F60F}" v="1" dt="2020-09-06T11:51:05.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68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S::urn:spo:anon#1c9989a881338e243da12ec4952dfe6ad1b7b4d05117d7447d76202bd611a723::" providerId="AD" clId="Web-{9DCF1326-479B-167C-805E-34EBFCB9F60F}"/>
    <pc:docChg chg="modSld">
      <pc:chgData name="Người dùng Khách" userId="S::urn:spo:anon#1c9989a881338e243da12ec4952dfe6ad1b7b4d05117d7447d76202bd611a723::" providerId="AD" clId="Web-{9DCF1326-479B-167C-805E-34EBFCB9F60F}" dt="2020-09-06T11:51:05.249" v="0" actId="20577"/>
      <pc:docMkLst>
        <pc:docMk/>
      </pc:docMkLst>
      <pc:sldChg chg="modSp">
        <pc:chgData name="Người dùng Khách" userId="S::urn:spo:anon#1c9989a881338e243da12ec4952dfe6ad1b7b4d05117d7447d76202bd611a723::" providerId="AD" clId="Web-{9DCF1326-479B-167C-805E-34EBFCB9F60F}" dt="2020-09-06T11:51:05.249" v="0" actId="20577"/>
        <pc:sldMkLst>
          <pc:docMk/>
          <pc:sldMk cId="1295116427" sldId="325"/>
        </pc:sldMkLst>
        <pc:spChg chg="mod">
          <ac:chgData name="Người dùng Khách" userId="S::urn:spo:anon#1c9989a881338e243da12ec4952dfe6ad1b7b4d05117d7447d76202bd611a723::" providerId="AD" clId="Web-{9DCF1326-479B-167C-805E-34EBFCB9F60F}" dt="2020-09-06T11:51:05.249" v="0" actId="20577"/>
          <ac:spMkLst>
            <pc:docMk/>
            <pc:sldMk cId="1295116427" sldId="325"/>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D1603-FBDA-4E9E-85BD-10FED4E82709}" type="datetimeFigureOut">
              <a:rPr lang="en-US" smtClean="0"/>
              <a:t>9/27/2021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483CC-7E2C-4801-B047-6F97D8D6AB6E}" type="slidenum">
              <a:rPr lang="en-US" smtClean="0"/>
              <a:t>‹#›</a:t>
            </a:fld>
            <a:endParaRPr lang="en-US"/>
          </a:p>
        </p:txBody>
      </p:sp>
    </p:spTree>
    <p:extLst>
      <p:ext uri="{BB962C8B-B14F-4D97-AF65-F5344CB8AC3E}">
        <p14:creationId xmlns:p14="http://schemas.microsoft.com/office/powerpoint/2010/main" val="100892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2461D4-1FD9-48B7-AFAF-CFD7FD31A7E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296489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461D4-1FD9-48B7-AFAF-CFD7FD31A7E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424845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461D4-1FD9-48B7-AFAF-CFD7FD31A7E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6506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7D9C5-15BD-4DAE-819E-D31E399C6C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5366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DB05C0-D318-4F9A-BAEA-6783AEA22B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364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E83B0-1CB9-48F5-9CF4-05933D9795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3351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36428-9675-40A2-9E62-49CA5D0110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79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8F3F3C-CB19-4633-8AF7-DB07A98C9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604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37832A-7A94-4381-8957-726830F507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3611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38A2A4-AE79-4DFD-B6CC-E3E4506C72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136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4C418-82D9-4FA9-B51B-3DBE527FC4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033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461D4-1FD9-48B7-AFAF-CFD7FD31A7E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2099171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5D1E5F-A60A-495F-8772-87EF56F18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7419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88B6D5-F85B-4DA3-8759-3A2C4B24D5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008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6E7DB4-80A5-4EE0-893A-967E932D1C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8970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38EA10F-52F2-4409-A06D-C7A33E43D5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088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461D4-1FD9-48B7-AFAF-CFD7FD31A7E2}"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229605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2461D4-1FD9-48B7-AFAF-CFD7FD31A7E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229585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2461D4-1FD9-48B7-AFAF-CFD7FD31A7E2}"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267630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461D4-1FD9-48B7-AFAF-CFD7FD31A7E2}"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19977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61D4-1FD9-48B7-AFAF-CFD7FD31A7E2}"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165786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461D4-1FD9-48B7-AFAF-CFD7FD31A7E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424219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2461D4-1FD9-48B7-AFAF-CFD7FD31A7E2}"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79D75-69B6-4869-A878-1CA88B9A83FF}" type="slidenum">
              <a:rPr lang="en-US" smtClean="0"/>
              <a:t>‹#›</a:t>
            </a:fld>
            <a:endParaRPr lang="en-US"/>
          </a:p>
        </p:txBody>
      </p:sp>
    </p:spTree>
    <p:extLst>
      <p:ext uri="{BB962C8B-B14F-4D97-AF65-F5344CB8AC3E}">
        <p14:creationId xmlns:p14="http://schemas.microsoft.com/office/powerpoint/2010/main" val="177987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461D4-1FD9-48B7-AFAF-CFD7FD31A7E2}" type="datetimeFigureOut">
              <a:rPr lang="en-US" smtClean="0"/>
              <a:t>9/27/2021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79D75-69B6-4869-A878-1CA88B9A83FF}" type="slidenum">
              <a:rPr lang="en-US" smtClean="0"/>
              <a:t>‹#›</a:t>
            </a:fld>
            <a:endParaRPr lang="en-US"/>
          </a:p>
        </p:txBody>
      </p:sp>
    </p:spTree>
    <p:extLst>
      <p:ext uri="{BB962C8B-B14F-4D97-AF65-F5344CB8AC3E}">
        <p14:creationId xmlns:p14="http://schemas.microsoft.com/office/powerpoint/2010/main" val="10104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313CF28-9C1D-4220-A6D6-291B11E74D2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3937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33400"/>
          </a:xfrm>
          <a:solidFill>
            <a:srgbClr val="FFFF00"/>
          </a:solidFill>
        </p:spPr>
        <p:txBody>
          <a:bodyPr>
            <a:normAutofit fontScale="90000"/>
          </a:bodyPr>
          <a:lstStyle/>
          <a:p>
            <a:r>
              <a:rPr lang="en-US" sz="4000" b="1" dirty="0">
                <a:solidFill>
                  <a:srgbClr val="FF0000"/>
                </a:solidFill>
                <a:latin typeface="Times New Roman" pitchFamily="18" charset="0"/>
                <a:cs typeface="Times New Roman" pitchFamily="18" charset="0"/>
              </a:rPr>
              <a:t>HƯỚNG DẪN HỌC TẬP BỘ MÔN</a:t>
            </a:r>
          </a:p>
        </p:txBody>
      </p:sp>
      <p:sp>
        <p:nvSpPr>
          <p:cNvPr id="7" name="Rectangle 6"/>
          <p:cNvSpPr/>
          <p:nvPr/>
        </p:nvSpPr>
        <p:spPr>
          <a:xfrm>
            <a:off x="228600" y="764704"/>
            <a:ext cx="8591872" cy="4154984"/>
          </a:xfrm>
          <a:prstGeom prst="rect">
            <a:avLst/>
          </a:prstGeom>
        </p:spPr>
        <p:txBody>
          <a:bodyPr wrap="square">
            <a:spAutoFit/>
          </a:bodyPr>
          <a:lstStyle/>
          <a:p>
            <a:pPr algn="just"/>
            <a:r>
              <a:rPr lang="en-US" sz="2800" b="1" dirty="0" err="1">
                <a:solidFill>
                  <a:srgbClr val="0070C0"/>
                </a:solidFill>
                <a:latin typeface="Times New Roman" pitchFamily="18" charset="0"/>
                <a:cs typeface="Times New Roman" pitchFamily="18" charset="0"/>
              </a:rPr>
              <a:t>Chuẩn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bị</a:t>
            </a:r>
            <a:r>
              <a:rPr lang="en-US" sz="2800" b="1" dirty="0">
                <a:solidFill>
                  <a:srgbClr val="0070C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p>
          <a:p>
            <a:pPr algn="just"/>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giáo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khoa</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Ngữ</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văn</a:t>
            </a:r>
            <a:r>
              <a:rPr lang="en-US" sz="2400" b="1" u="sng" dirty="0">
                <a:latin typeface="Times New Roman" pitchFamily="18" charset="0"/>
                <a:cs typeface="Times New Roman" pitchFamily="18" charset="0"/>
              </a:rPr>
              <a:t> 6 </a:t>
            </a:r>
            <a:r>
              <a:rPr lang="en-US" sz="2400" b="1" u="sng" err="1">
                <a:latin typeface="Times New Roman" pitchFamily="18" charset="0"/>
                <a:cs typeface="Times New Roman" pitchFamily="18" charset="0"/>
              </a:rPr>
              <a:t>tập</a:t>
            </a:r>
            <a:r>
              <a:rPr lang="en-US" sz="2400" b="1" u="sng">
                <a:latin typeface="Times New Roman" pitchFamily="18" charset="0"/>
                <a:cs typeface="Times New Roman" pitchFamily="18" charset="0"/>
              </a:rPr>
              <a:t> </a:t>
            </a:r>
            <a:r>
              <a:rPr lang="en-US" sz="2400" b="1" u="sng" smtClean="0">
                <a:latin typeface="Times New Roman" pitchFamily="18" charset="0"/>
                <a:cs typeface="Times New Roman" pitchFamily="18" charset="0"/>
              </a:rPr>
              <a:t>1,2 bộ “ Chân trời sáng tạo”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tập</a:t>
            </a:r>
            <a:r>
              <a:rPr lang="en-US" sz="2400" b="1" smtClean="0">
                <a:latin typeface="Times New Roman" pitchFamily="18" charset="0"/>
                <a:cs typeface="Times New Roman" pitchFamily="18" charset="0"/>
              </a:rPr>
              <a:t>.( bút viết bài và bút đỏ ghi đề mục, từ khóa)</a:t>
            </a:r>
            <a:endParaRPr lang="en-US" sz="2400" b="1" dirty="0">
              <a:latin typeface="Times New Roman" pitchFamily="18" charset="0"/>
              <a:cs typeface="Times New Roman" pitchFamily="18" charset="0"/>
            </a:endParaRPr>
          </a:p>
          <a:p>
            <a:pPr algn="just"/>
            <a:r>
              <a:rPr lang="en-US" sz="2800" b="1">
                <a:latin typeface="Times New Roman" pitchFamily="18" charset="0"/>
                <a:cs typeface="Times New Roman" pitchFamily="18" charset="0"/>
              </a:rPr>
              <a:t>- </a:t>
            </a:r>
            <a:r>
              <a:rPr lang="en-US" sz="2800" b="1" u="sng" smtClean="0">
                <a:latin typeface="Times New Roman" pitchFamily="18" charset="0"/>
                <a:cs typeface="Times New Roman" pitchFamily="18" charset="0"/>
              </a:rPr>
              <a:t>Vở viết </a:t>
            </a:r>
            <a:r>
              <a:rPr lang="en-US" sz="2800" b="1" u="sng" dirty="0">
                <a:latin typeface="Times New Roman" pitchFamily="18" charset="0"/>
                <a:cs typeface="Times New Roman" pitchFamily="18" charset="0"/>
              </a:rPr>
              <a:t>: 2 </a:t>
            </a:r>
            <a:r>
              <a:rPr lang="en-US" sz="2800" b="1" u="sng" dirty="0" err="1">
                <a:latin typeface="Times New Roman" pitchFamily="18" charset="0"/>
                <a:cs typeface="Times New Roman" pitchFamily="18" charset="0"/>
              </a:rPr>
              <a:t>quyển</a:t>
            </a:r>
            <a:r>
              <a:rPr lang="en-US" sz="2800" b="1" u="sng" dirty="0">
                <a:latin typeface="Times New Roman" pitchFamily="18" charset="0"/>
                <a:cs typeface="Times New Roman" pitchFamily="18" charset="0"/>
              </a:rPr>
              <a:t> </a:t>
            </a:r>
          </a:p>
          <a:p>
            <a:pPr algn="just"/>
            <a:r>
              <a:rPr lang="en-US" sz="3200" b="1"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Quyển</a:t>
            </a:r>
            <a:r>
              <a:rPr lang="en-US" sz="28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chép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a:latin typeface="Times New Roman" pitchFamily="18" charset="0"/>
                <a:cs typeface="Times New Roman" pitchFamily="18" charset="0"/>
              </a:rPr>
              <a:t>ở </a:t>
            </a:r>
            <a:r>
              <a:rPr lang="en-US" sz="2400" b="1" smtClean="0">
                <a:latin typeface="Times New Roman" pitchFamily="18" charset="0"/>
                <a:cs typeface="Times New Roman" pitchFamily="18" charset="0"/>
              </a:rPr>
              <a:t>lớp( lí thuyết và luyện tập trên lớp)</a:t>
            </a:r>
            <a:endParaRPr lang="en-US" sz="2800" b="1" dirty="0">
              <a:latin typeface="Times New Roman" pitchFamily="18" charset="0"/>
              <a:cs typeface="Times New Roman" pitchFamily="18" charset="0"/>
            </a:endParaRPr>
          </a:p>
          <a:p>
            <a:pPr algn="just"/>
            <a:r>
              <a:rPr lang="en-US" sz="2800" b="1"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Quyển</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a:latin typeface="Times New Roman" pitchFamily="18" charset="0"/>
                <a:cs typeface="Times New Roman" pitchFamily="18" charset="0"/>
              </a:rPr>
              <a:t>. </a:t>
            </a:r>
            <a:endParaRPr lang="en-US" sz="2800" b="1" smtClean="0">
              <a:latin typeface="Times New Roman" pitchFamily="18" charset="0"/>
              <a:cs typeface="Times New Roman" pitchFamily="18" charset="0"/>
            </a:endParaRPr>
          </a:p>
          <a:p>
            <a:pPr algn="just"/>
            <a:r>
              <a:rPr lang="en-US" sz="2800" b="1" i="1" u="sng" smtClean="0">
                <a:latin typeface="Times New Roman" pitchFamily="18" charset="0"/>
                <a:cs typeface="Times New Roman" pitchFamily="18" charset="0"/>
              </a:rPr>
              <a:t>Đối </a:t>
            </a:r>
            <a:r>
              <a:rPr lang="en-US" sz="2800" b="1" i="1" u="sng" dirty="0" err="1">
                <a:latin typeface="Times New Roman" pitchFamily="18" charset="0"/>
                <a:cs typeface="Times New Roman" pitchFamily="18" charset="0"/>
              </a:rPr>
              <a:t>với</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vở</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bài</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tập</a:t>
            </a:r>
            <a:r>
              <a:rPr lang="en-US" sz="2800" b="1" i="1">
                <a:latin typeface="Times New Roman" pitchFamily="18" charset="0"/>
                <a:cs typeface="Times New Roman" pitchFamily="18" charset="0"/>
              </a:rPr>
              <a:t>, </a:t>
            </a:r>
            <a:r>
              <a:rPr lang="en-US" sz="2800" b="1" i="1" smtClean="0">
                <a:latin typeface="Times New Roman" pitchFamily="18" charset="0"/>
                <a:cs typeface="Times New Roman" pitchFamily="18" charset="0"/>
              </a:rPr>
              <a:t>các</a:t>
            </a:r>
            <a:r>
              <a:rPr lang="en-US" sz="2800" b="1" i="1">
                <a:latin typeface="Times New Roman" pitchFamily="18" charset="0"/>
                <a:cs typeface="Times New Roman" pitchFamily="18" charset="0"/>
              </a:rPr>
              <a:t> </a:t>
            </a:r>
            <a:r>
              <a:rPr lang="en-US" sz="2800" b="1" i="1" smtClean="0">
                <a:latin typeface="Times New Roman" pitchFamily="18" charset="0"/>
                <a:cs typeface="Times New Roman" pitchFamily="18" charset="0"/>
              </a:rPr>
              <a:t>em làm  trực tiếp vào vở </a:t>
            </a:r>
            <a:r>
              <a:rPr lang="en-US" sz="2800" b="1" i="1" dirty="0">
                <a:latin typeface="Times New Roman" pitchFamily="18" charset="0"/>
                <a:cs typeface="Times New Roman" pitchFamily="18" charset="0"/>
              </a:rPr>
              <a:t>in </a:t>
            </a:r>
            <a:r>
              <a:rPr lang="en-US" sz="2800" b="1" i="1" dirty="0" err="1">
                <a:latin typeface="Times New Roman" pitchFamily="18" charset="0"/>
                <a:cs typeface="Times New Roman" pitchFamily="18" charset="0"/>
              </a:rPr>
              <a:t>sẵn</a:t>
            </a:r>
            <a:r>
              <a:rPr lang="en-US" sz="2800" b="1" i="1" dirty="0">
                <a:latin typeface="Times New Roman" pitchFamily="18" charset="0"/>
                <a:cs typeface="Times New Roman" pitchFamily="18" charset="0"/>
              </a:rPr>
              <a:t>. </a:t>
            </a:r>
          </a:p>
          <a:p>
            <a:pPr algn="just"/>
            <a:r>
              <a:rPr lang="en-US" sz="2400" b="1" i="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chuẩn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tốt</a:t>
            </a:r>
            <a:r>
              <a:rPr lang="en-US" sz="2400" b="1" smtClean="0">
                <a:latin typeface="Times New Roman" pitchFamily="18" charset="0"/>
                <a:cs typeface="Times New Roman" pitchFamily="18" charset="0"/>
              </a:rPr>
              <a:t>.( cô đã gửi vào nhóm môn văn ppct)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71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dirty="0">
                <a:solidFill>
                  <a:srgbClr val="800000"/>
                </a:solidFill>
                <a:latin typeface="Times New Roman" panose="02020603050405020304" pitchFamily="18" charset="0"/>
              </a:rPr>
              <a:t/>
            </a:r>
            <a:br>
              <a:rPr lang="en-US" altLang="en-US" sz="3500" b="1" dirty="0">
                <a:solidFill>
                  <a:srgbClr val="800000"/>
                </a:solidFill>
                <a:latin typeface="Times New Roman" panose="02020603050405020304" pitchFamily="18" charset="0"/>
              </a:rPr>
            </a:br>
            <a:r>
              <a:rPr lang="en-US" altLang="en-US" sz="3200" b="1" dirty="0" err="1">
                <a:solidFill>
                  <a:srgbClr val="FF0000"/>
                </a:solidFill>
                <a:latin typeface="Times New Roman" panose="02020603050405020304" pitchFamily="18" charset="0"/>
                <a:cs typeface="Times New Roman" panose="02020603050405020304" pitchFamily="18" charset="0"/>
              </a:rPr>
              <a:t>Tiết</a:t>
            </a:r>
            <a:r>
              <a:rPr lang="en-US" altLang="en-US" sz="3200" b="1" dirty="0">
                <a:solidFill>
                  <a:srgbClr val="FF0000"/>
                </a:solidFill>
                <a:latin typeface="Times New Roman" panose="02020603050405020304" pitchFamily="18" charset="0"/>
                <a:cs typeface="Times New Roman" panose="02020603050405020304" pitchFamily="18" charset="0"/>
              </a:rPr>
              <a:t> 1, 2 – </a:t>
            </a:r>
            <a:r>
              <a:rPr lang="en-US" altLang="en-US" sz="3200" b="1" dirty="0" err="1">
                <a:solidFill>
                  <a:srgbClr val="FF0000"/>
                </a:solidFill>
                <a:latin typeface="Times New Roman" panose="02020603050405020304" pitchFamily="18" charset="0"/>
                <a:cs typeface="Times New Roman" panose="02020603050405020304" pitchFamily="18" charset="0"/>
              </a:rPr>
              <a:t>Văn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học</a:t>
            </a:r>
            <a:r>
              <a:rPr lang="en-US" altLang="en-US" sz="3200" b="1" dirty="0">
                <a:solidFill>
                  <a:srgbClr val="FF0000"/>
                </a:solidFill>
                <a:latin typeface="Times New Roman" panose="02020603050405020304" pitchFamily="18" charset="0"/>
                <a:cs typeface="Times New Roman" panose="02020603050405020304" pitchFamily="18" charset="0"/>
              </a:rPr>
              <a:t>: 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r>
              <a:rPr lang="en-US" altLang="en-US" sz="3500" b="1" i="1" dirty="0">
                <a:latin typeface="Times New Roman" panose="02020603050405020304" pitchFamily="18" charset="0"/>
              </a:rPr>
              <a:t/>
            </a:r>
            <a:br>
              <a:rPr lang="en-US" altLang="en-US" sz="3500" b="1" i="1" dirty="0">
                <a:latin typeface="Times New Roman" panose="02020603050405020304" pitchFamily="18" charset="0"/>
              </a:rPr>
            </a:br>
            <a:endParaRPr lang="en-US" altLang="en-US" sz="3500" b="1" i="1" dirty="0">
              <a:latin typeface="Times New Roman" panose="02020603050405020304" pitchFamily="18" charset="0"/>
            </a:endParaRPr>
          </a:p>
        </p:txBody>
      </p:sp>
      <p:sp>
        <p:nvSpPr>
          <p:cNvPr id="5" name="Text Placeholder 2"/>
          <p:cNvSpPr txBox="1">
            <a:spLocks/>
          </p:cNvSpPr>
          <p:nvPr/>
        </p:nvSpPr>
        <p:spPr>
          <a:xfrm>
            <a:off x="292273" y="1134889"/>
            <a:ext cx="3847679" cy="15020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b="1" u="sng" dirty="0">
                <a:solidFill>
                  <a:srgbClr val="0000FF"/>
                </a:solidFill>
                <a:latin typeface="Times New Roman" panose="02020603050405020304" pitchFamily="18" charset="0"/>
                <a:cs typeface="Times New Roman" panose="02020603050405020304" pitchFamily="18" charset="0"/>
              </a:rPr>
              <a:t>II. </a:t>
            </a:r>
            <a:r>
              <a:rPr lang="en-US" altLang="en-US" sz="2400" b="1" u="sng" dirty="0" err="1">
                <a:solidFill>
                  <a:srgbClr val="0000FF"/>
                </a:solidFill>
                <a:latin typeface="Times New Roman" panose="02020603050405020304" pitchFamily="18" charset="0"/>
                <a:cs typeface="Times New Roman" panose="02020603050405020304" pitchFamily="18" charset="0"/>
              </a:rPr>
              <a:t>Đọc</a:t>
            </a:r>
            <a:r>
              <a:rPr lang="en-US" altLang="en-US" sz="2400" b="1" u="sng" dirty="0">
                <a:solidFill>
                  <a:srgbClr val="0000FF"/>
                </a:solidFill>
                <a:latin typeface="Times New Roman" panose="02020603050405020304" pitchFamily="18" charset="0"/>
                <a:cs typeface="Times New Roman" panose="02020603050405020304" pitchFamily="18" charset="0"/>
              </a:rPr>
              <a:t> – </a:t>
            </a:r>
            <a:r>
              <a:rPr lang="en-US" altLang="en-US" sz="2400" b="1" u="sng" dirty="0" err="1">
                <a:solidFill>
                  <a:srgbClr val="0000FF"/>
                </a:solidFill>
                <a:latin typeface="Times New Roman" panose="02020603050405020304" pitchFamily="18" charset="0"/>
                <a:cs typeface="Times New Roman" panose="02020603050405020304" pitchFamily="18" charset="0"/>
              </a:rPr>
              <a:t>Tìm</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hiểu</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văn</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bản</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400" b="1" u="sng" dirty="0">
                <a:solidFill>
                  <a:srgbClr val="0000FF"/>
                </a:solidFill>
                <a:latin typeface="Times New Roman" panose="02020603050405020304" pitchFamily="18" charset="0"/>
                <a:cs typeface="Times New Roman" panose="02020603050405020304" pitchFamily="18" charset="0"/>
              </a:rPr>
              <a:t>2. </a:t>
            </a:r>
            <a:r>
              <a:rPr lang="en-US" altLang="en-US" sz="2400" b="1" u="sng" dirty="0" err="1">
                <a:solidFill>
                  <a:srgbClr val="0000FF"/>
                </a:solidFill>
                <a:latin typeface="Times New Roman" panose="02020603050405020304" pitchFamily="18" charset="0"/>
                <a:cs typeface="Times New Roman" panose="02020603050405020304" pitchFamily="18" charset="0"/>
              </a:rPr>
              <a:t>Cuộc</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đua</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tài</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dâng</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lễ</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vật</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400" b="1" i="1" u="sng" dirty="0">
                <a:solidFill>
                  <a:srgbClr val="0000FF"/>
                </a:solidFill>
                <a:latin typeface="Times New Roman" panose="02020603050405020304" pitchFamily="18" charset="0"/>
                <a:cs typeface="Times New Roman" panose="02020603050405020304" pitchFamily="18" charset="0"/>
              </a:rPr>
              <a:t>b. Lang </a:t>
            </a:r>
            <a:r>
              <a:rPr lang="en-US" altLang="en-US" sz="2400" b="1" i="1" u="sng" dirty="0" err="1">
                <a:solidFill>
                  <a:srgbClr val="0000FF"/>
                </a:solidFill>
                <a:latin typeface="Times New Roman" panose="02020603050405020304" pitchFamily="18" charset="0"/>
                <a:cs typeface="Times New Roman" panose="02020603050405020304" pitchFamily="18" charset="0"/>
              </a:rPr>
              <a:t>Liêu</a:t>
            </a:r>
            <a:endParaRPr lang="en-US" altLang="en-US" sz="2400" b="1" i="1" u="sng" dirty="0">
              <a:solidFill>
                <a:srgbClr val="0000FF"/>
              </a:solidFill>
              <a:latin typeface="Times New Roman" panose="02020603050405020304" pitchFamily="18" charset="0"/>
              <a:cs typeface="Times New Roman" panose="02020603050405020304" pitchFamily="18" charset="0"/>
            </a:endParaRPr>
          </a:p>
        </p:txBody>
      </p:sp>
      <p:sp>
        <p:nvSpPr>
          <p:cNvPr id="10" name="TextBox 4"/>
          <p:cNvSpPr>
            <a:spLocks noChangeArrowheads="1"/>
          </p:cNvSpPr>
          <p:nvPr/>
        </p:nvSpPr>
        <p:spPr bwMode="auto">
          <a:xfrm>
            <a:off x="4211960" y="1844824"/>
            <a:ext cx="47525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b="1" dirty="0" err="1">
                <a:solidFill>
                  <a:srgbClr val="0070C0"/>
                </a:solidFill>
                <a:latin typeface="Times New Roman" pitchFamily="18" charset="0"/>
                <a:sym typeface="Times New Roman" pitchFamily="18" charset="0"/>
              </a:rPr>
              <a:t>Chàng</a:t>
            </a:r>
            <a:r>
              <a:rPr lang="en-US" sz="2400" b="1" dirty="0">
                <a:solidFill>
                  <a:srgbClr val="0070C0"/>
                </a:solidFill>
                <a:latin typeface="Times New Roman" pitchFamily="18" charset="0"/>
                <a:sym typeface="Times New Roman" pitchFamily="18" charset="0"/>
              </a:rPr>
              <a:t> </a:t>
            </a:r>
            <a:r>
              <a:rPr lang="en-US" sz="2400" b="1" i="1" dirty="0">
                <a:solidFill>
                  <a:srgbClr val="0070C0"/>
                </a:solidFill>
                <a:latin typeface="Times New Roman" pitchFamily="18" charset="0"/>
                <a:sym typeface="Times New Roman" pitchFamily="18" charset="0"/>
              </a:rPr>
              <a:t>“</a:t>
            </a:r>
            <a:r>
              <a:rPr lang="en-US" sz="2400" b="1" i="1" dirty="0" err="1">
                <a:solidFill>
                  <a:srgbClr val="0070C0"/>
                </a:solidFill>
                <a:latin typeface="Times New Roman" pitchFamily="18" charset="0"/>
                <a:sym typeface="Times New Roman" pitchFamily="18" charset="0"/>
              </a:rPr>
              <a:t>hiểu</a:t>
            </a:r>
            <a:r>
              <a:rPr lang="en-US" sz="2400" b="1" i="1" dirty="0">
                <a:solidFill>
                  <a:srgbClr val="0070C0"/>
                </a:solidFill>
                <a:latin typeface="Times New Roman" pitchFamily="18" charset="0"/>
                <a:sym typeface="Times New Roman" pitchFamily="18" charset="0"/>
              </a:rPr>
              <a:t> </a:t>
            </a:r>
            <a:r>
              <a:rPr lang="en-US" sz="2400" b="1" i="1" dirty="0" err="1">
                <a:solidFill>
                  <a:srgbClr val="0070C0"/>
                </a:solidFill>
                <a:latin typeface="Times New Roman" pitchFamily="18" charset="0"/>
                <a:sym typeface="Times New Roman" pitchFamily="18" charset="0"/>
              </a:rPr>
              <a:t>được</a:t>
            </a:r>
            <a:r>
              <a:rPr lang="en-US" sz="2400" b="1" i="1" dirty="0">
                <a:solidFill>
                  <a:srgbClr val="0070C0"/>
                </a:solidFill>
                <a:latin typeface="Times New Roman" pitchFamily="18" charset="0"/>
                <a:sym typeface="Times New Roman" pitchFamily="18" charset="0"/>
              </a:rPr>
              <a:t> ý </a:t>
            </a:r>
            <a:r>
              <a:rPr lang="en-US" sz="2400" b="1" i="1" dirty="0" err="1">
                <a:solidFill>
                  <a:srgbClr val="0070C0"/>
                </a:solidFill>
                <a:latin typeface="Times New Roman" pitchFamily="18" charset="0"/>
                <a:sym typeface="Times New Roman" pitchFamily="18" charset="0"/>
              </a:rPr>
              <a:t>thần</a:t>
            </a:r>
            <a:r>
              <a:rPr lang="en-US" sz="2400" b="1" i="1" dirty="0">
                <a:solidFill>
                  <a:srgbClr val="0070C0"/>
                </a:solidFill>
                <a:latin typeface="Times New Roman" pitchFamily="18" charset="0"/>
                <a:sym typeface="Times New Roman" pitchFamily="18" charset="0"/>
              </a:rPr>
              <a:t>” </a:t>
            </a:r>
            <a:r>
              <a:rPr lang="en-US" sz="2400" dirty="0">
                <a:solidFill>
                  <a:srgbClr val="0070C0"/>
                </a:solidFill>
                <a:latin typeface="Times New Roman" pitchFamily="18" charset="0"/>
                <a:sym typeface="Times New Roman" pitchFamily="18" charset="0"/>
              </a:rPr>
              <a: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Trong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trời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đất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không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có</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gì</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quý</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bằng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hạt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gạo</a:t>
            </a:r>
            <a:r>
              <a:rPr lang="en-US" sz="2400" dirty="0">
                <a:solidFill>
                  <a:srgbClr val="000000"/>
                </a:solidFill>
                <a:latin typeface="Times New Roman" pitchFamily="18" charset="0"/>
                <a:sym typeface="Times New Roman" pitchFamily="18" charset="0"/>
              </a:rPr>
              <a:t>…</a:t>
            </a:r>
            <a:r>
              <a:rPr lang="en-US" sz="2400" dirty="0" err="1">
                <a:solidFill>
                  <a:srgbClr val="000000"/>
                </a:solidFill>
                <a:latin typeface="Times New Roman" pitchFamily="18" charset="0"/>
                <a:sym typeface="Times New Roman" pitchFamily="18" charset="0"/>
              </a:rPr>
              <a:t>Các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thứ</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khác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tuy</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ngon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nhưng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hiếm</a:t>
            </a:r>
            <a:r>
              <a:rPr lang="en-US" sz="2400">
                <a:solidFill>
                  <a:srgbClr val="000000"/>
                </a:solidFill>
                <a:latin typeface="Times New Roman" pitchFamily="18" charset="0"/>
                <a:sym typeface="Times New Roman" pitchFamily="18" charset="0"/>
              </a:rPr>
              <a:t>, </a:t>
            </a:r>
            <a:r>
              <a:rPr lang="en-US" sz="2400" smtClean="0">
                <a:solidFill>
                  <a:srgbClr val="000000"/>
                </a:solidFill>
                <a:latin typeface="Times New Roman" pitchFamily="18" charset="0"/>
                <a:sym typeface="Times New Roman" pitchFamily="18" charset="0"/>
              </a:rPr>
              <a:t>mà </a:t>
            </a:r>
            <a:r>
              <a:rPr lang="en-US" sz="2400" smtClean="0">
                <a:solidFill>
                  <a:srgbClr val="000000"/>
                </a:solidFill>
                <a:latin typeface="Times New Roman" pitchFamily="18" charset="0"/>
                <a:sym typeface="Times New Roman" pitchFamily="18" charset="0"/>
              </a:rPr>
              <a:t>con</a:t>
            </a:r>
            <a:r>
              <a:rPr lang="en-US" sz="2400" smtClean="0">
                <a:solidFill>
                  <a:srgbClr val="000000"/>
                </a:solidFill>
                <a:latin typeface="Times New Roman" pitchFamily="18" charset="0"/>
                <a:sym typeface="Times New Roman" pitchFamily="18" charset="0"/>
              </a:rPr>
              <a:t> </a:t>
            </a:r>
            <a:r>
              <a:rPr lang="en-US" sz="2400" err="1">
                <a:solidFill>
                  <a:srgbClr val="000000"/>
                </a:solidFill>
                <a:latin typeface="Times New Roman" pitchFamily="18" charset="0"/>
                <a:sym typeface="Times New Roman" pitchFamily="18" charset="0"/>
              </a:rPr>
              <a:t>người</a:t>
            </a:r>
            <a:r>
              <a:rPr lang="en-US" sz="2400">
                <a:solidFill>
                  <a:srgbClr val="000000"/>
                </a:solidFill>
                <a:latin typeface="Times New Roman" pitchFamily="18" charset="0"/>
                <a:sym typeface="Times New Roman" pitchFamily="18" charset="0"/>
              </a:rPr>
              <a:t> </a:t>
            </a:r>
            <a:r>
              <a:rPr lang="en-US" sz="2400" smtClean="0">
                <a:solidFill>
                  <a:srgbClr val="000000"/>
                </a:solidFill>
                <a:latin typeface="Times New Roman" pitchFamily="18" charset="0"/>
                <a:sym typeface="Times New Roman" pitchFamily="18" charset="0"/>
              </a:rPr>
              <a:t>khó có</a:t>
            </a:r>
            <a:r>
              <a:rPr lang="en-US" sz="2400" smtClean="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được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và</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thực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hiện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được</a:t>
            </a:r>
            <a:r>
              <a:rPr lang="en-US" sz="2400" dirty="0">
                <a:solidFill>
                  <a:srgbClr val="000000"/>
                </a:solidFill>
                <a:latin typeface="Times New Roman" pitchFamily="18" charset="0"/>
                <a:sym typeface="Times New Roman" pitchFamily="18" charset="0"/>
              </a:rPr>
              <a:t> ý </a:t>
            </a:r>
            <a:r>
              <a:rPr lang="en-US" sz="2400" dirty="0" err="1">
                <a:solidFill>
                  <a:srgbClr val="000000"/>
                </a:solidFill>
                <a:latin typeface="Times New Roman" pitchFamily="18" charset="0"/>
                <a:sym typeface="Times New Roman" pitchFamily="18" charset="0"/>
              </a:rPr>
              <a:t>thần</a:t>
            </a:r>
            <a:r>
              <a:rPr lang="en-US" sz="2400" dirty="0">
                <a:solidFill>
                  <a:srgbClr val="000000"/>
                </a:solidFill>
                <a:latin typeface="Times New Roman" pitchFamily="18" charset="0"/>
                <a:sym typeface="Times New Roman" pitchFamily="18" charset="0"/>
              </a:rPr>
              <a:t> : </a:t>
            </a:r>
            <a:r>
              <a:rPr lang="en-US" sz="2400" i="1" dirty="0">
                <a:solidFill>
                  <a:srgbClr val="000000"/>
                </a:solidFill>
                <a:latin typeface="Times New Roman" pitchFamily="18" charset="0"/>
                <a:sym typeface="Times New Roman" pitchFamily="18" charset="0"/>
              </a:rPr>
              <a:t>“</a:t>
            </a:r>
            <a:r>
              <a:rPr lang="en-US" sz="2400" i="1" dirty="0" err="1">
                <a:solidFill>
                  <a:srgbClr val="000000"/>
                </a:solidFill>
                <a:latin typeface="Times New Roman" pitchFamily="18" charset="0"/>
                <a:sym typeface="Times New Roman" pitchFamily="18" charset="0"/>
              </a:rPr>
              <a:t>Hãy</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lấy</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gạo</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làm</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bánh</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mà</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lễ</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Tiên</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vương</a:t>
            </a:r>
            <a:r>
              <a:rPr lang="en-US" sz="2400" i="1" dirty="0">
                <a:solidFill>
                  <a:srgbClr val="000000"/>
                </a:solidFill>
                <a:latin typeface="Times New Roman" pitchFamily="18" charset="0"/>
                <a:sym typeface="Times New Roman" pitchFamily="18" charset="0"/>
              </a:rPr>
              <a: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Còn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các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lang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khác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chỉ</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biết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mang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tiến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cúng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Tiên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vương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sơn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hào</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hải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vị</a:t>
            </a:r>
            <a:r>
              <a:rPr lang="en-US" sz="2400" dirty="0">
                <a:solidFill>
                  <a:srgbClr val="000000"/>
                </a:solidFill>
                <a:latin typeface="Times New Roman" pitchFamily="18" charset="0"/>
                <a:sym typeface="Times New Roman" pitchFamily="18" charset="0"/>
              </a:rPr>
              <a:t> - </a:t>
            </a:r>
            <a:r>
              <a:rPr lang="en-US" sz="2400" dirty="0" err="1">
                <a:solidFill>
                  <a:srgbClr val="000000"/>
                </a:solidFill>
                <a:latin typeface="Times New Roman" pitchFamily="18" charset="0"/>
                <a:sym typeface="Times New Roman" pitchFamily="18" charset="0"/>
              </a:rPr>
              <a:t>những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món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ăn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ngon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nhưng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vật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liệu</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để</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chế</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biến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thành</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các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món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ăn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ấy</a:t>
            </a:r>
            <a:r>
              <a:rPr lang="en-US" sz="2400" dirty="0">
                <a:solidFill>
                  <a:srgbClr val="000000"/>
                </a:solidFill>
                <a:latin typeface="Times New Roman" pitchFamily="18" charset="0"/>
                <a:sym typeface="Times New Roman" pitchFamily="18" charset="0"/>
              </a:rPr>
              <a:t> </a:t>
            </a:r>
            <a:r>
              <a:rPr lang="en-US" sz="2400" err="1">
                <a:solidFill>
                  <a:srgbClr val="000000"/>
                </a:solidFill>
                <a:latin typeface="Times New Roman" pitchFamily="18" charset="0"/>
                <a:sym typeface="Times New Roman" pitchFamily="18" charset="0"/>
              </a:rPr>
              <a:t>thì</a:t>
            </a:r>
            <a:r>
              <a:rPr lang="en-US" sz="2400">
                <a:solidFill>
                  <a:srgbClr val="000000"/>
                </a:solidFill>
                <a:latin typeface="Times New Roman" pitchFamily="18" charset="0"/>
                <a:sym typeface="Times New Roman" pitchFamily="18" charset="0"/>
              </a:rPr>
              <a:t> </a:t>
            </a:r>
            <a:r>
              <a:rPr lang="en-US" sz="2400" smtClean="0">
                <a:solidFill>
                  <a:srgbClr val="000000"/>
                </a:solidFill>
                <a:latin typeface="Times New Roman" pitchFamily="18" charset="0"/>
                <a:sym typeface="Times New Roman" pitchFamily="18" charset="0"/>
              </a:rPr>
              <a:t>không phải ai cũng có được</a:t>
            </a:r>
            <a:r>
              <a:rPr lang="en-US" sz="2400" dirty="0">
                <a:solidFill>
                  <a:srgbClr val="000000"/>
                </a:solidFill>
                <a:latin typeface="Times New Roman" pitchFamily="18" charset="0"/>
                <a:sym typeface="Times New Roman" pitchFamily="18" charset="0"/>
              </a:rPr>
              <a:t>. </a:t>
            </a:r>
          </a:p>
        </p:txBody>
      </p:sp>
      <p:cxnSp>
        <p:nvCxnSpPr>
          <p:cNvPr id="6" name="Straight Connector 5"/>
          <p:cNvCxnSpPr/>
          <p:nvPr/>
        </p:nvCxnSpPr>
        <p:spPr>
          <a:xfrm>
            <a:off x="4114800" y="1759751"/>
            <a:ext cx="0" cy="4944164"/>
          </a:xfrm>
          <a:prstGeom prst="line">
            <a:avLst/>
          </a:prstGeom>
        </p:spPr>
        <p:style>
          <a:lnRef idx="1">
            <a:schemeClr val="dk1"/>
          </a:lnRef>
          <a:fillRef idx="0">
            <a:schemeClr val="dk1"/>
          </a:fillRef>
          <a:effectRef idx="0">
            <a:schemeClr val="dk1"/>
          </a:effectRef>
          <a:fontRef idx="minor">
            <a:schemeClr val="tx1"/>
          </a:fontRef>
        </p:style>
      </p:cxnSp>
      <p:sp>
        <p:nvSpPr>
          <p:cNvPr id="7" name="Text Box 3"/>
          <p:cNvSpPr txBox="1">
            <a:spLocks noChangeArrowheads="1"/>
          </p:cNvSpPr>
          <p:nvPr/>
        </p:nvSpPr>
        <p:spPr bwMode="auto">
          <a:xfrm>
            <a:off x="4231496" y="1700808"/>
            <a:ext cx="4732992" cy="12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nl-NL" sz="2400" b="1" dirty="0">
                <a:solidFill>
                  <a:srgbClr val="FF0000"/>
                </a:solidFill>
                <a:latin typeface="Times New Roman" pitchFamily="18" charset="0"/>
                <a:cs typeface="Times New Roman" pitchFamily="18" charset="0"/>
              </a:rPr>
              <a:t>Lang Liêu có hiểu được ý của thần không? Qua đó cho thấy Lang Liêu là một người như thế nào?</a:t>
            </a:r>
            <a:endParaRPr lang="en-US" sz="2400" dirty="0">
              <a:solidFill>
                <a:srgbClr val="FF0000"/>
              </a:solidFill>
              <a:latin typeface="Times New Roman" pitchFamily="18" charset="0"/>
              <a:cs typeface="Times New Roman" pitchFamily="18" charset="0"/>
            </a:endParaRPr>
          </a:p>
        </p:txBody>
      </p:sp>
      <p:sp>
        <p:nvSpPr>
          <p:cNvPr id="8" name="TextBox 4"/>
          <p:cNvSpPr>
            <a:spLocks noChangeArrowheads="1"/>
          </p:cNvSpPr>
          <p:nvPr/>
        </p:nvSpPr>
        <p:spPr bwMode="auto">
          <a:xfrm>
            <a:off x="107504" y="2924944"/>
            <a:ext cx="40072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sz="2400" b="1" i="1" dirty="0">
                <a:latin typeface="Times New Roman" pitchFamily="18" charset="0"/>
                <a:cs typeface="Times New Roman" pitchFamily="18" charset="0"/>
              </a:rPr>
              <a:t>- Mồ côi mẹ, thật thà, nghèo khó, chăm việc đồng áng, có lòng hiếu thảo.</a:t>
            </a:r>
          </a:p>
          <a:p>
            <a:pPr algn="just"/>
            <a:r>
              <a:rPr lang="nl-NL" sz="2400" b="1" i="1" dirty="0">
                <a:latin typeface="Times New Roman" pitchFamily="18" charset="0"/>
                <a:cs typeface="Times New Roman" pitchFamily="18" charset="0"/>
              </a:rPr>
              <a:t>-Chàng được thần báo mộng.</a:t>
            </a:r>
            <a:endParaRPr lang="en-US" sz="2400" b="1" i="1" dirty="0">
              <a:latin typeface="Times New Roman" pitchFamily="18" charset="0"/>
              <a:cs typeface="Times New Roman" pitchFamily="18" charset="0"/>
            </a:endParaRPr>
          </a:p>
        </p:txBody>
      </p:sp>
      <p:sp>
        <p:nvSpPr>
          <p:cNvPr id="9" name="Text Box 26"/>
          <p:cNvSpPr txBox="1">
            <a:spLocks noChangeArrowheads="1"/>
          </p:cNvSpPr>
          <p:nvPr/>
        </p:nvSpPr>
        <p:spPr bwMode="auto">
          <a:xfrm>
            <a:off x="107504" y="2348880"/>
            <a:ext cx="72008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dirty="0">
                <a:latin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164799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xit" presetSubtype="1" fill="hold" grpId="1" nodeType="clickEffect">
                                  <p:stCondLst>
                                    <p:cond delay="0"/>
                                  </p:stCondLst>
                                  <p:childTnLst>
                                    <p:animEffect transition="out" filter="wheel(1)">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7" grpId="0"/>
      <p:bldP spid="7" grpId="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r>
              <a:rPr lang="en-US" altLang="en-US" sz="3500" b="1" i="1" dirty="0">
                <a:latin typeface="Times New Roman" panose="02020603050405020304" pitchFamily="18" charset="0"/>
              </a:rPr>
              <a:t/>
            </a:r>
            <a:br>
              <a:rPr lang="en-US" altLang="en-US" sz="3500" b="1" i="1" dirty="0">
                <a:latin typeface="Times New Roman" panose="02020603050405020304" pitchFamily="18" charset="0"/>
              </a:rPr>
            </a:br>
            <a:endParaRPr lang="en-US" altLang="en-US" sz="3500" b="1" i="1" dirty="0">
              <a:latin typeface="Times New Roman" panose="02020603050405020304" pitchFamily="18" charset="0"/>
            </a:endParaRPr>
          </a:p>
        </p:txBody>
      </p:sp>
      <p:sp>
        <p:nvSpPr>
          <p:cNvPr id="5" name="Text Placeholder 2"/>
          <p:cNvSpPr txBox="1">
            <a:spLocks/>
          </p:cNvSpPr>
          <p:nvPr/>
        </p:nvSpPr>
        <p:spPr>
          <a:xfrm>
            <a:off x="292273" y="1134889"/>
            <a:ext cx="3847679" cy="150202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b="1" u="sng" dirty="0">
                <a:solidFill>
                  <a:srgbClr val="0000FF"/>
                </a:solidFill>
                <a:latin typeface="Times New Roman" panose="02020603050405020304" pitchFamily="18" charset="0"/>
                <a:cs typeface="Times New Roman" panose="02020603050405020304" pitchFamily="18" charset="0"/>
              </a:rPr>
              <a:t>II. </a:t>
            </a:r>
            <a:r>
              <a:rPr lang="en-US" altLang="en-US" sz="2400" b="1" u="sng" dirty="0" err="1">
                <a:solidFill>
                  <a:srgbClr val="0000FF"/>
                </a:solidFill>
                <a:latin typeface="Times New Roman" panose="02020603050405020304" pitchFamily="18" charset="0"/>
                <a:cs typeface="Times New Roman" panose="02020603050405020304" pitchFamily="18" charset="0"/>
              </a:rPr>
              <a:t>Đọc</a:t>
            </a:r>
            <a:r>
              <a:rPr lang="en-US" altLang="en-US" sz="2400" b="1" u="sng" dirty="0">
                <a:solidFill>
                  <a:srgbClr val="0000FF"/>
                </a:solidFill>
                <a:latin typeface="Times New Roman" panose="02020603050405020304" pitchFamily="18" charset="0"/>
                <a:cs typeface="Times New Roman" panose="02020603050405020304" pitchFamily="18" charset="0"/>
              </a:rPr>
              <a:t> – </a:t>
            </a:r>
            <a:r>
              <a:rPr lang="en-US" altLang="en-US" sz="2400" b="1" u="sng" dirty="0" err="1">
                <a:solidFill>
                  <a:srgbClr val="0000FF"/>
                </a:solidFill>
                <a:latin typeface="Times New Roman" panose="02020603050405020304" pitchFamily="18" charset="0"/>
                <a:cs typeface="Times New Roman" panose="02020603050405020304" pitchFamily="18" charset="0"/>
              </a:rPr>
              <a:t>Tìm</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hiểu</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văn</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bản</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400" b="1" u="sng" dirty="0">
                <a:solidFill>
                  <a:srgbClr val="0000FF"/>
                </a:solidFill>
                <a:latin typeface="Times New Roman"/>
                <a:cs typeface="Times New Roman"/>
              </a:rPr>
              <a:t>2. </a:t>
            </a:r>
            <a:r>
              <a:rPr lang="en-US" altLang="en-US" sz="2400" b="1" u="sng" dirty="0" err="1">
                <a:solidFill>
                  <a:srgbClr val="0000FF"/>
                </a:solidFill>
                <a:latin typeface="Times New Roman"/>
                <a:cs typeface="Times New Roman"/>
              </a:rPr>
              <a:t>Cuộc</a:t>
            </a:r>
            <a:r>
              <a:rPr lang="en-US" altLang="en-US" sz="2400" b="1" u="sng" dirty="0">
                <a:solidFill>
                  <a:srgbClr val="0000FF"/>
                </a:solidFill>
                <a:latin typeface="Times New Roman"/>
                <a:cs typeface="Times New Roman"/>
              </a:rPr>
              <a:t> </a:t>
            </a:r>
            <a:r>
              <a:rPr lang="en-US" altLang="en-US" sz="2400" b="1" u="sng" dirty="0" err="1">
                <a:solidFill>
                  <a:srgbClr val="0000FF"/>
                </a:solidFill>
                <a:latin typeface="Times New Roman"/>
                <a:cs typeface="Times New Roman"/>
              </a:rPr>
              <a:t>đua</a:t>
            </a:r>
            <a:r>
              <a:rPr lang="en-US" altLang="en-US" sz="2400" b="1" u="sng" dirty="0">
                <a:solidFill>
                  <a:srgbClr val="0000FF"/>
                </a:solidFill>
                <a:latin typeface="Times New Roman"/>
                <a:cs typeface="Times New Roman"/>
              </a:rPr>
              <a:t> </a:t>
            </a:r>
            <a:r>
              <a:rPr lang="en-US" altLang="en-US" sz="2400" b="1" u="sng" err="1">
                <a:solidFill>
                  <a:srgbClr val="0000FF"/>
                </a:solidFill>
                <a:latin typeface="Times New Roman"/>
                <a:cs typeface="Times New Roman"/>
              </a:rPr>
              <a:t>tài</a:t>
            </a:r>
            <a:r>
              <a:rPr lang="en-US" altLang="en-US" sz="2400" b="1" u="sng">
                <a:solidFill>
                  <a:srgbClr val="0000FF"/>
                </a:solidFill>
                <a:latin typeface="Times New Roman"/>
                <a:cs typeface="Times New Roman"/>
              </a:rPr>
              <a:t> </a:t>
            </a:r>
            <a:r>
              <a:rPr lang="en-US" altLang="en-US" sz="2400" b="1" u="sng" smtClean="0">
                <a:solidFill>
                  <a:srgbClr val="0000FF"/>
                </a:solidFill>
                <a:latin typeface="Times New Roman"/>
                <a:cs typeface="Times New Roman"/>
              </a:rPr>
              <a:t>dâng </a:t>
            </a:r>
            <a:r>
              <a:rPr lang="en-US" altLang="en-US" sz="2400" b="1" u="sng" dirty="0" err="1">
                <a:solidFill>
                  <a:srgbClr val="0000FF"/>
                </a:solidFill>
                <a:latin typeface="Times New Roman"/>
                <a:cs typeface="Times New Roman"/>
              </a:rPr>
              <a:t>lễ</a:t>
            </a:r>
            <a:r>
              <a:rPr lang="en-US" altLang="en-US" sz="2400" b="1" u="sng" dirty="0">
                <a:solidFill>
                  <a:srgbClr val="0000FF"/>
                </a:solidFill>
                <a:latin typeface="Times New Roman"/>
                <a:cs typeface="Times New Roman"/>
              </a:rPr>
              <a:t> </a:t>
            </a:r>
            <a:r>
              <a:rPr lang="en-US" altLang="en-US" sz="2400" b="1" u="sng" dirty="0" err="1">
                <a:solidFill>
                  <a:srgbClr val="0000FF"/>
                </a:solidFill>
                <a:latin typeface="Times New Roman"/>
                <a:cs typeface="Times New Roman"/>
              </a:rPr>
              <a:t>vật</a:t>
            </a:r>
            <a:endParaRPr lang="en-US" altLang="en-US" sz="2400" b="1" u="sng" dirty="0">
              <a:solidFill>
                <a:srgbClr val="0000FF"/>
              </a:solidFill>
              <a:latin typeface="Times New Roman"/>
              <a:cs typeface="Times New Roman"/>
            </a:endParaRPr>
          </a:p>
          <a:p>
            <a:pPr marL="0" indent="0">
              <a:buNone/>
            </a:pPr>
            <a:r>
              <a:rPr lang="en-US" altLang="en-US" sz="2400" b="1" i="1" u="sng" dirty="0">
                <a:solidFill>
                  <a:srgbClr val="0000FF"/>
                </a:solidFill>
                <a:latin typeface="Times New Roman" panose="02020603050405020304" pitchFamily="18" charset="0"/>
                <a:cs typeface="Times New Roman" panose="02020603050405020304" pitchFamily="18" charset="0"/>
              </a:rPr>
              <a:t>b. Lang </a:t>
            </a:r>
            <a:r>
              <a:rPr lang="en-US" altLang="en-US" sz="2400" b="1" i="1" u="sng" dirty="0" err="1">
                <a:solidFill>
                  <a:srgbClr val="0000FF"/>
                </a:solidFill>
                <a:latin typeface="Times New Roman" panose="02020603050405020304" pitchFamily="18" charset="0"/>
                <a:cs typeface="Times New Roman" panose="02020603050405020304" pitchFamily="18" charset="0"/>
              </a:rPr>
              <a:t>Liêu</a:t>
            </a:r>
            <a:endParaRPr lang="en-US" altLang="en-US" sz="2400" b="1" i="1" u="sng" dirty="0">
              <a:solidFill>
                <a:srgbClr val="0000FF"/>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114800" y="1759751"/>
            <a:ext cx="0" cy="4944164"/>
          </a:xfrm>
          <a:prstGeom prst="line">
            <a:avLst/>
          </a:prstGeom>
        </p:spPr>
        <p:style>
          <a:lnRef idx="1">
            <a:schemeClr val="dk1"/>
          </a:lnRef>
          <a:fillRef idx="0">
            <a:schemeClr val="dk1"/>
          </a:fillRef>
          <a:effectRef idx="0">
            <a:schemeClr val="dk1"/>
          </a:effectRef>
          <a:fontRef idx="minor">
            <a:schemeClr val="tx1"/>
          </a:fontRef>
        </p:style>
      </p:cxnSp>
      <p:sp>
        <p:nvSpPr>
          <p:cNvPr id="7" name="Text Box 3"/>
          <p:cNvSpPr txBox="1">
            <a:spLocks noChangeArrowheads="1"/>
          </p:cNvSpPr>
          <p:nvPr/>
        </p:nvSpPr>
        <p:spPr bwMode="auto">
          <a:xfrm>
            <a:off x="4355976" y="1580605"/>
            <a:ext cx="4654008" cy="12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thần</a:t>
            </a:r>
            <a:r>
              <a:rPr lang="en-US" sz="2400" b="1" dirty="0">
                <a:solidFill>
                  <a:srgbClr val="FF0000"/>
                </a:solidFill>
                <a:latin typeface="Times New Roman" pitchFamily="18" charset="0"/>
                <a:cs typeface="Times New Roman" pitchFamily="18" charset="0"/>
              </a:rPr>
              <a:t>, Lang </a:t>
            </a:r>
            <a:r>
              <a:rPr lang="en-US" sz="2400" b="1" dirty="0" err="1">
                <a:solidFill>
                  <a:srgbClr val="FF0000"/>
                </a:solidFill>
                <a:latin typeface="Times New Roman" pitchFamily="18" charset="0"/>
                <a:cs typeface="Times New Roman" pitchFamily="18" charset="0"/>
              </a:rPr>
              <a:t>Liêu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bắt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chuẩn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lễ</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a:t>
            </a:r>
          </a:p>
        </p:txBody>
      </p:sp>
      <p:sp>
        <p:nvSpPr>
          <p:cNvPr id="10" name="TextBox 4"/>
          <p:cNvSpPr>
            <a:spLocks noChangeArrowheads="1"/>
          </p:cNvSpPr>
          <p:nvPr/>
        </p:nvSpPr>
        <p:spPr bwMode="auto">
          <a:xfrm>
            <a:off x="107504" y="2924944"/>
            <a:ext cx="40072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sz="2400" b="1" i="1" dirty="0">
                <a:latin typeface="Times New Roman" pitchFamily="18" charset="0"/>
                <a:cs typeface="Times New Roman" pitchFamily="18" charset="0"/>
              </a:rPr>
              <a:t>- Thể hiện sự thông minh, tài giỏi, sáng tạo của Lang Liêu. Đề cao lao động.</a:t>
            </a:r>
            <a:endParaRPr lang="en-US" sz="2400" b="1" i="1" dirty="0">
              <a:latin typeface="Times New Roman" pitchFamily="18" charset="0"/>
              <a:cs typeface="Times New Roman" pitchFamily="18" charset="0"/>
            </a:endParaRPr>
          </a:p>
        </p:txBody>
      </p:sp>
      <p:sp>
        <p:nvSpPr>
          <p:cNvPr id="11" name="Text Box 26"/>
          <p:cNvSpPr txBox="1">
            <a:spLocks noChangeArrowheads="1"/>
          </p:cNvSpPr>
          <p:nvPr/>
        </p:nvSpPr>
        <p:spPr bwMode="auto">
          <a:xfrm>
            <a:off x="107504" y="2348880"/>
            <a:ext cx="72008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dirty="0">
                <a:latin typeface="Times New Roman" panose="02020603050405020304" pitchFamily="18" charset="0"/>
                <a:sym typeface="Wingdings" panose="05000000000000000000" pitchFamily="2" charset="2"/>
              </a:rPr>
              <a:t></a:t>
            </a:r>
          </a:p>
        </p:txBody>
      </p:sp>
      <p:sp>
        <p:nvSpPr>
          <p:cNvPr id="14" name="Text Box 3"/>
          <p:cNvSpPr txBox="1">
            <a:spLocks noChangeArrowheads="1"/>
          </p:cNvSpPr>
          <p:nvPr/>
        </p:nvSpPr>
        <p:spPr bwMode="auto">
          <a:xfrm>
            <a:off x="4333096" y="1593320"/>
            <a:ext cx="4654008" cy="304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en-US" sz="2400" dirty="0" err="1">
                <a:solidFill>
                  <a:srgbClr val="000000"/>
                </a:solidFill>
                <a:latin typeface="Times New Roman" pitchFamily="18" charset="0"/>
                <a:sym typeface="Times New Roman" pitchFamily="18" charset="0"/>
              </a:rPr>
              <a:t>Chàng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chọn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thứ</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gạo</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nếp</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thơm</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lừng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trắng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tinh</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hạt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nào</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hạt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nấy</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tròn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mẩy</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đem</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vo</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thật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sạch</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lấy</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đậu</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xanh</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thịt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lợn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làm</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nhân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dùng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lá</a:t>
            </a:r>
            <a:r>
              <a:rPr lang="en-US" sz="2400" dirty="0">
                <a:solidFill>
                  <a:srgbClr val="000000"/>
                </a:solidFill>
                <a:latin typeface="Times New Roman" pitchFamily="18" charset="0"/>
                <a:sym typeface="Times New Roman" pitchFamily="18" charset="0"/>
              </a:rPr>
              <a:t> dong </a:t>
            </a:r>
            <a:r>
              <a:rPr lang="en-US" sz="2400" dirty="0" err="1">
                <a:solidFill>
                  <a:srgbClr val="000000"/>
                </a:solidFill>
                <a:latin typeface="Times New Roman" pitchFamily="18" charset="0"/>
                <a:sym typeface="Times New Roman" pitchFamily="18" charset="0"/>
              </a:rPr>
              <a:t>trong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vườn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gói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thành</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hình</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vuông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nấu</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một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ngày</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một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đêm</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thật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nhừ</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Để</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đổi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vị</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đổi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kiểu</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cũng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thứ</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gạo</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nếp</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ấy</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chàng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đồ</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lên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giã</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nhuyễn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nặn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hình</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tròn</a:t>
            </a:r>
            <a:r>
              <a:rPr lang="en-US" sz="2400" dirty="0">
                <a:solidFill>
                  <a:srgbClr val="000000"/>
                </a:solidFill>
                <a:latin typeface="Times New Roman" pitchFamily="18" charset="0"/>
                <a:sym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15" name="Text Box 3"/>
          <p:cNvSpPr txBox="1">
            <a:spLocks noChangeArrowheads="1"/>
          </p:cNvSpPr>
          <p:nvPr/>
        </p:nvSpPr>
        <p:spPr bwMode="auto">
          <a:xfrm>
            <a:off x="4380528" y="1768424"/>
            <a:ext cx="4654008" cy="12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chỉ</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dẫn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cụ</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Lang </a:t>
            </a:r>
            <a:r>
              <a:rPr lang="en-US" sz="2400" b="1" dirty="0" err="1">
                <a:solidFill>
                  <a:srgbClr val="FF0000"/>
                </a:solidFill>
                <a:latin typeface="Times New Roman" pitchFamily="18" charset="0"/>
                <a:cs typeface="Times New Roman" pitchFamily="18" charset="0"/>
              </a:rPr>
              <a:t>Liêu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hoặc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giúp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lễ</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chàng</a:t>
            </a:r>
            <a:r>
              <a:rPr lang="en-US" sz="2400" b="1" dirty="0">
                <a:solidFill>
                  <a:srgbClr val="FF0000"/>
                </a:solidFill>
                <a:latin typeface="Times New Roman" pitchFamily="18" charset="0"/>
                <a:cs typeface="Times New Roman" pitchFamily="18" charset="0"/>
              </a:rPr>
              <a:t> ?</a:t>
            </a:r>
          </a:p>
        </p:txBody>
      </p:sp>
      <p:sp>
        <p:nvSpPr>
          <p:cNvPr id="2" name="AutoShape 2" descr="Ý nghĩa của bánh chưng, bánh giầy trong ngày Tết cổ truyề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511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xit" presetSubtype="1" fill="hold" grpId="1" nodeType="clickEffect">
                                  <p:stCondLst>
                                    <p:cond delay="0"/>
                                  </p:stCondLst>
                                  <p:childTnLst>
                                    <p:animEffect transition="out" filter="wheel(1)">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1" nodeType="clickEffect">
                                  <p:stCondLst>
                                    <p:cond delay="0"/>
                                  </p:stCondLst>
                                  <p:childTnLst>
                                    <p:animEffect transition="out" filter="wheel(1)">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grpId="1" nodeType="clickEffect">
                                  <p:stCondLst>
                                    <p:cond delay="0"/>
                                  </p:stCondLst>
                                  <p:childTnLst>
                                    <p:animEffect transition="out" filter="wheel(1)">
                                      <p:cBhvr>
                                        <p:cTn id="33" dur="2000"/>
                                        <p:tgtEl>
                                          <p:spTgt spid="15"/>
                                        </p:tgtEl>
                                      </p:cBhvr>
                                    </p:animEffect>
                                    <p:set>
                                      <p:cBhvr>
                                        <p:cTn id="34" dur="1" fill="hold">
                                          <p:stCondLst>
                                            <p:cond delay="1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0" grpId="0"/>
      <p:bldP spid="11" grpId="0"/>
      <p:bldP spid="14" grpId="0"/>
      <p:bldP spid="14"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r>
              <a:rPr lang="en-US" altLang="en-US" sz="3500" b="1" i="1" dirty="0">
                <a:latin typeface="Times New Roman" panose="02020603050405020304" pitchFamily="18" charset="0"/>
              </a:rPr>
              <a:t/>
            </a:r>
            <a:br>
              <a:rPr lang="en-US" altLang="en-US" sz="3500" b="1" i="1" dirty="0">
                <a:latin typeface="Times New Roman" panose="02020603050405020304" pitchFamily="18" charset="0"/>
              </a:rPr>
            </a:br>
            <a:endParaRPr lang="en-US" altLang="en-US" sz="3500" b="1" i="1" dirty="0">
              <a:latin typeface="Times New Roman" panose="02020603050405020304" pitchFamily="18" charset="0"/>
            </a:endParaRPr>
          </a:p>
        </p:txBody>
      </p:sp>
      <p:sp>
        <p:nvSpPr>
          <p:cNvPr id="5" name="Text Placeholder 2"/>
          <p:cNvSpPr txBox="1">
            <a:spLocks/>
          </p:cNvSpPr>
          <p:nvPr/>
        </p:nvSpPr>
        <p:spPr>
          <a:xfrm>
            <a:off x="-1" y="1104553"/>
            <a:ext cx="3744415" cy="10699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b="1" u="sng" dirty="0">
                <a:solidFill>
                  <a:srgbClr val="0000FF"/>
                </a:solidFill>
                <a:latin typeface="Times New Roman" panose="02020603050405020304" pitchFamily="18" charset="0"/>
                <a:cs typeface="Times New Roman" panose="02020603050405020304" pitchFamily="18" charset="0"/>
              </a:rPr>
              <a:t>II. </a:t>
            </a:r>
            <a:r>
              <a:rPr lang="en-US" altLang="en-US" sz="2400" b="1" u="sng" dirty="0" err="1">
                <a:solidFill>
                  <a:srgbClr val="0000FF"/>
                </a:solidFill>
                <a:latin typeface="Times New Roman" panose="02020603050405020304" pitchFamily="18" charset="0"/>
                <a:cs typeface="Times New Roman" panose="02020603050405020304" pitchFamily="18" charset="0"/>
              </a:rPr>
              <a:t>Đọc</a:t>
            </a:r>
            <a:r>
              <a:rPr lang="en-US" altLang="en-US" sz="2400" b="1" u="sng" dirty="0">
                <a:solidFill>
                  <a:srgbClr val="0000FF"/>
                </a:solidFill>
                <a:latin typeface="Times New Roman" panose="02020603050405020304" pitchFamily="18" charset="0"/>
                <a:cs typeface="Times New Roman" panose="02020603050405020304" pitchFamily="18" charset="0"/>
              </a:rPr>
              <a:t> – </a:t>
            </a:r>
            <a:r>
              <a:rPr lang="en-US" altLang="en-US" sz="2400" b="1" u="sng" dirty="0" err="1">
                <a:solidFill>
                  <a:srgbClr val="0000FF"/>
                </a:solidFill>
                <a:latin typeface="Times New Roman" panose="02020603050405020304" pitchFamily="18" charset="0"/>
                <a:cs typeface="Times New Roman" panose="02020603050405020304" pitchFamily="18" charset="0"/>
              </a:rPr>
              <a:t>Tìm</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hiểu</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văn</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bản</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400" b="1" u="sng" dirty="0">
                <a:solidFill>
                  <a:srgbClr val="0000FF"/>
                </a:solidFill>
                <a:latin typeface="Times New Roman" panose="02020603050405020304" pitchFamily="18" charset="0"/>
                <a:cs typeface="Times New Roman" panose="02020603050405020304" pitchFamily="18" charset="0"/>
              </a:rPr>
              <a:t>3. </a:t>
            </a:r>
            <a:r>
              <a:rPr lang="en-US" altLang="en-US" sz="2400" b="1" u="sng" dirty="0" err="1">
                <a:solidFill>
                  <a:srgbClr val="0000FF"/>
                </a:solidFill>
                <a:latin typeface="Times New Roman" panose="02020603050405020304" pitchFamily="18" charset="0"/>
                <a:cs typeface="Times New Roman" panose="02020603050405020304" pitchFamily="18" charset="0"/>
              </a:rPr>
              <a:t>Kết</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quả</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của</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cuộc</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thi</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tài</a:t>
            </a:r>
            <a:endParaRPr lang="en-US" altLang="en-US" sz="2400" b="1" u="sng" dirty="0">
              <a:solidFill>
                <a:srgbClr val="0000FF"/>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3752395" y="1134889"/>
            <a:ext cx="5048541" cy="15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nl-NL" sz="2400" b="1" dirty="0">
                <a:solidFill>
                  <a:srgbClr val="FF0000"/>
                </a:solidFill>
                <a:latin typeface="Times New Roman" pitchFamily="18" charset="0"/>
                <a:cs typeface="Times New Roman" pitchFamily="18" charset="0"/>
              </a:rPr>
              <a:t>? Vì sao hai thứ bánh của Lang Liêu được vua cha chọn để tế Trời, Đất, Tiên vương và Lang Liêu được chọn nối ngôi vua ?</a:t>
            </a:r>
            <a:endParaRPr lang="en-US" sz="2400" b="1" dirty="0">
              <a:solidFill>
                <a:srgbClr val="FF0000"/>
              </a:solidFill>
              <a:latin typeface="Times New Roman" pitchFamily="18" charset="0"/>
              <a:cs typeface="Times New Roman" pitchFamily="18" charset="0"/>
            </a:endParaRPr>
          </a:p>
        </p:txBody>
      </p:sp>
      <p:cxnSp>
        <p:nvCxnSpPr>
          <p:cNvPr id="11" name="Straight Connector 10"/>
          <p:cNvCxnSpPr/>
          <p:nvPr/>
        </p:nvCxnSpPr>
        <p:spPr>
          <a:xfrm>
            <a:off x="3635896" y="1759751"/>
            <a:ext cx="0" cy="4944164"/>
          </a:xfrm>
          <a:prstGeom prst="line">
            <a:avLst/>
          </a:prstGeom>
        </p:spPr>
        <p:style>
          <a:lnRef idx="1">
            <a:schemeClr val="dk1"/>
          </a:lnRef>
          <a:fillRef idx="0">
            <a:schemeClr val="dk1"/>
          </a:fillRef>
          <a:effectRef idx="0">
            <a:schemeClr val="dk1"/>
          </a:effectRef>
          <a:fontRef idx="minor">
            <a:schemeClr val="tx1"/>
          </a:fontRef>
        </p:style>
      </p:cxnSp>
      <p:pic>
        <p:nvPicPr>
          <p:cNvPr id="13" name="Picture 4" descr="B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651" y="1216265"/>
            <a:ext cx="5048541" cy="54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770651" y="1216265"/>
            <a:ext cx="5048541" cy="54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nl-NL" sz="2400" dirty="0">
                <a:solidFill>
                  <a:schemeClr val="tx1"/>
                </a:solidFill>
                <a:latin typeface="Times New Roman" pitchFamily="18" charset="0"/>
                <a:cs typeface="Times New Roman" pitchFamily="18" charset="0"/>
              </a:rPr>
              <a:t>- Hai thứ bánh có ý nghĩa thực tế: quý trọng nghề nông, quý trọng hạt gạo nuôi sống con người và là sản phẩm do chính con người làm ra.</a:t>
            </a:r>
          </a:p>
          <a:p>
            <a:pPr algn="just">
              <a:buNone/>
            </a:pPr>
            <a:r>
              <a:rPr lang="nl-NL" sz="2400" dirty="0">
                <a:solidFill>
                  <a:schemeClr val="tx1"/>
                </a:solidFill>
                <a:latin typeface="Times New Roman" pitchFamily="18" charset="0"/>
                <a:cs typeface="Times New Roman" pitchFamily="18" charset="0"/>
              </a:rPr>
              <a:t>- Hai thứ bánh có ý nghĩa sâu xa: tượng Đất, tượng Trời, tượng muôn loài.</a:t>
            </a:r>
          </a:p>
          <a:p>
            <a:pPr algn="just">
              <a:buNone/>
            </a:pPr>
            <a:r>
              <a:rPr lang="nl-NL" sz="2400" dirty="0">
                <a:solidFill>
                  <a:schemeClr val="tx1"/>
                </a:solidFill>
                <a:latin typeface="Times New Roman" pitchFamily="18" charset="0"/>
                <a:cs typeface="Times New Roman" pitchFamily="18" charset="0"/>
              </a:rPr>
              <a:t>- Hai thứ bánh ấy, do vậy, hợp ý vua, chứng tỏ được tài đức của con người có thể nối chí vua. Đem cái quý nhất trong trời đất, của ruộng đồng, do chính tay mình làm ra mà tiến cúng Tiên vương, dâng lên cha thì đúng là người con tài năng, thông minh, hiếu thảo, trân trọng những người sinh thành ra mình.</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959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1" nodeType="clickEffect">
                                  <p:stCondLst>
                                    <p:cond delay="0"/>
                                  </p:stCondLst>
                                  <p:childTnLst>
                                    <p:animEffect transition="out" filter="wheel(1)">
                                      <p:cBhvr>
                                        <p:cTn id="20" dur="2000"/>
                                        <p:tgtEl>
                                          <p:spTgt spid="14"/>
                                        </p:tgtEl>
                                      </p:cBhvr>
                                    </p:animEffect>
                                    <p:set>
                                      <p:cBhvr>
                                        <p:cTn id="21" dur="1" fill="hold">
                                          <p:stCondLst>
                                            <p:cond delay="1999"/>
                                          </p:stCondLst>
                                        </p:cTn>
                                        <p:tgtEl>
                                          <p:spTgt spid="14"/>
                                        </p:tgtEl>
                                        <p:attrNameLst>
                                          <p:attrName>style.visibility</p:attrName>
                                        </p:attrNameLst>
                                      </p:cBhvr>
                                      <p:to>
                                        <p:strVal val="hidden"/>
                                      </p:to>
                                    </p:se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dirty="0">
                <a:solidFill>
                  <a:srgbClr val="800000"/>
                </a:solidFill>
                <a:latin typeface="Times New Roman" panose="02020603050405020304" pitchFamily="18" charset="0"/>
              </a:rPr>
              <a:t/>
            </a:r>
            <a:br>
              <a:rPr lang="en-US" altLang="en-US" sz="3500" b="1" dirty="0">
                <a:solidFill>
                  <a:srgbClr val="800000"/>
                </a:solidFill>
                <a:latin typeface="Times New Roman" panose="02020603050405020304" pitchFamily="18" charset="0"/>
              </a:rPr>
            </a:br>
            <a:r>
              <a:rPr lang="en-US" altLang="en-US" sz="3200" b="1" dirty="0" err="1">
                <a:solidFill>
                  <a:srgbClr val="FF0000"/>
                </a:solidFill>
                <a:latin typeface="Times New Roman" panose="02020603050405020304" pitchFamily="18" charset="0"/>
                <a:cs typeface="Times New Roman" panose="02020603050405020304" pitchFamily="18" charset="0"/>
              </a:rPr>
              <a:t>Tiết</a:t>
            </a:r>
            <a:r>
              <a:rPr lang="en-US" altLang="en-US" sz="3200" b="1" dirty="0">
                <a:solidFill>
                  <a:srgbClr val="FF0000"/>
                </a:solidFill>
                <a:latin typeface="Times New Roman" panose="02020603050405020304" pitchFamily="18" charset="0"/>
                <a:cs typeface="Times New Roman" panose="02020603050405020304" pitchFamily="18" charset="0"/>
              </a:rPr>
              <a:t> 1, 2 – </a:t>
            </a:r>
            <a:r>
              <a:rPr lang="en-US" altLang="en-US" sz="3200" b="1" dirty="0" err="1">
                <a:solidFill>
                  <a:srgbClr val="FF0000"/>
                </a:solidFill>
                <a:latin typeface="Times New Roman" panose="02020603050405020304" pitchFamily="18" charset="0"/>
                <a:cs typeface="Times New Roman" panose="02020603050405020304" pitchFamily="18" charset="0"/>
              </a:rPr>
              <a:t>Văn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học</a:t>
            </a:r>
            <a:r>
              <a:rPr lang="en-US" altLang="en-US" sz="3200" b="1" dirty="0">
                <a:solidFill>
                  <a:srgbClr val="FF0000"/>
                </a:solidFill>
                <a:latin typeface="Times New Roman" panose="02020603050405020304" pitchFamily="18" charset="0"/>
                <a:cs typeface="Times New Roman" panose="02020603050405020304" pitchFamily="18" charset="0"/>
              </a:rPr>
              <a:t>: 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r>
              <a:rPr lang="en-US" altLang="en-US" sz="3500" b="1" i="1" dirty="0">
                <a:latin typeface="Times New Roman" panose="02020603050405020304" pitchFamily="18" charset="0"/>
              </a:rPr>
              <a:t/>
            </a:r>
            <a:br>
              <a:rPr lang="en-US" altLang="en-US" sz="3500" b="1" i="1" dirty="0">
                <a:latin typeface="Times New Roman" panose="02020603050405020304" pitchFamily="18" charset="0"/>
              </a:rPr>
            </a:br>
            <a:endParaRPr lang="en-US" altLang="en-US" sz="3500" b="1" i="1" dirty="0">
              <a:latin typeface="Times New Roman" panose="02020603050405020304" pitchFamily="18" charset="0"/>
            </a:endParaRPr>
          </a:p>
        </p:txBody>
      </p:sp>
      <p:sp>
        <p:nvSpPr>
          <p:cNvPr id="5" name="Text Placeholder 2"/>
          <p:cNvSpPr txBox="1">
            <a:spLocks/>
          </p:cNvSpPr>
          <p:nvPr/>
        </p:nvSpPr>
        <p:spPr>
          <a:xfrm>
            <a:off x="292273" y="1134889"/>
            <a:ext cx="7304063" cy="99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II. </a:t>
            </a:r>
            <a:r>
              <a:rPr lang="en-US" altLang="en-US" sz="2800" b="1" u="sng" dirty="0" err="1">
                <a:solidFill>
                  <a:srgbClr val="0000FF"/>
                </a:solidFill>
                <a:latin typeface="Times New Roman" panose="02020603050405020304" pitchFamily="18" charset="0"/>
                <a:cs typeface="Times New Roman" panose="02020603050405020304" pitchFamily="18" charset="0"/>
              </a:rPr>
              <a:t>Đọc</a:t>
            </a:r>
            <a:r>
              <a:rPr lang="en-US" altLang="en-US" sz="2800" b="1" u="sng" dirty="0">
                <a:solidFill>
                  <a:srgbClr val="0000FF"/>
                </a:solidFill>
                <a:latin typeface="Times New Roman" panose="02020603050405020304" pitchFamily="18" charset="0"/>
                <a:cs typeface="Times New Roman" panose="02020603050405020304" pitchFamily="18" charset="0"/>
              </a:rPr>
              <a:t> – </a:t>
            </a:r>
            <a:r>
              <a:rPr lang="en-US" altLang="en-US" sz="2800" b="1" u="sng" dirty="0" err="1">
                <a:solidFill>
                  <a:srgbClr val="0000FF"/>
                </a:solidFill>
                <a:latin typeface="Times New Roman" panose="02020603050405020304" pitchFamily="18" charset="0"/>
                <a:cs typeface="Times New Roman" panose="02020603050405020304" pitchFamily="18" charset="0"/>
              </a:rPr>
              <a:t>Tìm</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hiểu</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văn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bản</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3. </a:t>
            </a:r>
            <a:r>
              <a:rPr lang="en-US" altLang="en-US" sz="2800" b="1" u="sng" dirty="0" err="1">
                <a:solidFill>
                  <a:srgbClr val="0000FF"/>
                </a:solidFill>
                <a:latin typeface="Times New Roman" panose="02020603050405020304" pitchFamily="18" charset="0"/>
                <a:cs typeface="Times New Roman" panose="02020603050405020304" pitchFamily="18" charset="0"/>
              </a:rPr>
              <a:t>Kết</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quả</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của</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cuộc</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thi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tài</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pic>
        <p:nvPicPr>
          <p:cNvPr id="6" name="Picture 4" descr="BC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32856"/>
            <a:ext cx="3979167" cy="457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a:spLocks noChangeArrowheads="1"/>
          </p:cNvSpPr>
          <p:nvPr/>
        </p:nvSpPr>
        <p:spPr bwMode="auto">
          <a:xfrm>
            <a:off x="292273" y="2708920"/>
            <a:ext cx="4464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b="1" dirty="0">
                <a:latin typeface="Times New Roman" pitchFamily="18" charset="0"/>
                <a:cs typeface="Times New Roman" pitchFamily="18" charset="0"/>
              </a:rPr>
              <a:t>- Lang Liêu được chọn nối ngôi vua.</a:t>
            </a:r>
            <a:endParaRPr lang="en-US" sz="2800" b="1" dirty="0">
              <a:latin typeface="Times New Roman" pitchFamily="18" charset="0"/>
              <a:cs typeface="Times New Roman" pitchFamily="18" charset="0"/>
            </a:endParaRPr>
          </a:p>
        </p:txBody>
      </p:sp>
      <p:sp>
        <p:nvSpPr>
          <p:cNvPr id="9" name="Text Box 26"/>
          <p:cNvSpPr txBox="1">
            <a:spLocks noChangeArrowheads="1"/>
          </p:cNvSpPr>
          <p:nvPr/>
        </p:nvSpPr>
        <p:spPr bwMode="auto">
          <a:xfrm>
            <a:off x="251520" y="2132856"/>
            <a:ext cx="72008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dirty="0">
                <a:latin typeface="Times New Roman" panose="02020603050405020304" pitchFamily="18" charset="0"/>
                <a:sym typeface="Wingdings" panose="05000000000000000000" pitchFamily="2" charset="2"/>
              </a:rPr>
              <a:t></a:t>
            </a:r>
          </a:p>
        </p:txBody>
      </p:sp>
      <p:sp>
        <p:nvSpPr>
          <p:cNvPr id="11" name="Text Box 3"/>
          <p:cNvSpPr txBox="1">
            <a:spLocks noChangeArrowheads="1"/>
          </p:cNvSpPr>
          <p:nvPr/>
        </p:nvSpPr>
        <p:spPr bwMode="auto">
          <a:xfrm>
            <a:off x="4879568" y="1196752"/>
            <a:ext cx="4228936" cy="9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buNone/>
            </a:pPr>
            <a:r>
              <a:rPr lang="nl-NL" sz="2800" b="1" dirty="0">
                <a:solidFill>
                  <a:srgbClr val="FF0000"/>
                </a:solidFill>
                <a:latin typeface="Times New Roman" pitchFamily="18" charset="0"/>
                <a:cs typeface="Times New Roman" pitchFamily="18" charset="0"/>
              </a:rPr>
              <a:t>? Kết quả của cuộc thi tài như thế nào?</a:t>
            </a:r>
            <a:endParaRPr lang="en-US" sz="2800" b="1" dirty="0">
              <a:solidFill>
                <a:srgbClr val="FF0000"/>
              </a:solidFill>
              <a:latin typeface="Times New Roman" pitchFamily="18" charset="0"/>
              <a:cs typeface="Times New Roman" pitchFamily="18" charset="0"/>
            </a:endParaRPr>
          </a:p>
        </p:txBody>
      </p:sp>
      <p:cxnSp>
        <p:nvCxnSpPr>
          <p:cNvPr id="12" name="Straight Connector 11"/>
          <p:cNvCxnSpPr/>
          <p:nvPr/>
        </p:nvCxnSpPr>
        <p:spPr>
          <a:xfrm>
            <a:off x="4499992" y="1785114"/>
            <a:ext cx="0" cy="49204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451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p>
        </p:txBody>
      </p:sp>
      <p:sp>
        <p:nvSpPr>
          <p:cNvPr id="5" name="Text Placeholder 2"/>
          <p:cNvSpPr txBox="1">
            <a:spLocks/>
          </p:cNvSpPr>
          <p:nvPr/>
        </p:nvSpPr>
        <p:spPr>
          <a:xfrm>
            <a:off x="292273" y="1134889"/>
            <a:ext cx="3775671" cy="99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III. </a:t>
            </a:r>
            <a:r>
              <a:rPr lang="en-US" altLang="en-US" sz="2800" b="1" u="sng" dirty="0" err="1">
                <a:solidFill>
                  <a:srgbClr val="0000FF"/>
                </a:solidFill>
                <a:latin typeface="Times New Roman" panose="02020603050405020304" pitchFamily="18" charset="0"/>
                <a:cs typeface="Times New Roman" panose="02020603050405020304" pitchFamily="18" charset="0"/>
              </a:rPr>
              <a:t>Tổng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kết</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1. Ý </a:t>
            </a:r>
            <a:r>
              <a:rPr lang="en-US" altLang="en-US" sz="2800" b="1" u="sng" dirty="0" err="1">
                <a:solidFill>
                  <a:srgbClr val="0000FF"/>
                </a:solidFill>
                <a:latin typeface="Times New Roman" panose="02020603050405020304" pitchFamily="18" charset="0"/>
                <a:cs typeface="Times New Roman" panose="02020603050405020304" pitchFamily="18" charset="0"/>
              </a:rPr>
              <a:t>nghĩa</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của</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truyện</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8" name="TextBox 4"/>
          <p:cNvSpPr>
            <a:spLocks noChangeArrowheads="1"/>
          </p:cNvSpPr>
          <p:nvPr/>
        </p:nvSpPr>
        <p:spPr bwMode="auto">
          <a:xfrm>
            <a:off x="251520" y="2276872"/>
            <a:ext cx="489654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sz="2800" b="1" dirty="0">
                <a:latin typeface="Times New Roman" pitchFamily="18" charset="0"/>
                <a:cs typeface="Times New Roman" pitchFamily="18" charset="0"/>
              </a:rPr>
              <a:t>- Truyện giải thích nguồn gốc hai loại bánh cổ truyền của dân tộc: bánh chưng, bánh giầy.</a:t>
            </a:r>
          </a:p>
          <a:p>
            <a:pPr algn="just"/>
            <a:r>
              <a:rPr lang="nl-NL" sz="2800" b="1" dirty="0">
                <a:latin typeface="Times New Roman" pitchFamily="18" charset="0"/>
                <a:cs typeface="Times New Roman" pitchFamily="18" charset="0"/>
              </a:rPr>
              <a:t>- Truyện đề cao lao động, đề cao nghề nông.</a:t>
            </a:r>
          </a:p>
          <a:p>
            <a:pPr algn="just"/>
            <a:r>
              <a:rPr lang="nl-NL" sz="2800" b="1" dirty="0">
                <a:latin typeface="Times New Roman" pitchFamily="18" charset="0"/>
                <a:cs typeface="Times New Roman" pitchFamily="18" charset="0"/>
              </a:rPr>
              <a:t>- Giải thích phong tục làm bánh chưng, bánh giầy để thờ cúng tổ tiên ngày Tết. </a:t>
            </a:r>
          </a:p>
          <a:p>
            <a:pPr algn="just"/>
            <a:endParaRPr lang="en-US" sz="2800" b="1" dirty="0">
              <a:latin typeface="Times New Roman" pitchFamily="18" charset="0"/>
              <a:cs typeface="Times New Roman" pitchFamily="18" charset="0"/>
            </a:endParaRPr>
          </a:p>
        </p:txBody>
      </p:sp>
      <p:cxnSp>
        <p:nvCxnSpPr>
          <p:cNvPr id="11" name="Straight Connector 10"/>
          <p:cNvCxnSpPr/>
          <p:nvPr/>
        </p:nvCxnSpPr>
        <p:spPr>
          <a:xfrm>
            <a:off x="5292080" y="1700808"/>
            <a:ext cx="0" cy="4920486"/>
          </a:xfrm>
          <a:prstGeom prst="line">
            <a:avLst/>
          </a:prstGeom>
        </p:spPr>
        <p:style>
          <a:lnRef idx="1">
            <a:schemeClr val="dk1"/>
          </a:lnRef>
          <a:fillRef idx="0">
            <a:schemeClr val="dk1"/>
          </a:fillRef>
          <a:effectRef idx="0">
            <a:schemeClr val="dk1"/>
          </a:effectRef>
          <a:fontRef idx="minor">
            <a:schemeClr val="tx1"/>
          </a:fontRef>
        </p:style>
      </p:cxnSp>
      <p:sp>
        <p:nvSpPr>
          <p:cNvPr id="7" name="Text Box 3"/>
          <p:cNvSpPr txBox="1">
            <a:spLocks noChangeArrowheads="1"/>
          </p:cNvSpPr>
          <p:nvPr/>
        </p:nvSpPr>
        <p:spPr bwMode="auto">
          <a:xfrm>
            <a:off x="5436096" y="1799821"/>
            <a:ext cx="3456384" cy="9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nl-NL" sz="2800" b="1" dirty="0">
                <a:solidFill>
                  <a:srgbClr val="FF0000"/>
                </a:solidFill>
                <a:latin typeface="Times New Roman" pitchFamily="18" charset="0"/>
                <a:cs typeface="Times New Roman" pitchFamily="18" charset="0"/>
              </a:rPr>
              <a:t>? Hãy nêu ý nghĩa của truyện?</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776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BÁNH </a:t>
            </a:r>
            <a:r>
              <a:rPr lang="en-US" altLang="en-US" sz="3200" b="1" dirty="0">
                <a:solidFill>
                  <a:srgbClr val="FF0000"/>
                </a:solidFill>
                <a:latin typeface="Times New Roman" panose="02020603050405020304" pitchFamily="18" charset="0"/>
                <a:cs typeface="Times New Roman" panose="02020603050405020304" pitchFamily="18" charset="0"/>
              </a:rPr>
              <a:t>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br>
              <a:rPr lang="en-US" altLang="en-US" sz="3100" b="1" i="1" dirty="0">
                <a:latin typeface="Times New Roman" panose="02020603050405020304" pitchFamily="18" charset="0"/>
              </a:rPr>
            </a:br>
            <a:endParaRPr lang="en-US" altLang="en-US" sz="3100" b="1" i="1" dirty="0">
              <a:latin typeface="Times New Roman" panose="02020603050405020304" pitchFamily="18" charset="0"/>
            </a:endParaRPr>
          </a:p>
        </p:txBody>
      </p:sp>
      <p:sp>
        <p:nvSpPr>
          <p:cNvPr id="5" name="Text Placeholder 2"/>
          <p:cNvSpPr txBox="1">
            <a:spLocks/>
          </p:cNvSpPr>
          <p:nvPr/>
        </p:nvSpPr>
        <p:spPr>
          <a:xfrm>
            <a:off x="292273" y="1134889"/>
            <a:ext cx="3415631" cy="99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III. </a:t>
            </a:r>
            <a:r>
              <a:rPr lang="en-US" altLang="en-US" sz="2800" b="1" u="sng" dirty="0" err="1">
                <a:solidFill>
                  <a:srgbClr val="0000FF"/>
                </a:solidFill>
                <a:latin typeface="Times New Roman" panose="02020603050405020304" pitchFamily="18" charset="0"/>
                <a:cs typeface="Times New Roman" panose="02020603050405020304" pitchFamily="18" charset="0"/>
              </a:rPr>
              <a:t>Tổng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kết</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2. </a:t>
            </a:r>
            <a:r>
              <a:rPr lang="en-US" altLang="en-US" sz="2800" b="1" u="sng" dirty="0" err="1">
                <a:solidFill>
                  <a:srgbClr val="0000FF"/>
                </a:solidFill>
                <a:latin typeface="Times New Roman" panose="02020603050405020304" pitchFamily="18" charset="0"/>
                <a:cs typeface="Times New Roman" panose="02020603050405020304" pitchFamily="18" charset="0"/>
              </a:rPr>
              <a:t>Giá</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trị</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nghệ</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thuật</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8" name="TextBox 4"/>
          <p:cNvSpPr>
            <a:spLocks noChangeArrowheads="1"/>
          </p:cNvSpPr>
          <p:nvPr/>
        </p:nvSpPr>
        <p:spPr bwMode="auto">
          <a:xfrm>
            <a:off x="251520" y="2276872"/>
            <a:ext cx="48965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sz="2800" b="1" i="1" dirty="0">
                <a:latin typeface="Times New Roman" pitchFamily="18" charset="0"/>
                <a:cs typeface="Times New Roman" pitchFamily="18" charset="0"/>
              </a:rPr>
              <a:t>- Truyện mang nét tiêu biểu của nghệ thuật truyện dân gian: kể theo trình tự thời gian. </a:t>
            </a:r>
          </a:p>
          <a:p>
            <a:pPr algn="just"/>
            <a:r>
              <a:rPr lang="nl-NL" sz="2800" b="1" i="1" dirty="0">
                <a:latin typeface="Times New Roman" pitchFamily="18" charset="0"/>
                <a:cs typeface="Times New Roman" pitchFamily="18" charset="0"/>
              </a:rPr>
              <a:t>- Truyện có nhiều chi tiết tưởng tượng, kì ảo (thần báo mộng cho Lang Liêu.)</a:t>
            </a:r>
          </a:p>
        </p:txBody>
      </p:sp>
      <p:cxnSp>
        <p:nvCxnSpPr>
          <p:cNvPr id="11" name="Straight Connector 10"/>
          <p:cNvCxnSpPr/>
          <p:nvPr/>
        </p:nvCxnSpPr>
        <p:spPr>
          <a:xfrm>
            <a:off x="5292080" y="1700808"/>
            <a:ext cx="0" cy="4920486"/>
          </a:xfrm>
          <a:prstGeom prst="line">
            <a:avLst/>
          </a:prstGeom>
        </p:spPr>
        <p:style>
          <a:lnRef idx="1">
            <a:schemeClr val="dk1"/>
          </a:lnRef>
          <a:fillRef idx="0">
            <a:schemeClr val="dk1"/>
          </a:fillRef>
          <a:effectRef idx="0">
            <a:schemeClr val="dk1"/>
          </a:effectRef>
          <a:fontRef idx="minor">
            <a:schemeClr val="tx1"/>
          </a:fontRef>
        </p:style>
      </p:cxnSp>
      <p:sp>
        <p:nvSpPr>
          <p:cNvPr id="9" name="Text Box 3"/>
          <p:cNvSpPr txBox="1">
            <a:spLocks noChangeArrowheads="1"/>
          </p:cNvSpPr>
          <p:nvPr/>
        </p:nvSpPr>
        <p:spPr bwMode="auto">
          <a:xfrm>
            <a:off x="5458296" y="1625736"/>
            <a:ext cx="3456384" cy="13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nl-NL" sz="2800" b="1" dirty="0">
                <a:solidFill>
                  <a:srgbClr val="FF0000"/>
                </a:solidFill>
                <a:latin typeface="Times New Roman" pitchFamily="18" charset="0"/>
                <a:cs typeface="Times New Roman" pitchFamily="18" charset="0"/>
              </a:rPr>
              <a:t>? Hãy nêu giá trị nghệ thuật của truyện?</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61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br>
              <a:rPr lang="en-US" altLang="en-US" sz="3100" b="1" i="1" dirty="0">
                <a:latin typeface="Times New Roman" panose="02020603050405020304" pitchFamily="18" charset="0"/>
              </a:rPr>
            </a:br>
            <a:endParaRPr lang="en-US" altLang="en-US" sz="3100" b="1" i="1" dirty="0">
              <a:latin typeface="Times New Roman" panose="02020603050405020304" pitchFamily="18" charset="0"/>
            </a:endParaRPr>
          </a:p>
        </p:txBody>
      </p:sp>
      <p:sp>
        <p:nvSpPr>
          <p:cNvPr id="5" name="Text Placeholder 2"/>
          <p:cNvSpPr txBox="1">
            <a:spLocks/>
          </p:cNvSpPr>
          <p:nvPr/>
        </p:nvSpPr>
        <p:spPr>
          <a:xfrm>
            <a:off x="292273" y="1134889"/>
            <a:ext cx="2427895" cy="4939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III. </a:t>
            </a:r>
            <a:r>
              <a:rPr lang="en-US" altLang="en-US" sz="2800" b="1" u="sng" dirty="0" err="1">
                <a:solidFill>
                  <a:srgbClr val="0000FF"/>
                </a:solidFill>
                <a:latin typeface="Times New Roman" panose="02020603050405020304" pitchFamily="18" charset="0"/>
                <a:cs typeface="Times New Roman" panose="02020603050405020304" pitchFamily="18" charset="0"/>
              </a:rPr>
              <a:t>Tổng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kết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444328" y="1772816"/>
            <a:ext cx="8305800" cy="4248472"/>
          </a:xfrm>
          <a:prstGeom prst="rect">
            <a:avLst/>
          </a:prstGeom>
          <a:solidFill>
            <a:srgbClr val="FFCCF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u="sng" dirty="0">
              <a:latin typeface="Times New Roman" pitchFamily="18" charset="0"/>
            </a:endParaRPr>
          </a:p>
          <a:p>
            <a:pPr algn="just"/>
            <a:r>
              <a:rPr lang="en-US" sz="2800" dirty="0" err="1">
                <a:latin typeface="Times New Roman" pitchFamily="18" charset="0"/>
              </a:rPr>
              <a:t>Truyền</a:t>
            </a:r>
            <a:r>
              <a:rPr lang="en-US" sz="2800" dirty="0">
                <a:latin typeface="Times New Roman" pitchFamily="18" charset="0"/>
              </a:rPr>
              <a:t> </a:t>
            </a:r>
            <a:r>
              <a:rPr lang="en-US" sz="2800" dirty="0" err="1">
                <a:latin typeface="Times New Roman" pitchFamily="18" charset="0"/>
              </a:rPr>
              <a:t>thuyết</a:t>
            </a:r>
            <a:r>
              <a:rPr lang="en-US" sz="2800" dirty="0">
                <a:latin typeface="Times New Roman" pitchFamily="18" charset="0"/>
              </a:rPr>
              <a:t> </a:t>
            </a:r>
            <a:r>
              <a:rPr lang="en-US" sz="2800" b="1" i="1" dirty="0">
                <a:latin typeface="Times New Roman" pitchFamily="18" charset="0"/>
              </a:rPr>
              <a:t>“</a:t>
            </a:r>
            <a:r>
              <a:rPr lang="en-US" sz="2800" b="1" i="1" dirty="0" err="1">
                <a:latin typeface="Times New Roman" pitchFamily="18" charset="0"/>
              </a:rPr>
              <a:t>Bánh</a:t>
            </a:r>
            <a:r>
              <a:rPr lang="en-US" sz="2800" b="1" i="1" dirty="0">
                <a:latin typeface="Times New Roman" pitchFamily="18" charset="0"/>
              </a:rPr>
              <a:t> </a:t>
            </a:r>
            <a:r>
              <a:rPr lang="en-US" sz="2800" b="1" i="1" dirty="0" err="1">
                <a:latin typeface="Times New Roman" pitchFamily="18" charset="0"/>
              </a:rPr>
              <a:t>chưng</a:t>
            </a:r>
            <a:r>
              <a:rPr lang="en-US" sz="2800" b="1" i="1" dirty="0">
                <a:latin typeface="Times New Roman" pitchFamily="18" charset="0"/>
              </a:rPr>
              <a:t>, </a:t>
            </a:r>
            <a:r>
              <a:rPr lang="en-US" sz="2800" b="1" i="1" dirty="0" err="1">
                <a:latin typeface="Times New Roman" pitchFamily="18" charset="0"/>
              </a:rPr>
              <a:t>bánh</a:t>
            </a:r>
            <a:r>
              <a:rPr lang="en-US" sz="2800" b="1" i="1" dirty="0">
                <a:latin typeface="Times New Roman" pitchFamily="18" charset="0"/>
              </a:rPr>
              <a:t> </a:t>
            </a:r>
            <a:r>
              <a:rPr lang="en-US" sz="2800" b="1" i="1" dirty="0" err="1">
                <a:latin typeface="Times New Roman" pitchFamily="18" charset="0"/>
              </a:rPr>
              <a:t>giầy</a:t>
            </a:r>
            <a:r>
              <a:rPr lang="en-US" sz="2800" b="1" i="1" dirty="0">
                <a:latin typeface="Times New Roman" pitchFamily="18" charset="0"/>
              </a:rPr>
              <a:t>” </a:t>
            </a:r>
            <a:r>
              <a:rPr lang="en-US" sz="2800" dirty="0" err="1">
                <a:latin typeface="Times New Roman" pitchFamily="18" charset="0"/>
              </a:rPr>
              <a:t>vừa</a:t>
            </a:r>
            <a:r>
              <a:rPr lang="en-US" sz="2800" dirty="0">
                <a:latin typeface="Times New Roman" pitchFamily="18" charset="0"/>
              </a:rPr>
              <a:t> </a:t>
            </a:r>
            <a:r>
              <a:rPr lang="en-US" sz="2800" dirty="0" err="1">
                <a:latin typeface="Times New Roman" pitchFamily="18" charset="0"/>
              </a:rPr>
              <a:t>giải</a:t>
            </a:r>
            <a:r>
              <a:rPr lang="en-US" sz="2800" dirty="0">
                <a:latin typeface="Times New Roman" pitchFamily="18" charset="0"/>
              </a:rPr>
              <a:t> </a:t>
            </a:r>
            <a:r>
              <a:rPr lang="en-US" sz="2800" dirty="0" err="1">
                <a:latin typeface="Times New Roman" pitchFamily="18" charset="0"/>
              </a:rPr>
              <a:t>thích</a:t>
            </a:r>
            <a:r>
              <a:rPr lang="en-US" sz="2800" dirty="0">
                <a:latin typeface="Times New Roman" pitchFamily="18" charset="0"/>
              </a:rPr>
              <a:t> </a:t>
            </a:r>
            <a:r>
              <a:rPr lang="en-US" sz="2800" dirty="0" err="1">
                <a:latin typeface="Times New Roman" pitchFamily="18" charset="0"/>
              </a:rPr>
              <a:t>nguồn</a:t>
            </a:r>
            <a:r>
              <a:rPr lang="en-US" sz="2800" dirty="0">
                <a:latin typeface="Times New Roman" pitchFamily="18" charset="0"/>
              </a:rPr>
              <a:t> </a:t>
            </a:r>
            <a:r>
              <a:rPr lang="en-US" sz="2800" dirty="0" err="1">
                <a:latin typeface="Times New Roman" pitchFamily="18" charset="0"/>
              </a:rPr>
              <a:t>gốc</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bánh</a:t>
            </a:r>
            <a:r>
              <a:rPr lang="en-US" sz="2800" dirty="0">
                <a:latin typeface="Times New Roman" pitchFamily="18" charset="0"/>
              </a:rPr>
              <a:t> </a:t>
            </a:r>
            <a:r>
              <a:rPr lang="en-US" sz="2800" dirty="0" err="1">
                <a:latin typeface="Times New Roman" pitchFamily="18" charset="0"/>
              </a:rPr>
              <a:t>chưng</a:t>
            </a:r>
            <a:r>
              <a:rPr lang="en-US" sz="2800" dirty="0">
                <a:latin typeface="Times New Roman" pitchFamily="18" charset="0"/>
              </a:rPr>
              <a:t>, </a:t>
            </a:r>
            <a:r>
              <a:rPr lang="en-US" sz="2800" dirty="0" err="1">
                <a:latin typeface="Times New Roman" pitchFamily="18" charset="0"/>
              </a:rPr>
              <a:t>bánh</a:t>
            </a:r>
            <a:r>
              <a:rPr lang="en-US" sz="2800" dirty="0">
                <a:latin typeface="Times New Roman" pitchFamily="18" charset="0"/>
              </a:rPr>
              <a:t> </a:t>
            </a:r>
            <a:r>
              <a:rPr lang="en-US" sz="2800" dirty="0" err="1">
                <a:latin typeface="Times New Roman" pitchFamily="18" charset="0"/>
              </a:rPr>
              <a:t>giầy</a:t>
            </a:r>
            <a:r>
              <a:rPr lang="en-US" sz="2800" dirty="0">
                <a:latin typeface="Times New Roman" pitchFamily="18" charset="0"/>
              </a:rPr>
              <a:t> </a:t>
            </a:r>
            <a:r>
              <a:rPr lang="en-US" sz="2800" dirty="0" err="1">
                <a:latin typeface="Times New Roman" pitchFamily="18" charset="0"/>
              </a:rPr>
              <a:t>vừa</a:t>
            </a:r>
            <a:r>
              <a:rPr lang="en-US" sz="2800" dirty="0">
                <a:latin typeface="Times New Roman" pitchFamily="18" charset="0"/>
              </a:rPr>
              <a:t> </a:t>
            </a:r>
            <a:r>
              <a:rPr lang="en-US" sz="2800" dirty="0" err="1">
                <a:latin typeface="Times New Roman" pitchFamily="18" charset="0"/>
              </a:rPr>
              <a:t>phản</a:t>
            </a:r>
            <a:r>
              <a:rPr lang="en-US" sz="2800" dirty="0">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thành</a:t>
            </a:r>
            <a:r>
              <a:rPr lang="en-US" sz="2800" dirty="0">
                <a:latin typeface="Times New Roman" pitchFamily="18" charset="0"/>
              </a:rPr>
              <a:t> </a:t>
            </a:r>
            <a:r>
              <a:rPr lang="en-US" sz="2800" dirty="0" err="1">
                <a:latin typeface="Times New Roman" pitchFamily="18" charset="0"/>
              </a:rPr>
              <a:t>tựu</a:t>
            </a:r>
            <a:r>
              <a:rPr lang="en-US" sz="2800" dirty="0">
                <a:latin typeface="Times New Roman" pitchFamily="18" charset="0"/>
              </a:rPr>
              <a:t> </a:t>
            </a:r>
            <a:r>
              <a:rPr lang="en-US" sz="2800" dirty="0" err="1">
                <a:latin typeface="Times New Roman" pitchFamily="18" charset="0"/>
              </a:rPr>
              <a:t>văn</a:t>
            </a:r>
            <a:r>
              <a:rPr lang="en-US" sz="2800" dirty="0">
                <a:latin typeface="Times New Roman" pitchFamily="18" charset="0"/>
              </a:rPr>
              <a:t> minh </a:t>
            </a:r>
            <a:r>
              <a:rPr lang="en-US" sz="2800" dirty="0" err="1">
                <a:latin typeface="Times New Roman" pitchFamily="18" charset="0"/>
              </a:rPr>
              <a:t>nông</a:t>
            </a:r>
            <a:r>
              <a:rPr lang="en-US" sz="2800" dirty="0">
                <a:latin typeface="Times New Roman" pitchFamily="18" charset="0"/>
              </a:rPr>
              <a:t> </a:t>
            </a:r>
            <a:r>
              <a:rPr lang="en-US" sz="2800" dirty="0" err="1">
                <a:latin typeface="Times New Roman" pitchFamily="18" charset="0"/>
              </a:rPr>
              <a:t>nghiệp</a:t>
            </a:r>
            <a:r>
              <a:rPr lang="en-US" sz="2800" dirty="0">
                <a:latin typeface="Times New Roman" pitchFamily="18" charset="0"/>
              </a:rPr>
              <a:t> ở </a:t>
            </a:r>
            <a:r>
              <a:rPr lang="en-US" sz="2800" dirty="0" err="1">
                <a:latin typeface="Times New Roman" pitchFamily="18" charset="0"/>
              </a:rPr>
              <a:t>buổi</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dựng</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thái</a:t>
            </a:r>
            <a:r>
              <a:rPr lang="en-US" sz="2800" dirty="0">
                <a:latin typeface="Times New Roman" pitchFamily="18" charset="0"/>
              </a:rPr>
              <a:t> </a:t>
            </a:r>
            <a:r>
              <a:rPr lang="en-US" sz="2800" dirty="0" err="1">
                <a:latin typeface="Times New Roman" pitchFamily="18" charset="0"/>
              </a:rPr>
              <a:t>độ</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cao</a:t>
            </a:r>
            <a:r>
              <a:rPr lang="en-US" sz="2800" dirty="0">
                <a:latin typeface="Times New Roman" pitchFamily="18" charset="0"/>
              </a:rPr>
              <a:t> </a:t>
            </a:r>
            <a:r>
              <a:rPr lang="en-US" sz="2800" dirty="0" err="1">
                <a:latin typeface="Times New Roman" pitchFamily="18" charset="0"/>
              </a:rPr>
              <a:t>lao</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cao</a:t>
            </a:r>
            <a:r>
              <a:rPr lang="en-US" sz="2800" dirty="0">
                <a:latin typeface="Times New Roman" pitchFamily="18" charset="0"/>
              </a:rPr>
              <a:t> </a:t>
            </a:r>
            <a:r>
              <a:rPr lang="en-US" sz="2800" dirty="0" err="1">
                <a:latin typeface="Times New Roman" pitchFamily="18" charset="0"/>
              </a:rPr>
              <a:t>nghề</a:t>
            </a:r>
            <a:r>
              <a:rPr lang="en-US" sz="2800" dirty="0">
                <a:latin typeface="Times New Roman" pitchFamily="18" charset="0"/>
              </a:rPr>
              <a:t> </a:t>
            </a:r>
            <a:r>
              <a:rPr lang="en-US" sz="2800" dirty="0" err="1">
                <a:latin typeface="Times New Roman" pitchFamily="18" charset="0"/>
              </a:rPr>
              <a:t>nông</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thể</a:t>
            </a:r>
            <a:r>
              <a:rPr lang="en-US" sz="2800" dirty="0">
                <a:latin typeface="Times New Roman" pitchFamily="18" charset="0"/>
              </a:rPr>
              <a:t>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thờ</a:t>
            </a:r>
            <a:r>
              <a:rPr lang="en-US" sz="2800" dirty="0">
                <a:latin typeface="Times New Roman" pitchFamily="18" charset="0"/>
              </a:rPr>
              <a:t> </a:t>
            </a:r>
            <a:r>
              <a:rPr lang="en-US" sz="2800" dirty="0" err="1">
                <a:latin typeface="Times New Roman" pitchFamily="18" charset="0"/>
              </a:rPr>
              <a:t>kính</a:t>
            </a:r>
            <a:r>
              <a:rPr lang="en-US" sz="2800" dirty="0">
                <a:latin typeface="Times New Roman" pitchFamily="18" charset="0"/>
              </a:rPr>
              <a:t>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Đất</a:t>
            </a:r>
            <a:r>
              <a:rPr lang="en-US" sz="2800" dirty="0">
                <a:latin typeface="Times New Roman" pitchFamily="18" charset="0"/>
              </a:rPr>
              <a:t>, </a:t>
            </a:r>
            <a:r>
              <a:rPr lang="en-US" sz="2800" dirty="0" err="1">
                <a:latin typeface="Times New Roman" pitchFamily="18" charset="0"/>
              </a:rPr>
              <a:t>tổ</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nhân</a:t>
            </a:r>
            <a:r>
              <a:rPr lang="en-US" sz="2800" dirty="0">
                <a:latin typeface="Times New Roman" pitchFamily="18" charset="0"/>
              </a:rPr>
              <a:t> </a:t>
            </a:r>
            <a:r>
              <a:rPr lang="en-US" sz="2800" dirty="0" err="1">
                <a:latin typeface="Times New Roman" pitchFamily="18" charset="0"/>
              </a:rPr>
              <a:t>dân</a:t>
            </a:r>
            <a:r>
              <a:rPr lang="en-US" sz="2800" dirty="0">
                <a:latin typeface="Times New Roman" pitchFamily="18" charset="0"/>
              </a:rPr>
              <a:t> ta. </a:t>
            </a:r>
            <a:r>
              <a:rPr lang="en-US" sz="2800" dirty="0" err="1">
                <a:latin typeface="Times New Roman" pitchFamily="18" charset="0"/>
              </a:rPr>
              <a:t>Truyện</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chi </a:t>
            </a:r>
            <a:r>
              <a:rPr lang="en-US" sz="2800" dirty="0" err="1">
                <a:latin typeface="Times New Roman" pitchFamily="18" charset="0"/>
              </a:rPr>
              <a:t>tiết</a:t>
            </a:r>
            <a:r>
              <a:rPr lang="en-US" sz="2800" dirty="0">
                <a:latin typeface="Times New Roman" pitchFamily="18" charset="0"/>
              </a:rPr>
              <a:t> </a:t>
            </a:r>
            <a:r>
              <a:rPr lang="en-US" sz="2800" dirty="0" err="1">
                <a:latin typeface="Times New Roman" pitchFamily="18" charset="0"/>
              </a:rPr>
              <a:t>nghệ</a:t>
            </a:r>
            <a:r>
              <a:rPr lang="en-US" sz="2800" dirty="0">
                <a:latin typeface="Times New Roman" pitchFamily="18" charset="0"/>
              </a:rPr>
              <a:t> </a:t>
            </a:r>
            <a:r>
              <a:rPr lang="en-US" sz="2800" dirty="0" err="1">
                <a:latin typeface="Times New Roman" pitchFamily="18" charset="0"/>
              </a:rPr>
              <a:t>thuật</a:t>
            </a:r>
            <a:r>
              <a:rPr lang="en-US" sz="2800" dirty="0">
                <a:latin typeface="Times New Roman" pitchFamily="18" charset="0"/>
              </a:rPr>
              <a:t> </a:t>
            </a:r>
            <a:r>
              <a:rPr lang="en-US" sz="2800" dirty="0" err="1">
                <a:latin typeface="Times New Roman" pitchFamily="18" charset="0"/>
              </a:rPr>
              <a:t>tiêu</a:t>
            </a:r>
            <a:r>
              <a:rPr lang="en-US" sz="2800" dirty="0">
                <a:latin typeface="Times New Roman" pitchFamily="18" charset="0"/>
              </a:rPr>
              <a:t> </a:t>
            </a:r>
            <a:r>
              <a:rPr lang="en-US" sz="2800" dirty="0" err="1">
                <a:latin typeface="Times New Roman" pitchFamily="18" charset="0"/>
              </a:rPr>
              <a:t>biểu</a:t>
            </a:r>
            <a:r>
              <a:rPr lang="en-US" sz="2800" dirty="0">
                <a:latin typeface="Times New Roman" pitchFamily="18" charset="0"/>
              </a:rPr>
              <a:t> </a:t>
            </a:r>
            <a:r>
              <a:rPr lang="en-US" sz="2800" dirty="0" err="1">
                <a:latin typeface="Times New Roman" pitchFamily="18" charset="0"/>
              </a:rPr>
              <a:t>cho</a:t>
            </a:r>
            <a:r>
              <a:rPr lang="en-US" sz="2800" dirty="0">
                <a:latin typeface="Times New Roman" pitchFamily="18" charset="0"/>
              </a:rPr>
              <a:t> </a:t>
            </a:r>
            <a:r>
              <a:rPr lang="en-US" sz="2800" dirty="0" err="1">
                <a:latin typeface="Times New Roman" pitchFamily="18" charset="0"/>
              </a:rPr>
              <a:t>truyện</a:t>
            </a:r>
            <a:r>
              <a:rPr lang="en-US" sz="2800" dirty="0">
                <a:latin typeface="Times New Roman" pitchFamily="18" charset="0"/>
              </a:rPr>
              <a:t> </a:t>
            </a:r>
            <a:r>
              <a:rPr lang="en-US" sz="2800" dirty="0" err="1">
                <a:latin typeface="Times New Roman" pitchFamily="18" charset="0"/>
              </a:rPr>
              <a:t>dân</a:t>
            </a:r>
            <a:r>
              <a:rPr lang="en-US" sz="2800" dirty="0">
                <a:latin typeface="Times New Roman" pitchFamily="18" charset="0"/>
              </a:rPr>
              <a:t> </a:t>
            </a:r>
            <a:r>
              <a:rPr lang="en-US" sz="2800" dirty="0" err="1">
                <a:latin typeface="Times New Roman" pitchFamily="18" charset="0"/>
              </a:rPr>
              <a:t>gian</a:t>
            </a:r>
            <a:r>
              <a:rPr lang="en-US" sz="2800" dirty="0">
                <a:latin typeface="Times New Roman" pitchFamily="18" charset="0"/>
              </a:rPr>
              <a:t> (</a:t>
            </a:r>
            <a:r>
              <a:rPr lang="en-US" sz="2800" dirty="0" err="1">
                <a:latin typeface="Times New Roman" pitchFamily="18" charset="0"/>
              </a:rPr>
              <a:t>nhân</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 </a:t>
            </a:r>
            <a:r>
              <a:rPr lang="en-US" sz="2800" dirty="0" err="1">
                <a:latin typeface="Times New Roman" pitchFamily="18" charset="0"/>
              </a:rPr>
              <a:t>chính</a:t>
            </a:r>
            <a:r>
              <a:rPr lang="en-US" sz="2800" dirty="0">
                <a:latin typeface="Times New Roman" pitchFamily="18" charset="0"/>
              </a:rPr>
              <a:t> - Lang </a:t>
            </a:r>
            <a:r>
              <a:rPr lang="en-US" sz="2800" dirty="0" err="1">
                <a:latin typeface="Times New Roman" pitchFamily="18" charset="0"/>
              </a:rPr>
              <a:t>Liêu</a:t>
            </a:r>
            <a:r>
              <a:rPr lang="en-US" sz="2800" dirty="0">
                <a:latin typeface="Times New Roman" pitchFamily="18" charset="0"/>
              </a:rPr>
              <a:t> – </a:t>
            </a:r>
            <a:r>
              <a:rPr lang="en-US" sz="2800" dirty="0" err="1">
                <a:latin typeface="Times New Roman" pitchFamily="18" charset="0"/>
              </a:rPr>
              <a:t>trải</a:t>
            </a:r>
            <a:r>
              <a:rPr lang="en-US" sz="2800" dirty="0">
                <a:latin typeface="Times New Roman" pitchFamily="18" charset="0"/>
              </a:rPr>
              <a:t> qua </a:t>
            </a:r>
            <a:r>
              <a:rPr lang="en-US" sz="2800" dirty="0" err="1">
                <a:latin typeface="Times New Roman" pitchFamily="18" charset="0"/>
              </a:rPr>
              <a:t>cuộc</a:t>
            </a:r>
            <a:r>
              <a:rPr lang="en-US" sz="2800" dirty="0">
                <a:latin typeface="Times New Roman" pitchFamily="18" charset="0"/>
              </a:rPr>
              <a:t> </a:t>
            </a:r>
            <a:r>
              <a:rPr lang="en-US" sz="2800" dirty="0" err="1">
                <a:latin typeface="Times New Roman" pitchFamily="18" charset="0"/>
              </a:rPr>
              <a:t>thi</a:t>
            </a:r>
            <a:r>
              <a:rPr lang="en-US" sz="2800" dirty="0">
                <a:latin typeface="Times New Roman" pitchFamily="18" charset="0"/>
              </a:rPr>
              <a:t> </a:t>
            </a:r>
            <a:r>
              <a:rPr lang="en-US" sz="2800" dirty="0" err="1">
                <a:latin typeface="Times New Roman" pitchFamily="18" charset="0"/>
              </a:rPr>
              <a:t>tài</a:t>
            </a:r>
            <a:r>
              <a:rPr lang="en-US" sz="2800" dirty="0">
                <a:latin typeface="Times New Roman" pitchFamily="18" charset="0"/>
              </a:rPr>
              <a:t>, </a:t>
            </a:r>
            <a:r>
              <a:rPr lang="en-US" sz="2800" dirty="0" err="1">
                <a:latin typeface="Times New Roman" pitchFamily="18" charset="0"/>
              </a:rPr>
              <a:t>được</a:t>
            </a:r>
            <a:r>
              <a:rPr lang="en-US" sz="2800" dirty="0">
                <a:latin typeface="Times New Roman" pitchFamily="18" charset="0"/>
              </a:rPr>
              <a:t> </a:t>
            </a:r>
            <a:r>
              <a:rPr lang="en-US" sz="2800" dirty="0" err="1">
                <a:latin typeface="Times New Roman" pitchFamily="18" charset="0"/>
              </a:rPr>
              <a:t>thần</a:t>
            </a:r>
            <a:r>
              <a:rPr lang="en-US" sz="2800" dirty="0">
                <a:latin typeface="Times New Roman" pitchFamily="18" charset="0"/>
              </a:rPr>
              <a:t> </a:t>
            </a:r>
            <a:r>
              <a:rPr lang="en-US" sz="2800" dirty="0" err="1">
                <a:latin typeface="Times New Roman" pitchFamily="18" charset="0"/>
              </a:rPr>
              <a:t>giúp</a:t>
            </a:r>
            <a:r>
              <a:rPr lang="en-US" sz="2800" dirty="0">
                <a:latin typeface="Times New Roman" pitchFamily="18" charset="0"/>
              </a:rPr>
              <a:t> </a:t>
            </a:r>
            <a:r>
              <a:rPr lang="en-US" sz="2800" dirty="0" err="1">
                <a:latin typeface="Times New Roman" pitchFamily="18" charset="0"/>
              </a:rPr>
              <a:t>đỡ</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nối</a:t>
            </a:r>
            <a:r>
              <a:rPr lang="en-US" sz="2800" dirty="0">
                <a:latin typeface="Times New Roman" pitchFamily="18" charset="0"/>
              </a:rPr>
              <a:t> </a:t>
            </a:r>
            <a:r>
              <a:rPr lang="en-US" sz="2800" dirty="0" err="1">
                <a:latin typeface="Times New Roman" pitchFamily="18" charset="0"/>
              </a:rPr>
              <a:t>ngôi</a:t>
            </a:r>
            <a:r>
              <a:rPr lang="en-US" sz="2800" dirty="0">
                <a:latin typeface="Times New Roman" pitchFamily="18" charset="0"/>
              </a:rPr>
              <a:t> </a:t>
            </a:r>
            <a:r>
              <a:rPr lang="en-US" sz="2800" dirty="0" err="1">
                <a:latin typeface="Times New Roman" pitchFamily="18" charset="0"/>
              </a:rPr>
              <a:t>vua</a:t>
            </a:r>
            <a:r>
              <a:rPr lang="en-US" sz="2800" dirty="0">
                <a:latin typeface="Times New Roman" pitchFamily="18" charset="0"/>
              </a:rPr>
              <a:t>…)</a:t>
            </a:r>
          </a:p>
          <a:p>
            <a:pPr algn="just"/>
            <a:endParaRPr lang="en-US" sz="2800" dirty="0">
              <a:latin typeface="Times New Roman" pitchFamily="18" charset="0"/>
            </a:endParaRPr>
          </a:p>
        </p:txBody>
      </p:sp>
    </p:spTree>
    <p:extLst>
      <p:ext uri="{BB962C8B-B14F-4D97-AF65-F5344CB8AC3E}">
        <p14:creationId xmlns:p14="http://schemas.microsoft.com/office/powerpoint/2010/main" val="26408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br>
              <a:rPr lang="en-US" altLang="en-US" sz="3100" b="1" i="1" dirty="0">
                <a:latin typeface="Times New Roman" panose="02020603050405020304" pitchFamily="18" charset="0"/>
              </a:rPr>
            </a:br>
            <a:endParaRPr lang="en-US" altLang="en-US" sz="3100" b="1" i="1" dirty="0">
              <a:latin typeface="Times New Roman" panose="02020603050405020304" pitchFamily="18" charset="0"/>
            </a:endParaRPr>
          </a:p>
        </p:txBody>
      </p:sp>
      <p:sp>
        <p:nvSpPr>
          <p:cNvPr id="5" name="Text Placeholder 2"/>
          <p:cNvSpPr txBox="1">
            <a:spLocks/>
          </p:cNvSpPr>
          <p:nvPr/>
        </p:nvSpPr>
        <p:spPr>
          <a:xfrm>
            <a:off x="292273" y="1134889"/>
            <a:ext cx="3343623" cy="11419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smtClean="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Luyện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tập</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tập</a:t>
            </a:r>
            <a:r>
              <a:rPr lang="en-US" altLang="en-US" sz="2800" b="1" dirty="0">
                <a:solidFill>
                  <a:srgbClr val="0000FF"/>
                </a:solidFill>
                <a:latin typeface="Times New Roman" panose="02020603050405020304" pitchFamily="18" charset="0"/>
                <a:cs typeface="Times New Roman" panose="02020603050405020304" pitchFamily="18" charset="0"/>
              </a:rPr>
              <a:t> 1</a:t>
            </a:r>
            <a:r>
              <a:rPr lang="en-US" altLang="en-US" sz="2800" b="1">
                <a:solidFill>
                  <a:srgbClr val="0000FF"/>
                </a:solidFill>
                <a:latin typeface="Times New Roman" panose="02020603050405020304" pitchFamily="18" charset="0"/>
                <a:cs typeface="Times New Roman" panose="02020603050405020304" pitchFamily="18" charset="0"/>
              </a:rPr>
              <a:t>: </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TextBox 4"/>
          <p:cNvSpPr>
            <a:spLocks noChangeArrowheads="1"/>
          </p:cNvSpPr>
          <p:nvPr/>
        </p:nvSpPr>
        <p:spPr bwMode="auto">
          <a:xfrm>
            <a:off x="467544" y="2186861"/>
            <a:ext cx="84249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sz="2800" b="1" smtClean="0">
                <a:latin typeface="Times New Roman" pitchFamily="18" charset="0"/>
                <a:cs typeface="Times New Roman" pitchFamily="18" charset="0"/>
              </a:rPr>
              <a:t>Nêu </a:t>
            </a:r>
            <a:r>
              <a:rPr lang="nl-NL" sz="2800" b="1" dirty="0">
                <a:solidFill>
                  <a:srgbClr val="FF0000"/>
                </a:solidFill>
                <a:latin typeface="Times New Roman" pitchFamily="18" charset="0"/>
                <a:cs typeface="Times New Roman" pitchFamily="18" charset="0"/>
              </a:rPr>
              <a:t>ý</a:t>
            </a:r>
            <a:r>
              <a:rPr lang="nl-NL" sz="2800" b="1" smtClean="0">
                <a:solidFill>
                  <a:srgbClr val="FF0000"/>
                </a:solidFill>
                <a:latin typeface="Times New Roman" pitchFamily="18" charset="0"/>
                <a:cs typeface="Times New Roman" pitchFamily="18" charset="0"/>
              </a:rPr>
              <a:t> </a:t>
            </a:r>
            <a:r>
              <a:rPr lang="nl-NL" sz="2800" b="1" dirty="0">
                <a:solidFill>
                  <a:srgbClr val="FF0000"/>
                </a:solidFill>
                <a:latin typeface="Times New Roman" pitchFamily="18" charset="0"/>
                <a:cs typeface="Times New Roman" pitchFamily="18" charset="0"/>
              </a:rPr>
              <a:t>nghĩa của phong phục ngày Tết nhân dân ta làm bánh chưng, bánh giầy ?</a:t>
            </a:r>
            <a:endParaRPr lang="en-US" sz="2800" b="1" dirty="0">
              <a:solidFill>
                <a:srgbClr val="FF0000"/>
              </a:solidFill>
              <a:latin typeface="Times New Roman" pitchFamily="18" charset="0"/>
              <a:cs typeface="Times New Roman" pitchFamily="18" charset="0"/>
            </a:endParaRPr>
          </a:p>
        </p:txBody>
      </p:sp>
      <p:sp>
        <p:nvSpPr>
          <p:cNvPr id="7" name="TextBox 4"/>
          <p:cNvSpPr>
            <a:spLocks noChangeArrowheads="1"/>
          </p:cNvSpPr>
          <p:nvPr/>
        </p:nvSpPr>
        <p:spPr bwMode="auto">
          <a:xfrm>
            <a:off x="251520" y="3068960"/>
            <a:ext cx="864096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sz="2800" dirty="0">
                <a:latin typeface="Times New Roman" pitchFamily="18" charset="0"/>
                <a:cs typeface="Times New Roman" pitchFamily="18" charset="0"/>
              </a:rPr>
              <a:t>- Đề cao nghề nông, đề cao sự thờ cúng Trời, Đất và tổ tiên của nhân dân ta.</a:t>
            </a:r>
          </a:p>
          <a:p>
            <a:pPr algn="just"/>
            <a:r>
              <a:rPr lang="nl-NL" sz="2800" dirty="0">
                <a:latin typeface="Times New Roman" pitchFamily="18" charset="0"/>
                <a:cs typeface="Times New Roman" pitchFamily="18" charset="0"/>
              </a:rPr>
              <a:t>- Cha ông ta đã xây dựng phong tục tập quán của mình từ những điều giản dị nhưng rất thiêng liêng và giàu ý nghĩa. </a:t>
            </a:r>
          </a:p>
          <a:p>
            <a:pPr algn="just"/>
            <a:r>
              <a:rPr lang="nl-NL" sz="2800" dirty="0">
                <a:latin typeface="Times New Roman" pitchFamily="18" charset="0"/>
                <a:cs typeface="Times New Roman" pitchFamily="18" charset="0"/>
              </a:rPr>
              <a:t>- Giữ gìn truyền thống văn hóa đậm đà bản sắc dân tộc và làm sống dậy câu chuyện </a:t>
            </a:r>
            <a:r>
              <a:rPr lang="nl-NL" sz="2800" b="1" i="1" dirty="0">
                <a:latin typeface="Times New Roman" pitchFamily="18" charset="0"/>
                <a:cs typeface="Times New Roman" pitchFamily="18" charset="0"/>
              </a:rPr>
              <a:t>“Bánh chưng, bánh giầy” </a:t>
            </a:r>
            <a:r>
              <a:rPr lang="nl-NL" sz="2800" dirty="0">
                <a:latin typeface="Times New Roman" pitchFamily="18" charset="0"/>
                <a:cs typeface="Times New Roman" pitchFamily="18" charset="0"/>
              </a:rPr>
              <a:t>trong kho tàng truyện dân gian Việt Nam.</a:t>
            </a:r>
          </a:p>
        </p:txBody>
      </p:sp>
    </p:spTree>
    <p:extLst>
      <p:ext uri="{BB962C8B-B14F-4D97-AF65-F5344CB8AC3E}">
        <p14:creationId xmlns:p14="http://schemas.microsoft.com/office/powerpoint/2010/main" val="32838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pt-BR" b="1" smtClean="0"/>
              <a:t>Bài 2: Tại </a:t>
            </a:r>
            <a:r>
              <a:rPr lang="pt-BR" b="1"/>
              <a:t>sao có thể nói</a:t>
            </a:r>
            <a:r>
              <a:rPr lang="fr-FR" b="1"/>
              <a:t>:Lang liêu- người anh hùng văn hóa của người Việt</a:t>
            </a:r>
            <a:r>
              <a:rPr lang="fr-FR" b="1"/>
              <a:t> </a:t>
            </a:r>
            <a:r>
              <a:rPr lang="fr-FR" b="1" smtClean="0"/>
              <a:t>?(10p)</a:t>
            </a:r>
            <a:endParaRPr lang="en-US"/>
          </a:p>
          <a:p>
            <a:endParaRPr lang="en-US"/>
          </a:p>
        </p:txBody>
      </p:sp>
    </p:spTree>
    <p:extLst>
      <p:ext uri="{BB962C8B-B14F-4D97-AF65-F5344CB8AC3E}">
        <p14:creationId xmlns:p14="http://schemas.microsoft.com/office/powerpoint/2010/main" val="363654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525963"/>
          </a:xfrm>
        </p:spPr>
        <p:txBody>
          <a:bodyPr>
            <a:normAutofit lnSpcReduction="10000"/>
          </a:bodyPr>
          <a:lstStyle/>
          <a:p>
            <a:r>
              <a:rPr lang="fr-FR" b="1">
                <a:latin typeface="Times New Roman" pitchFamily="18" charset="0"/>
                <a:cs typeface="Times New Roman" pitchFamily="18" charset="0"/>
              </a:rPr>
              <a:t>Lang liêu- người anh hùng văn hóa của người Việt.</a:t>
            </a:r>
            <a:endParaRPr lang="en-US">
              <a:latin typeface="Times New Roman" pitchFamily="18" charset="0"/>
              <a:cs typeface="Times New Roman" pitchFamily="18" charset="0"/>
            </a:endParaRPr>
          </a:p>
          <a:p>
            <a:pPr lvl="0"/>
            <a:r>
              <a:rPr lang="fr-FR">
                <a:latin typeface="Times New Roman" pitchFamily="18" charset="0"/>
                <a:cs typeface="Times New Roman" pitchFamily="18" charset="0"/>
              </a:rPr>
              <a:t>Sáng tạo ra BCBG</a:t>
            </a:r>
            <a:endParaRPr lang="en-US">
              <a:latin typeface="Times New Roman" pitchFamily="18" charset="0"/>
              <a:cs typeface="Times New Roman" pitchFamily="18" charset="0"/>
            </a:endParaRPr>
          </a:p>
          <a:p>
            <a:pPr lvl="0"/>
            <a:r>
              <a:rPr lang="fr-FR">
                <a:latin typeface="Times New Roman" pitchFamily="18" charset="0"/>
                <a:cs typeface="Times New Roman" pitchFamily="18" charset="0"/>
              </a:rPr>
              <a:t>– Thể hiện sự trân trọng với sản vật nồng nghiệp :lúa gạo, đậu xanh, thịt heo, lá dong…</a:t>
            </a:r>
            <a:endParaRPr lang="en-US">
              <a:latin typeface="Times New Roman" pitchFamily="18" charset="0"/>
              <a:cs typeface="Times New Roman" pitchFamily="18" charset="0"/>
            </a:endParaRPr>
          </a:p>
          <a:p>
            <a:r>
              <a:rPr lang="fr-FR">
                <a:latin typeface="Times New Roman" pitchFamily="18" charset="0"/>
                <a:cs typeface="Times New Roman" pitchFamily="18" charset="0"/>
              </a:rPr>
              <a:t>– Khơi nguồn truyền thống làm  BCBG ngày tết để thờ cúng Trời Đất, tổ tiên.</a:t>
            </a:r>
            <a:endParaRPr lang="en-US">
              <a:latin typeface="Times New Roman" pitchFamily="18" charset="0"/>
              <a:cs typeface="Times New Roman" pitchFamily="18" charset="0"/>
            </a:endParaRPr>
          </a:p>
          <a:p>
            <a:r>
              <a:rPr lang="fr-FR">
                <a:latin typeface="Times New Roman" pitchFamily="18" charset="0"/>
                <a:cs typeface="Times New Roman" pitchFamily="18" charset="0"/>
              </a:rPr>
              <a:t>-&gt; Lang Liêu là tượng đài của người anh hùng văn hóa trong tâm thức dân gian Việt Nam.</a:t>
            </a:r>
            <a:endParaRPr lang="en-US">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230603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33400"/>
          </a:xfrm>
          <a:solidFill>
            <a:srgbClr val="FFFF00"/>
          </a:solidFill>
        </p:spPr>
        <p:txBody>
          <a:bodyPr>
            <a:normAutofit fontScale="90000"/>
          </a:bodyPr>
          <a:lstStyle/>
          <a:p>
            <a:r>
              <a:rPr lang="en-US" sz="4000" b="1" dirty="0">
                <a:solidFill>
                  <a:srgbClr val="FF0000"/>
                </a:solidFill>
                <a:latin typeface="Times New Roman" pitchFamily="18" charset="0"/>
                <a:cs typeface="Times New Roman" pitchFamily="18" charset="0"/>
              </a:rPr>
              <a:t>HƯỚNG DẪN HỌC TẬP BỘ MÔN</a:t>
            </a:r>
          </a:p>
        </p:txBody>
      </p:sp>
      <p:sp>
        <p:nvSpPr>
          <p:cNvPr id="7" name="Rectangle 6"/>
          <p:cNvSpPr/>
          <p:nvPr/>
        </p:nvSpPr>
        <p:spPr>
          <a:xfrm>
            <a:off x="228600" y="764704"/>
            <a:ext cx="8763000" cy="2246769"/>
          </a:xfrm>
          <a:prstGeom prst="rect">
            <a:avLst/>
          </a:prstGeom>
        </p:spPr>
        <p:txBody>
          <a:bodyPr wrap="square">
            <a:spAutoFit/>
          </a:bodyPr>
          <a:lstStyle/>
          <a:p>
            <a:pPr marL="457200" indent="-457200" algn="just">
              <a:buFont typeface="Arial" pitchFamily="34" charset="0"/>
              <a:buChar char="•"/>
            </a:pPr>
            <a:r>
              <a:rPr lang="en-US" sz="2800" b="1" dirty="0">
                <a:solidFill>
                  <a:srgbClr val="0070C0"/>
                </a:solidFill>
                <a:latin typeface="Times New Roman" pitchFamily="18" charset="0"/>
                <a:cs typeface="Times New Roman" pitchFamily="18" charset="0"/>
              </a:rPr>
              <a:t>Ở </a:t>
            </a:r>
            <a:r>
              <a:rPr lang="en-US" sz="2800" b="1" dirty="0" err="1">
                <a:solidFill>
                  <a:srgbClr val="0070C0"/>
                </a:solidFill>
                <a:latin typeface="Times New Roman" pitchFamily="18" charset="0"/>
                <a:cs typeface="Times New Roman" pitchFamily="18" charset="0"/>
              </a:rPr>
              <a:t>lớp</a:t>
            </a:r>
            <a:r>
              <a:rPr lang="en-US" sz="2800" b="1" dirty="0">
                <a:solidFill>
                  <a:srgbClr val="0070C0"/>
                </a:solidFill>
                <a:latin typeface="Times New Roman" pitchFamily="18" charset="0"/>
                <a:cs typeface="Times New Roman" pitchFamily="18" charset="0"/>
              </a:rPr>
              <a:t> : </a:t>
            </a:r>
          </a:p>
          <a:p>
            <a:pPr marL="457200" indent="-457200" algn="just">
              <a:buFontTx/>
              <a:buChar char="-"/>
            </a:pPr>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giảng</a:t>
            </a:r>
            <a:r>
              <a:rPr lang="en-US" sz="2800" b="1" dirty="0">
                <a:latin typeface="Times New Roman" pitchFamily="18" charset="0"/>
                <a:cs typeface="Times New Roman" pitchFamily="18" charset="0"/>
              </a:rPr>
              <a:t>.</a:t>
            </a:r>
          </a:p>
          <a:p>
            <a:pPr marL="457200" indent="-457200" algn="just">
              <a:buFontTx/>
              <a:buChar char="-"/>
            </a:pPr>
            <a:r>
              <a:rPr lang="en-US" sz="2800" b="1" dirty="0" err="1">
                <a:latin typeface="Times New Roman" pitchFamily="18" charset="0"/>
                <a:cs typeface="Times New Roman" pitchFamily="18" charset="0"/>
              </a:rPr>
              <a:t>Mạnh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a:t>
            </a:r>
          </a:p>
          <a:p>
            <a:pPr marL="457200" indent="-457200" algn="just">
              <a:buFontTx/>
              <a:buChar char="-"/>
            </a:pP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a:t>
            </a:r>
          </a:p>
          <a:p>
            <a:pPr marL="457200" indent="-457200" algn="just">
              <a:buFontTx/>
              <a:buChar char="-"/>
            </a:pP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đủ</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Rectangle 7"/>
          <p:cNvSpPr/>
          <p:nvPr/>
        </p:nvSpPr>
        <p:spPr>
          <a:xfrm>
            <a:off x="251520" y="3342471"/>
            <a:ext cx="8763000" cy="2677656"/>
          </a:xfrm>
          <a:prstGeom prst="rect">
            <a:avLst/>
          </a:prstGeom>
        </p:spPr>
        <p:txBody>
          <a:bodyPr wrap="square">
            <a:spAutoFit/>
          </a:bodyPr>
          <a:lstStyle/>
          <a:p>
            <a:pPr marL="457200" indent="-457200" algn="just">
              <a:buFont typeface="Arial" pitchFamily="34" charset="0"/>
              <a:buChar char="•"/>
            </a:pPr>
            <a:r>
              <a:rPr lang="en-US" sz="2800" b="1" dirty="0" err="1">
                <a:solidFill>
                  <a:srgbClr val="0070C0"/>
                </a:solidFill>
                <a:latin typeface="Times New Roman" pitchFamily="18" charset="0"/>
                <a:cs typeface="Times New Roman" pitchFamily="18" charset="0"/>
              </a:rPr>
              <a:t>Về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 </a:t>
            </a:r>
          </a:p>
          <a:p>
            <a:pPr marL="457200" indent="-457200" algn="just">
              <a:buFontTx/>
              <a:buChar char="-"/>
            </a:pP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nắm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err="1">
                <a:latin typeface="Times New Roman" pitchFamily="18" charset="0"/>
                <a:cs typeface="Times New Roman" pitchFamily="18" charset="0"/>
              </a:rPr>
              <a:t>cũ</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(Phần đã ghi trong tiết học và phần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nhớ</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thuộc</a:t>
            </a:r>
            <a:r>
              <a:rPr lang="en-US" sz="2800" b="1" dirty="0">
                <a:latin typeface="Times New Roman" pitchFamily="18" charset="0"/>
                <a:cs typeface="Times New Roman" pitchFamily="18" charset="0"/>
              </a:rPr>
              <a:t>.)</a:t>
            </a:r>
          </a:p>
          <a:p>
            <a:pPr marL="457200" indent="-457200" algn="just">
              <a:buFontTx/>
              <a:buChar char="-"/>
            </a:pP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a:t>
            </a:r>
          </a:p>
          <a:p>
            <a:pPr marL="457200" indent="-457200" algn="just">
              <a:buFontTx/>
              <a:buChar char="-"/>
            </a:pP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350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AutoShape 4"/>
          <p:cNvSpPr>
            <a:spLocks noChangeArrowheads="1"/>
          </p:cNvSpPr>
          <p:nvPr/>
        </p:nvSpPr>
        <p:spPr bwMode="auto">
          <a:xfrm>
            <a:off x="3048000" y="794792"/>
            <a:ext cx="2514600" cy="762000"/>
          </a:xfrm>
          <a:prstGeom prst="ellipseRibbon2">
            <a:avLst>
              <a:gd name="adj1" fmla="val 25000"/>
              <a:gd name="adj2" fmla="val 50000"/>
              <a:gd name="adj3" fmla="val 12500"/>
            </a:avLst>
          </a:prstGeom>
          <a:gradFill rotWithShape="1">
            <a:gsLst>
              <a:gs pos="0">
                <a:srgbClr val="009900"/>
              </a:gs>
              <a:gs pos="50000">
                <a:schemeClr val="bg1"/>
              </a:gs>
              <a:gs pos="100000">
                <a:srgbClr val="009900"/>
              </a:gs>
            </a:gsLst>
            <a:lin ang="5400000" scaled="1"/>
          </a:gradFill>
          <a:ln w="9525">
            <a:solidFill>
              <a:srgbClr val="CC99FF"/>
            </a:solidFill>
            <a:round/>
            <a:headEnd/>
            <a:tailEnd/>
          </a:ln>
          <a:effectLst/>
        </p:spPr>
        <p:txBody>
          <a:bodyPr wrap="none" anchor="ctr"/>
          <a:lstStyle/>
          <a:p>
            <a:pPr algn="ctr" eaLnBrk="0" hangingPunct="0">
              <a:defRPr/>
            </a:pPr>
            <a:r>
              <a:rPr lang="en-US" sz="3600" b="1" smtClean="0">
                <a:latin typeface="Times New Roman" panose="02020603050405020304" pitchFamily="18" charset="0"/>
                <a:cs typeface="Times New Roman" panose="02020603050405020304" pitchFamily="18" charset="0"/>
              </a:rPr>
              <a:t>VẬN DỤNG</a:t>
            </a:r>
            <a:endParaRPr lang="en-US" sz="3600" b="1" dirty="0">
              <a:latin typeface="Times New Roman" panose="02020603050405020304" pitchFamily="18" charset="0"/>
              <a:cs typeface="Times New Roman" panose="02020603050405020304" pitchFamily="18" charset="0"/>
            </a:endParaRPr>
          </a:p>
        </p:txBody>
      </p:sp>
      <p:sp>
        <p:nvSpPr>
          <p:cNvPr id="3" name="Oval 2"/>
          <p:cNvSpPr/>
          <p:nvPr/>
        </p:nvSpPr>
        <p:spPr>
          <a:xfrm>
            <a:off x="145976" y="3861048"/>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4"/>
          <p:cNvSpPr>
            <a:spLocks noChangeArrowheads="1"/>
          </p:cNvSpPr>
          <p:nvPr/>
        </p:nvSpPr>
        <p:spPr bwMode="auto">
          <a:xfrm>
            <a:off x="251520" y="1628800"/>
            <a:ext cx="864096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lgn="just">
              <a:buAutoNum type="arabicPeriod"/>
            </a:pPr>
            <a:r>
              <a:rPr lang="nl-NL" sz="2800" b="1" dirty="0">
                <a:solidFill>
                  <a:srgbClr val="FF0000"/>
                </a:solidFill>
                <a:latin typeface="Times New Roman" pitchFamily="18" charset="0"/>
                <a:cs typeface="Times New Roman" pitchFamily="18" charset="0"/>
              </a:rPr>
              <a:t>Trong truyện </a:t>
            </a:r>
            <a:r>
              <a:rPr lang="nl-NL" sz="2800" b="1" i="1" dirty="0">
                <a:solidFill>
                  <a:srgbClr val="FF0000"/>
                </a:solidFill>
                <a:latin typeface="Times New Roman" pitchFamily="18" charset="0"/>
                <a:cs typeface="Times New Roman" pitchFamily="18" charset="0"/>
              </a:rPr>
              <a:t>“Bánh chưng, bánh giầy”, </a:t>
            </a:r>
            <a:r>
              <a:rPr lang="nl-NL" sz="2800" b="1" dirty="0">
                <a:solidFill>
                  <a:srgbClr val="FF0000"/>
                </a:solidFill>
                <a:latin typeface="Times New Roman" pitchFamily="18" charset="0"/>
                <a:cs typeface="Times New Roman" pitchFamily="18" charset="0"/>
              </a:rPr>
              <a:t>Hùng Vương có ý định truyền ngôi cho người con nào ?</a:t>
            </a:r>
          </a:p>
          <a:p>
            <a:pPr marL="514350" indent="-514350" algn="just">
              <a:buAutoNum type="alphaUcPeriod"/>
            </a:pPr>
            <a:r>
              <a:rPr lang="nl-NL" sz="2800" b="1" dirty="0">
                <a:latin typeface="Times New Roman" pitchFamily="18" charset="0"/>
                <a:cs typeface="Times New Roman" pitchFamily="18" charset="0"/>
              </a:rPr>
              <a:t>Người con trưởng.</a:t>
            </a:r>
          </a:p>
          <a:p>
            <a:pPr marL="514350" indent="-514350" algn="just">
              <a:buAutoNum type="alphaUcPeriod"/>
            </a:pPr>
            <a:r>
              <a:rPr lang="nl-NL" sz="2800" b="1" dirty="0">
                <a:latin typeface="Times New Roman" pitchFamily="18" charset="0"/>
                <a:cs typeface="Times New Roman" pitchFamily="18" charset="0"/>
              </a:rPr>
              <a:t>Người con thứ.</a:t>
            </a:r>
          </a:p>
          <a:p>
            <a:pPr marL="514350" indent="-514350" algn="just">
              <a:buAutoNum type="alphaUcPeriod"/>
            </a:pPr>
            <a:r>
              <a:rPr lang="nl-NL" sz="2800" b="1" dirty="0">
                <a:latin typeface="Times New Roman" pitchFamily="18" charset="0"/>
                <a:cs typeface="Times New Roman" pitchFamily="18" charset="0"/>
              </a:rPr>
              <a:t>Người con có lễ vật lạ và quý.</a:t>
            </a:r>
          </a:p>
          <a:p>
            <a:pPr marL="514350" indent="-514350" algn="just">
              <a:buAutoNum type="alphaUcPeriod"/>
            </a:pPr>
            <a:r>
              <a:rPr lang="nl-NL" sz="2800" b="1" dirty="0">
                <a:latin typeface="Times New Roman" pitchFamily="18" charset="0"/>
                <a:cs typeface="Times New Roman" pitchFamily="18" charset="0"/>
              </a:rPr>
              <a:t>Người con làm vừa ý và nối được chí vua cha</a:t>
            </a:r>
            <a:r>
              <a:rPr lang="nl-NL" sz="2800" b="1" i="1" dirty="0">
                <a:latin typeface="Times New Roman" pitchFamily="18" charset="0"/>
                <a:cs typeface="Times New Roman" pitchFamily="18" charset="0"/>
              </a:rPr>
              <a:t>. </a:t>
            </a:r>
          </a:p>
        </p:txBody>
      </p:sp>
      <p:pic>
        <p:nvPicPr>
          <p:cNvPr id="3074" name="Picture 2" descr="Lang Liêu được nối ngôi Vua Hùng chỉ với Bánh Chưng Bánh Dày. Vì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06455"/>
            <a:ext cx="3888432" cy="24421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Vì sao chỉ với bánh chưng, bánh dày mà Lang Liêu được nối ngôi Hùng vương?  – Tin tức Góc nhìn ĐK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Vì sao chỉ với bánh chưng, bánh dày mà Lang Liêu được nối ngôi Hùng vương?  – Tin tức Góc nhìn ĐK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Sự tích bánh chưng, bánh dà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Sự tích bánh chưng, bánh dà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s://truyencotich.vn/wp-content/uploads/2012/10/1321138012_Banh-chung-banh-day-660x44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070" y="4242048"/>
            <a:ext cx="4583410" cy="250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2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heel(1)">
                                      <p:cBhvr>
                                        <p:cTn id="7" dur="2000"/>
                                        <p:tgtEl>
                                          <p:spTgt spid="5427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AutoShape 4"/>
          <p:cNvSpPr>
            <a:spLocks noChangeArrowheads="1"/>
          </p:cNvSpPr>
          <p:nvPr/>
        </p:nvSpPr>
        <p:spPr bwMode="auto">
          <a:xfrm>
            <a:off x="3048000" y="434752"/>
            <a:ext cx="2514600" cy="762000"/>
          </a:xfrm>
          <a:prstGeom prst="ellipseRibbon2">
            <a:avLst>
              <a:gd name="adj1" fmla="val 25000"/>
              <a:gd name="adj2" fmla="val 50000"/>
              <a:gd name="adj3" fmla="val 12500"/>
            </a:avLst>
          </a:prstGeom>
          <a:gradFill rotWithShape="1">
            <a:gsLst>
              <a:gs pos="0">
                <a:srgbClr val="009900"/>
              </a:gs>
              <a:gs pos="50000">
                <a:schemeClr val="bg1"/>
              </a:gs>
              <a:gs pos="100000">
                <a:srgbClr val="009900"/>
              </a:gs>
            </a:gsLst>
            <a:lin ang="5400000" scaled="1"/>
          </a:gradFill>
          <a:ln w="9525">
            <a:solidFill>
              <a:srgbClr val="CC99FF"/>
            </a:solidFill>
            <a:round/>
            <a:headEnd/>
            <a:tailEnd/>
          </a:ln>
          <a:effectLst/>
        </p:spPr>
        <p:txBody>
          <a:bodyPr wrap="none" anchor="ctr"/>
          <a:lstStyle/>
          <a:p>
            <a:pPr algn="ctr" eaLnBrk="0" hangingPunct="0">
              <a:defRPr/>
            </a:pPr>
            <a:r>
              <a:rPr lang="en-US" sz="3600" b="1" dirty="0">
                <a:latin typeface="Times New Roman" panose="02020603050405020304" pitchFamily="18" charset="0"/>
                <a:cs typeface="Times New Roman" panose="02020603050405020304" pitchFamily="18" charset="0"/>
              </a:rPr>
              <a:t>CỦNG CỐ</a:t>
            </a:r>
          </a:p>
        </p:txBody>
      </p:sp>
      <p:sp>
        <p:nvSpPr>
          <p:cNvPr id="8" name="Oval 7"/>
          <p:cNvSpPr/>
          <p:nvPr/>
        </p:nvSpPr>
        <p:spPr>
          <a:xfrm>
            <a:off x="323528" y="3212976"/>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4"/>
          <p:cNvSpPr>
            <a:spLocks noChangeArrowheads="1"/>
          </p:cNvSpPr>
          <p:nvPr/>
        </p:nvSpPr>
        <p:spPr bwMode="auto">
          <a:xfrm>
            <a:off x="405096" y="1400577"/>
            <a:ext cx="864096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sz="2800" b="1" dirty="0">
                <a:solidFill>
                  <a:srgbClr val="C00000"/>
                </a:solidFill>
                <a:latin typeface="Times New Roman" pitchFamily="18" charset="0"/>
                <a:cs typeface="Times New Roman" pitchFamily="18" charset="0"/>
              </a:rPr>
              <a:t>2. </a:t>
            </a:r>
            <a:r>
              <a:rPr lang="nl-NL" sz="2800" b="1" dirty="0">
                <a:solidFill>
                  <a:srgbClr val="FF0000"/>
                </a:solidFill>
                <a:latin typeface="Times New Roman" pitchFamily="18" charset="0"/>
                <a:cs typeface="Times New Roman" pitchFamily="18" charset="0"/>
              </a:rPr>
              <a:t>Tại sao lễ vật của Lang Liêu dâng lên vua cha là những lễ vật </a:t>
            </a:r>
            <a:r>
              <a:rPr lang="nl-NL" sz="2800" b="1" i="1" dirty="0">
                <a:solidFill>
                  <a:srgbClr val="FF0000"/>
                </a:solidFill>
                <a:latin typeface="Times New Roman" pitchFamily="18" charset="0"/>
                <a:cs typeface="Times New Roman" pitchFamily="18" charset="0"/>
              </a:rPr>
              <a:t>“không gì quý bằng” </a:t>
            </a:r>
            <a:r>
              <a:rPr lang="nl-NL" sz="2800" b="1" dirty="0">
                <a:solidFill>
                  <a:srgbClr val="FF0000"/>
                </a:solidFill>
                <a:latin typeface="Times New Roman" pitchFamily="18" charset="0"/>
                <a:cs typeface="Times New Roman" pitchFamily="18" charset="0"/>
              </a:rPr>
              <a:t>?</a:t>
            </a:r>
          </a:p>
          <a:p>
            <a:pPr marL="514350" indent="-514350" algn="just">
              <a:buAutoNum type="alphaUcPeriod"/>
            </a:pPr>
            <a:r>
              <a:rPr lang="nl-NL" sz="2800" b="1" dirty="0">
                <a:latin typeface="Times New Roman" pitchFamily="18" charset="0"/>
                <a:cs typeface="Times New Roman" pitchFamily="18" charset="0"/>
              </a:rPr>
              <a:t>Lễ vật ăn được và rất ngon.</a:t>
            </a:r>
          </a:p>
          <a:p>
            <a:pPr marL="514350" indent="-514350" algn="just">
              <a:buAutoNum type="alphaUcPeriod"/>
            </a:pPr>
            <a:r>
              <a:rPr lang="nl-NL" sz="2800" b="1" dirty="0">
                <a:latin typeface="Times New Roman" pitchFamily="18" charset="0"/>
                <a:cs typeface="Times New Roman" pitchFamily="18" charset="0"/>
              </a:rPr>
              <a:t>Lễ vật chưa từng có.</a:t>
            </a:r>
          </a:p>
          <a:p>
            <a:pPr marL="514350" indent="-514350" algn="just">
              <a:buAutoNum type="alphaUcPeriod"/>
            </a:pPr>
            <a:r>
              <a:rPr lang="nl-NL" sz="2800" b="1" dirty="0">
                <a:latin typeface="Times New Roman" pitchFamily="18" charset="0"/>
                <a:cs typeface="Times New Roman" pitchFamily="18" charset="0"/>
              </a:rPr>
              <a:t>Lễ vật được làm từ những thứ bình thường nhưng giàu ý nghĩa.</a:t>
            </a:r>
          </a:p>
          <a:p>
            <a:pPr marL="514350" indent="-514350" algn="just">
              <a:buAutoNum type="alphaUcPeriod"/>
            </a:pPr>
            <a:r>
              <a:rPr lang="nl-NL" sz="2800" b="1" dirty="0">
                <a:latin typeface="Times New Roman" pitchFamily="18" charset="0"/>
                <a:cs typeface="Times New Roman" pitchFamily="18" charset="0"/>
              </a:rPr>
              <a:t>Lễ vật quý hiếm, khó tìm và đắt tiền</a:t>
            </a:r>
            <a:r>
              <a:rPr lang="nl-NL" sz="2800" b="1" i="1" dirty="0">
                <a:latin typeface="Times New Roman" pitchFamily="18" charset="0"/>
                <a:cs typeface="Times New Roman" pitchFamily="18" charset="0"/>
              </a:rPr>
              <a:t>. </a:t>
            </a:r>
          </a:p>
        </p:txBody>
      </p:sp>
      <p:pic>
        <p:nvPicPr>
          <p:cNvPr id="2050" name="Picture 2" descr="Tại sao bánh giầy không cùng đồng hành với bánh chưng trên mâm cỗ Tết? |  Báo dân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509120"/>
            <a:ext cx="333375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ễn đàn Tin học Công nghệ - Vforu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3" y="4509120"/>
            <a:ext cx="5184576"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3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heel(1)">
                                      <p:cBhvr>
                                        <p:cTn id="7" dur="20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8"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9"/>
          <p:cNvSpPr txBox="1">
            <a:spLocks noChangeArrowheads="1"/>
          </p:cNvSpPr>
          <p:nvPr/>
        </p:nvSpPr>
        <p:spPr bwMode="auto">
          <a:xfrm>
            <a:off x="2057400" y="1219201"/>
            <a:ext cx="1085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000">
                <a:latin typeface="Arial" panose="020B0604020202020204" pitchFamily="34" charset="0"/>
              </a:rPr>
              <a:t> </a:t>
            </a:r>
          </a:p>
        </p:txBody>
      </p:sp>
      <p:sp>
        <p:nvSpPr>
          <p:cNvPr id="17413" name="AutoShape 11">
            <a:hlinkClick r:id="" action="ppaction://noaction" highlightClick="1"/>
          </p:cNvPr>
          <p:cNvSpPr>
            <a:spLocks noChangeArrowheads="1"/>
          </p:cNvSpPr>
          <p:nvPr/>
        </p:nvSpPr>
        <p:spPr bwMode="auto">
          <a:xfrm>
            <a:off x="4800600" y="3048000"/>
            <a:ext cx="782241" cy="1042988"/>
          </a:xfrm>
          <a:prstGeom prst="actionButtonHelp">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000">
              <a:latin typeface="Arial" panose="020B0604020202020204" pitchFamily="34" charset="0"/>
            </a:endParaRPr>
          </a:p>
        </p:txBody>
      </p:sp>
      <p:sp>
        <p:nvSpPr>
          <p:cNvPr id="17414" name="AutoShape 12">
            <a:hlinkClick r:id="" action="ppaction://noaction" highlightClick="1"/>
          </p:cNvPr>
          <p:cNvSpPr>
            <a:spLocks noChangeArrowheads="1"/>
          </p:cNvSpPr>
          <p:nvPr/>
        </p:nvSpPr>
        <p:spPr bwMode="auto">
          <a:xfrm>
            <a:off x="5257800" y="3581400"/>
            <a:ext cx="782241" cy="1042988"/>
          </a:xfrm>
          <a:prstGeom prst="actionButtonHelp">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000">
              <a:latin typeface="Arial" panose="020B0604020202020204" pitchFamily="34" charset="0"/>
            </a:endParaRPr>
          </a:p>
        </p:txBody>
      </p:sp>
      <p:sp>
        <p:nvSpPr>
          <p:cNvPr id="17415" name="AutoShape 13">
            <a:hlinkClick r:id="" action="ppaction://noaction" highlightClick="1"/>
          </p:cNvPr>
          <p:cNvSpPr>
            <a:spLocks noChangeArrowheads="1"/>
          </p:cNvSpPr>
          <p:nvPr/>
        </p:nvSpPr>
        <p:spPr bwMode="auto">
          <a:xfrm flipV="1">
            <a:off x="3543300" y="2133600"/>
            <a:ext cx="514350" cy="457200"/>
          </a:xfrm>
          <a:prstGeom prst="actionButtonHelp">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000">
              <a:latin typeface="Arial" panose="020B0604020202020204" pitchFamily="34" charset="0"/>
            </a:endParaRPr>
          </a:p>
        </p:txBody>
      </p:sp>
      <p:sp>
        <p:nvSpPr>
          <p:cNvPr id="58394" name="AutoShape 26"/>
          <p:cNvSpPr>
            <a:spLocks noChangeArrowheads="1"/>
          </p:cNvSpPr>
          <p:nvPr/>
        </p:nvSpPr>
        <p:spPr bwMode="auto">
          <a:xfrm>
            <a:off x="1335286" y="1417638"/>
            <a:ext cx="7110132" cy="5279896"/>
          </a:xfrm>
          <a:prstGeom prst="flowChartAlternateProcess">
            <a:avLst/>
          </a:prstGeom>
          <a:solidFill>
            <a:srgbClr val="FFFFCC"/>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vi-VN" altLang="en-US" sz="2000" dirty="0">
              <a:solidFill>
                <a:schemeClr val="bg1"/>
              </a:solidFill>
              <a:latin typeface="Arial" panose="020B0604020202020204" pitchFamily="34" charset="0"/>
            </a:endParaRPr>
          </a:p>
        </p:txBody>
      </p:sp>
      <p:sp>
        <p:nvSpPr>
          <p:cNvPr id="58395" name="Text Box 27"/>
          <p:cNvSpPr txBox="1">
            <a:spLocks noChangeArrowheads="1"/>
          </p:cNvSpPr>
          <p:nvPr/>
        </p:nvSpPr>
        <p:spPr bwMode="auto">
          <a:xfrm>
            <a:off x="2343151" y="1985466"/>
            <a:ext cx="403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a:solidFill>
                  <a:srgbClr val="FF0000"/>
                </a:solidFill>
                <a:latin typeface="Times New Roman" panose="02020603050405020304" pitchFamily="18" charset="0"/>
                <a:cs typeface="Times New Roman" panose="02020603050405020304" pitchFamily="18" charset="0"/>
              </a:rPr>
              <a:t>A</a:t>
            </a:r>
          </a:p>
        </p:txBody>
      </p:sp>
      <p:sp>
        <p:nvSpPr>
          <p:cNvPr id="58396" name="Text Box 28"/>
          <p:cNvSpPr txBox="1">
            <a:spLocks noChangeArrowheads="1"/>
          </p:cNvSpPr>
          <p:nvPr/>
        </p:nvSpPr>
        <p:spPr bwMode="auto">
          <a:xfrm>
            <a:off x="6000751" y="1985466"/>
            <a:ext cx="403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a:solidFill>
                  <a:srgbClr val="FF0000"/>
                </a:solidFill>
                <a:latin typeface="Times New Roman" panose="02020603050405020304" pitchFamily="18" charset="0"/>
                <a:cs typeface="Times New Roman" panose="02020603050405020304" pitchFamily="18" charset="0"/>
              </a:rPr>
              <a:t>B</a:t>
            </a:r>
          </a:p>
        </p:txBody>
      </p:sp>
      <p:sp>
        <p:nvSpPr>
          <p:cNvPr id="58397" name="Text Box 29"/>
          <p:cNvSpPr txBox="1">
            <a:spLocks noChangeArrowheads="1"/>
          </p:cNvSpPr>
          <p:nvPr/>
        </p:nvSpPr>
        <p:spPr bwMode="auto">
          <a:xfrm>
            <a:off x="1335286" y="2988241"/>
            <a:ext cx="2410420" cy="58477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dirty="0">
                <a:solidFill>
                  <a:srgbClr val="FF0066"/>
                </a:solidFill>
                <a:latin typeface="Times New Roman" panose="02020603050405020304" pitchFamily="18" charset="0"/>
                <a:cs typeface="Times New Roman" panose="02020603050405020304" pitchFamily="18" charset="0"/>
              </a:rPr>
              <a:t>1. </a:t>
            </a:r>
            <a:r>
              <a:rPr lang="en-US" altLang="en-US" sz="3200" b="1" dirty="0" err="1">
                <a:solidFill>
                  <a:srgbClr val="FF0066"/>
                </a:solidFill>
                <a:latin typeface="Times New Roman" panose="02020603050405020304" pitchFamily="18" charset="0"/>
                <a:cs typeface="Times New Roman" panose="02020603050405020304" pitchFamily="18" charset="0"/>
              </a:rPr>
              <a:t>Tổ</a:t>
            </a:r>
            <a:r>
              <a:rPr lang="en-US" altLang="en-US" sz="3200" b="1" dirty="0">
                <a:solidFill>
                  <a:srgbClr val="FF0066"/>
                </a:solidFill>
                <a:latin typeface="Times New Roman" panose="02020603050405020304" pitchFamily="18" charset="0"/>
                <a:cs typeface="Times New Roman" panose="02020603050405020304" pitchFamily="18" charset="0"/>
              </a:rPr>
              <a:t> </a:t>
            </a:r>
            <a:r>
              <a:rPr lang="en-US" altLang="en-US" sz="3200" b="1" dirty="0" err="1">
                <a:solidFill>
                  <a:srgbClr val="FF0066"/>
                </a:solidFill>
                <a:latin typeface="Times New Roman" panose="02020603050405020304" pitchFamily="18" charset="0"/>
                <a:cs typeface="Times New Roman" panose="02020603050405020304" pitchFamily="18" charset="0"/>
              </a:rPr>
              <a:t>tiên</a:t>
            </a:r>
            <a:endParaRPr lang="en-US" altLang="en-US" sz="3200" b="1" dirty="0">
              <a:solidFill>
                <a:srgbClr val="FF0066"/>
              </a:solidFill>
              <a:latin typeface="Times New Roman" panose="02020603050405020304" pitchFamily="18" charset="0"/>
              <a:cs typeface="Times New Roman" panose="02020603050405020304" pitchFamily="18" charset="0"/>
            </a:endParaRPr>
          </a:p>
        </p:txBody>
      </p:sp>
      <p:sp>
        <p:nvSpPr>
          <p:cNvPr id="58398" name="Text Box 30"/>
          <p:cNvSpPr txBox="1">
            <a:spLocks noChangeArrowheads="1"/>
          </p:cNvSpPr>
          <p:nvPr/>
        </p:nvSpPr>
        <p:spPr bwMode="auto">
          <a:xfrm>
            <a:off x="4932040" y="2618909"/>
            <a:ext cx="3028950" cy="95410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b="1" dirty="0">
                <a:solidFill>
                  <a:srgbClr val="002060"/>
                </a:solidFill>
                <a:latin typeface="Times New Roman" panose="02020603050405020304" pitchFamily="18" charset="0"/>
                <a:cs typeface="Times New Roman" panose="02020603050405020304" pitchFamily="18" charset="0"/>
              </a:rPr>
              <a:t>A – </a:t>
            </a:r>
            <a:r>
              <a:rPr lang="en-US" altLang="en-US" b="1" dirty="0" err="1">
                <a:solidFill>
                  <a:srgbClr val="002060"/>
                </a:solidFill>
                <a:latin typeface="Times New Roman" panose="02020603050405020304" pitchFamily="18" charset="0"/>
                <a:cs typeface="Times New Roman" panose="02020603050405020304" pitchFamily="18" charset="0"/>
              </a:rPr>
              <a:t>soi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xét</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và</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làm</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chứng</a:t>
            </a:r>
            <a:r>
              <a:rPr lang="en-US" altLang="en-US" b="1" dirty="0">
                <a:solidFill>
                  <a:srgbClr val="002060"/>
                </a:solidFill>
                <a:latin typeface="Times New Roman" panose="02020603050405020304" pitchFamily="18" charset="0"/>
                <a:cs typeface="Times New Roman" panose="02020603050405020304" pitchFamily="18" charset="0"/>
              </a:rPr>
              <a:t>.</a:t>
            </a:r>
            <a:endParaRPr lang="en-US" altLang="en-US" b="1" i="1" dirty="0">
              <a:solidFill>
                <a:srgbClr val="002060"/>
              </a:solidFill>
              <a:latin typeface="Times New Roman" panose="02020603050405020304" pitchFamily="18" charset="0"/>
              <a:cs typeface="Times New Roman" panose="02020603050405020304" pitchFamily="18" charset="0"/>
            </a:endParaRPr>
          </a:p>
        </p:txBody>
      </p:sp>
      <p:sp>
        <p:nvSpPr>
          <p:cNvPr id="58399" name="Text Box 31"/>
          <p:cNvSpPr txBox="1">
            <a:spLocks noChangeArrowheads="1"/>
          </p:cNvSpPr>
          <p:nvPr/>
        </p:nvSpPr>
        <p:spPr bwMode="auto">
          <a:xfrm>
            <a:off x="1369638" y="4212952"/>
            <a:ext cx="2408215" cy="5842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dirty="0">
                <a:solidFill>
                  <a:srgbClr val="FF0066"/>
                </a:solidFill>
                <a:latin typeface="Times New Roman" panose="02020603050405020304" pitchFamily="18" charset="0"/>
                <a:cs typeface="Times New Roman" panose="02020603050405020304" pitchFamily="18" charset="0"/>
              </a:rPr>
              <a:t>2. </a:t>
            </a:r>
            <a:r>
              <a:rPr lang="en-US" altLang="en-US" sz="3200" b="1" dirty="0" err="1">
                <a:solidFill>
                  <a:srgbClr val="FF0066"/>
                </a:solidFill>
                <a:latin typeface="Times New Roman" panose="02020603050405020304" pitchFamily="18" charset="0"/>
                <a:cs typeface="Times New Roman" panose="02020603050405020304" pitchFamily="18" charset="0"/>
              </a:rPr>
              <a:t>Phúc</a:t>
            </a:r>
            <a:r>
              <a:rPr lang="en-US" altLang="en-US" sz="3200" b="1" dirty="0">
                <a:solidFill>
                  <a:srgbClr val="FF0066"/>
                </a:solidFill>
                <a:latin typeface="Times New Roman" panose="02020603050405020304" pitchFamily="18" charset="0"/>
                <a:cs typeface="Times New Roman" panose="02020603050405020304" pitchFamily="18" charset="0"/>
              </a:rPr>
              <a:t> </a:t>
            </a:r>
            <a:r>
              <a:rPr lang="en-US" altLang="en-US" sz="3200" b="1" dirty="0" err="1">
                <a:solidFill>
                  <a:srgbClr val="FF0066"/>
                </a:solidFill>
                <a:latin typeface="Times New Roman" panose="02020603050405020304" pitchFamily="18" charset="0"/>
                <a:cs typeface="Times New Roman" panose="02020603050405020304" pitchFamily="18" charset="0"/>
              </a:rPr>
              <a:t>ấm</a:t>
            </a:r>
            <a:endParaRPr lang="en-US" altLang="en-US" sz="3200" b="1" dirty="0">
              <a:solidFill>
                <a:srgbClr val="FF0066"/>
              </a:solidFill>
              <a:latin typeface="Times New Roman" panose="02020603050405020304" pitchFamily="18" charset="0"/>
              <a:cs typeface="Times New Roman" panose="02020603050405020304" pitchFamily="18" charset="0"/>
            </a:endParaRPr>
          </a:p>
        </p:txBody>
      </p:sp>
      <p:sp>
        <p:nvSpPr>
          <p:cNvPr id="58400" name="Text Box 32"/>
          <p:cNvSpPr txBox="1">
            <a:spLocks noChangeArrowheads="1"/>
          </p:cNvSpPr>
          <p:nvPr/>
        </p:nvSpPr>
        <p:spPr bwMode="auto">
          <a:xfrm>
            <a:off x="4787544" y="3772197"/>
            <a:ext cx="3528872" cy="13849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b="1" dirty="0">
                <a:solidFill>
                  <a:srgbClr val="002060"/>
                </a:solidFill>
                <a:latin typeface="Times New Roman" panose="02020603050405020304" pitchFamily="18" charset="0"/>
                <a:cs typeface="Times New Roman" panose="02020603050405020304" pitchFamily="18" charset="0"/>
              </a:rPr>
              <a:t>B – </a:t>
            </a:r>
            <a:r>
              <a:rPr lang="en-US" altLang="en-US" b="1" dirty="0" err="1">
                <a:solidFill>
                  <a:srgbClr val="002060"/>
                </a:solidFill>
                <a:latin typeface="Times New Roman" panose="02020603050405020304" pitchFamily="18" charset="0"/>
                <a:cs typeface="Times New Roman" panose="02020603050405020304" pitchFamily="18" charset="0"/>
              </a:rPr>
              <a:t>các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thế</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hệ</a:t>
            </a:r>
            <a:r>
              <a:rPr lang="en-US" altLang="en-US" b="1" dirty="0">
                <a:solidFill>
                  <a:srgbClr val="002060"/>
                </a:solidFill>
                <a:latin typeface="Times New Roman" panose="02020603050405020304" pitchFamily="18" charset="0"/>
                <a:cs typeface="Times New Roman" panose="02020603050405020304" pitchFamily="18" charset="0"/>
              </a:rPr>
              <a:t> cha </a:t>
            </a:r>
            <a:r>
              <a:rPr lang="en-US" altLang="en-US" b="1" dirty="0" err="1">
                <a:solidFill>
                  <a:srgbClr val="002060"/>
                </a:solidFill>
                <a:latin typeface="Times New Roman" panose="02020603050405020304" pitchFamily="18" charset="0"/>
                <a:cs typeface="Times New Roman" panose="02020603050405020304" pitchFamily="18" charset="0"/>
              </a:rPr>
              <a:t>ông</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cụ</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kị</a:t>
            </a:r>
            <a:r>
              <a:rPr lang="en-US" altLang="en-US" b="1" dirty="0">
                <a:solidFill>
                  <a:srgbClr val="002060"/>
                </a:solidFill>
                <a:latin typeface="Times New Roman" panose="02020603050405020304" pitchFamily="18" charset="0"/>
                <a:cs typeface="Times New Roman" panose="02020603050405020304" pitchFamily="18" charset="0"/>
              </a:rPr>
              <a:t>…</a:t>
            </a:r>
            <a:r>
              <a:rPr lang="en-US" altLang="en-US" b="1" dirty="0" err="1">
                <a:solidFill>
                  <a:srgbClr val="002060"/>
                </a:solidFill>
                <a:latin typeface="Times New Roman" panose="02020603050405020304" pitchFamily="18" charset="0"/>
                <a:cs typeface="Times New Roman" panose="02020603050405020304" pitchFamily="18" charset="0"/>
              </a:rPr>
              <a:t>đã</a:t>
            </a:r>
            <a:r>
              <a:rPr lang="en-US" altLang="en-US" b="1" dirty="0">
                <a:solidFill>
                  <a:srgbClr val="002060"/>
                </a:solidFill>
                <a:latin typeface="Times New Roman" panose="02020603050405020304" pitchFamily="18" charset="0"/>
                <a:cs typeface="Times New Roman" panose="02020603050405020304" pitchFamily="18" charset="0"/>
              </a:rPr>
              <a:t> qua </a:t>
            </a:r>
            <a:r>
              <a:rPr lang="en-US" altLang="en-US" b="1" dirty="0" err="1">
                <a:solidFill>
                  <a:srgbClr val="002060"/>
                </a:solidFill>
                <a:latin typeface="Times New Roman" panose="02020603050405020304" pitchFamily="18" charset="0"/>
                <a:cs typeface="Times New Roman" panose="02020603050405020304" pitchFamily="18" charset="0"/>
              </a:rPr>
              <a:t>đời</a:t>
            </a:r>
            <a:r>
              <a:rPr lang="en-US" altLang="en-US" b="1" dirty="0">
                <a:solidFill>
                  <a:srgbClr val="002060"/>
                </a:solidFill>
                <a:latin typeface="Times New Roman" panose="02020603050405020304" pitchFamily="18" charset="0"/>
                <a:cs typeface="Times New Roman" panose="02020603050405020304" pitchFamily="18" charset="0"/>
              </a:rPr>
              <a:t>.</a:t>
            </a:r>
          </a:p>
        </p:txBody>
      </p:sp>
      <p:sp>
        <p:nvSpPr>
          <p:cNvPr id="58401" name="Text Box 33"/>
          <p:cNvSpPr txBox="1">
            <a:spLocks noChangeArrowheads="1"/>
          </p:cNvSpPr>
          <p:nvPr/>
        </p:nvSpPr>
        <p:spPr bwMode="auto">
          <a:xfrm>
            <a:off x="1587351" y="5232102"/>
            <a:ext cx="2264569" cy="107721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dirty="0">
                <a:solidFill>
                  <a:srgbClr val="FF0066"/>
                </a:solidFill>
                <a:latin typeface="Times New Roman" panose="02020603050405020304" pitchFamily="18" charset="0"/>
                <a:cs typeface="Times New Roman" panose="02020603050405020304" pitchFamily="18" charset="0"/>
              </a:rPr>
              <a:t>3.Chứng </a:t>
            </a:r>
            <a:r>
              <a:rPr lang="en-US" altLang="en-US" sz="3200" b="1" dirty="0" err="1">
                <a:solidFill>
                  <a:srgbClr val="FF0066"/>
                </a:solidFill>
                <a:latin typeface="Times New Roman" panose="02020603050405020304" pitchFamily="18" charset="0"/>
                <a:cs typeface="Times New Roman" panose="02020603050405020304" pitchFamily="18" charset="0"/>
              </a:rPr>
              <a:t>giám</a:t>
            </a:r>
            <a:endParaRPr lang="en-US" altLang="en-US" sz="3200" b="1" dirty="0">
              <a:solidFill>
                <a:srgbClr val="FF0066"/>
              </a:solidFill>
              <a:latin typeface="Times New Roman" panose="02020603050405020304" pitchFamily="18" charset="0"/>
              <a:cs typeface="Times New Roman" panose="02020603050405020304" pitchFamily="18" charset="0"/>
            </a:endParaRPr>
          </a:p>
        </p:txBody>
      </p:sp>
      <p:sp>
        <p:nvSpPr>
          <p:cNvPr id="58404" name="Text Box 36"/>
          <p:cNvSpPr txBox="1">
            <a:spLocks noChangeArrowheads="1"/>
          </p:cNvSpPr>
          <p:nvPr/>
        </p:nvSpPr>
        <p:spPr bwMode="auto">
          <a:xfrm>
            <a:off x="4743451" y="5355213"/>
            <a:ext cx="3365126"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b="1" dirty="0">
                <a:solidFill>
                  <a:srgbClr val="002060"/>
                </a:solidFill>
                <a:latin typeface="Times New Roman" panose="02020603050405020304" pitchFamily="18" charset="0"/>
                <a:cs typeface="Times New Roman" panose="02020603050405020304" pitchFamily="18" charset="0"/>
              </a:rPr>
              <a:t>C – </a:t>
            </a:r>
            <a:r>
              <a:rPr lang="en-US" altLang="en-US" b="1" dirty="0" err="1">
                <a:solidFill>
                  <a:srgbClr val="002060"/>
                </a:solidFill>
                <a:latin typeface="Times New Roman" panose="02020603050405020304" pitchFamily="18" charset="0"/>
                <a:cs typeface="Times New Roman" panose="02020603050405020304" pitchFamily="18" charset="0"/>
              </a:rPr>
              <a:t>Phúc</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của</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tổ</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tiên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để</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lại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cho</a:t>
            </a:r>
            <a:r>
              <a:rPr lang="en-US" altLang="en-US" b="1" dirty="0">
                <a:solidFill>
                  <a:srgbClr val="002060"/>
                </a:solidFill>
                <a:latin typeface="Times New Roman" panose="02020603050405020304" pitchFamily="18" charset="0"/>
                <a:cs typeface="Times New Roman" panose="02020603050405020304" pitchFamily="18" charset="0"/>
              </a:rPr>
              <a:t> con </a:t>
            </a:r>
            <a:r>
              <a:rPr lang="en-US" altLang="en-US" b="1" dirty="0" err="1">
                <a:solidFill>
                  <a:srgbClr val="002060"/>
                </a:solidFill>
                <a:latin typeface="Times New Roman" panose="02020603050405020304" pitchFamily="18" charset="0"/>
                <a:cs typeface="Times New Roman" panose="02020603050405020304" pitchFamily="18" charset="0"/>
              </a:rPr>
              <a:t>cháu</a:t>
            </a:r>
            <a:r>
              <a:rPr lang="en-US" altLang="en-US" b="1" dirty="0">
                <a:solidFill>
                  <a:srgbClr val="002060"/>
                </a:solidFill>
                <a:latin typeface="Times New Roman" panose="02020603050405020304" pitchFamily="18" charset="0"/>
                <a:cs typeface="Times New Roman" panose="02020603050405020304" pitchFamily="18" charset="0"/>
              </a:rPr>
              <a:t>.</a:t>
            </a:r>
          </a:p>
        </p:txBody>
      </p:sp>
      <p:sp>
        <p:nvSpPr>
          <p:cNvPr id="58409" name="Text Box 41"/>
          <p:cNvSpPr txBox="1">
            <a:spLocks noChangeArrowheads="1"/>
          </p:cNvSpPr>
          <p:nvPr/>
        </p:nvSpPr>
        <p:spPr bwMode="auto">
          <a:xfrm>
            <a:off x="716756" y="191542"/>
            <a:ext cx="7886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3. </a:t>
            </a:r>
            <a:r>
              <a:rPr lang="en-US" altLang="en-US" sz="3200" b="1" dirty="0" err="1">
                <a:solidFill>
                  <a:srgbClr val="FF0000"/>
                </a:solidFill>
                <a:latin typeface="Times New Roman" panose="02020603050405020304" pitchFamily="18" charset="0"/>
                <a:cs typeface="Times New Roman" panose="02020603050405020304" pitchFamily="18" charset="0"/>
              </a:rPr>
              <a:t>Nối</a:t>
            </a:r>
            <a:r>
              <a:rPr lang="en-US" altLang="en-US" sz="3200" b="1" dirty="0">
                <a:solidFill>
                  <a:srgbClr val="FF0000"/>
                </a:solidFill>
                <a:latin typeface="Times New Roman" panose="02020603050405020304" pitchFamily="18" charset="0"/>
                <a:cs typeface="Times New Roman" panose="02020603050405020304" pitchFamily="18" charset="0"/>
              </a:rPr>
              <a:t> ý ở </a:t>
            </a:r>
            <a:r>
              <a:rPr lang="en-US" altLang="en-US" sz="3200" b="1" dirty="0" err="1">
                <a:solidFill>
                  <a:srgbClr val="FF0000"/>
                </a:solidFill>
                <a:latin typeface="Times New Roman" panose="02020603050405020304" pitchFamily="18" charset="0"/>
                <a:cs typeface="Times New Roman" panose="02020603050405020304" pitchFamily="18" charset="0"/>
              </a:rPr>
              <a:t>cột</a:t>
            </a:r>
            <a:r>
              <a:rPr lang="en-US" altLang="en-US" sz="3200" b="1" dirty="0">
                <a:solidFill>
                  <a:srgbClr val="FF0000"/>
                </a:solidFill>
                <a:latin typeface="Times New Roman" panose="02020603050405020304" pitchFamily="18" charset="0"/>
                <a:cs typeface="Times New Roman" panose="02020603050405020304" pitchFamily="18" charset="0"/>
              </a:rPr>
              <a:t> A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cột</a:t>
            </a:r>
            <a:r>
              <a:rPr lang="en-US" altLang="en-US" sz="3200" b="1" dirty="0">
                <a:solidFill>
                  <a:srgbClr val="FF0000"/>
                </a:solidFill>
                <a:latin typeface="Times New Roman" panose="02020603050405020304" pitchFamily="18" charset="0"/>
                <a:cs typeface="Times New Roman" panose="02020603050405020304" pitchFamily="18" charset="0"/>
              </a:rPr>
              <a:t> B </a:t>
            </a:r>
            <a:r>
              <a:rPr lang="en-US" altLang="en-US" sz="3200" b="1" dirty="0" err="1">
                <a:solidFill>
                  <a:srgbClr val="FF0000"/>
                </a:solidFill>
                <a:latin typeface="Times New Roman" panose="02020603050405020304" pitchFamily="18" charset="0"/>
                <a:cs typeface="Times New Roman" panose="02020603050405020304" pitchFamily="18" charset="0"/>
              </a:rPr>
              <a:t>sao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để</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hiểu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một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số</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từ</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khó</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58414" name="Line 46"/>
          <p:cNvSpPr>
            <a:spLocks noChangeShapeType="1"/>
          </p:cNvSpPr>
          <p:nvPr/>
        </p:nvSpPr>
        <p:spPr bwMode="auto">
          <a:xfrm>
            <a:off x="3777853" y="3280628"/>
            <a:ext cx="914400" cy="1143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en-US"/>
          </a:p>
        </p:txBody>
      </p:sp>
      <p:sp>
        <p:nvSpPr>
          <p:cNvPr id="58415" name="Line 47"/>
          <p:cNvSpPr>
            <a:spLocks noChangeShapeType="1"/>
          </p:cNvSpPr>
          <p:nvPr/>
        </p:nvSpPr>
        <p:spPr bwMode="auto">
          <a:xfrm>
            <a:off x="3777853" y="4624388"/>
            <a:ext cx="908447" cy="114632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en-US"/>
          </a:p>
        </p:txBody>
      </p:sp>
      <p:sp>
        <p:nvSpPr>
          <p:cNvPr id="58416" name="Line 48"/>
          <p:cNvSpPr>
            <a:spLocks noChangeShapeType="1"/>
          </p:cNvSpPr>
          <p:nvPr/>
        </p:nvSpPr>
        <p:spPr bwMode="auto">
          <a:xfrm flipV="1">
            <a:off x="3864043" y="2988241"/>
            <a:ext cx="1112499" cy="2595586"/>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en-US"/>
          </a:p>
        </p:txBody>
      </p:sp>
    </p:spTree>
    <p:extLst>
      <p:ext uri="{BB962C8B-B14F-4D97-AF65-F5344CB8AC3E}">
        <p14:creationId xmlns:p14="http://schemas.microsoft.com/office/powerpoint/2010/main" val="3930718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8409"/>
                                        </p:tgtEl>
                                        <p:attrNameLst>
                                          <p:attrName>style.visibility</p:attrName>
                                        </p:attrNameLst>
                                      </p:cBhvr>
                                      <p:to>
                                        <p:strVal val="visible"/>
                                      </p:to>
                                    </p:set>
                                    <p:animEffect transition="in" filter="fade">
                                      <p:cBhvr>
                                        <p:cTn id="7" dur="800" decel="100000"/>
                                        <p:tgtEl>
                                          <p:spTgt spid="58409"/>
                                        </p:tgtEl>
                                      </p:cBhvr>
                                    </p:animEffect>
                                    <p:anim calcmode="lin" valueType="num">
                                      <p:cBhvr>
                                        <p:cTn id="8" dur="800" decel="100000" fill="hold"/>
                                        <p:tgtEl>
                                          <p:spTgt spid="58409"/>
                                        </p:tgtEl>
                                        <p:attrNameLst>
                                          <p:attrName>style.rotation</p:attrName>
                                        </p:attrNameLst>
                                      </p:cBhvr>
                                      <p:tavLst>
                                        <p:tav tm="0">
                                          <p:val>
                                            <p:fltVal val="-90"/>
                                          </p:val>
                                        </p:tav>
                                        <p:tav tm="100000">
                                          <p:val>
                                            <p:fltVal val="0"/>
                                          </p:val>
                                        </p:tav>
                                      </p:tavLst>
                                    </p:anim>
                                    <p:anim calcmode="lin" valueType="num">
                                      <p:cBhvr>
                                        <p:cTn id="9" dur="800" decel="100000" fill="hold"/>
                                        <p:tgtEl>
                                          <p:spTgt spid="58409"/>
                                        </p:tgtEl>
                                        <p:attrNameLst>
                                          <p:attrName>ppt_x</p:attrName>
                                        </p:attrNameLst>
                                      </p:cBhvr>
                                      <p:tavLst>
                                        <p:tav tm="0">
                                          <p:val>
                                            <p:strVal val="#ppt_x+0.4"/>
                                          </p:val>
                                        </p:tav>
                                        <p:tav tm="100000">
                                          <p:val>
                                            <p:strVal val="#ppt_x-0.05"/>
                                          </p:val>
                                        </p:tav>
                                      </p:tavLst>
                                    </p:anim>
                                    <p:anim calcmode="lin" valueType="num">
                                      <p:cBhvr>
                                        <p:cTn id="10" dur="800" decel="100000" fill="hold"/>
                                        <p:tgtEl>
                                          <p:spTgt spid="584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4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40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8394"/>
                                        </p:tgtEl>
                                        <p:attrNameLst>
                                          <p:attrName>style.visibility</p:attrName>
                                        </p:attrNameLst>
                                      </p:cBhvr>
                                      <p:to>
                                        <p:strVal val="visible"/>
                                      </p:to>
                                    </p:set>
                                    <p:anim calcmode="lin" valueType="num">
                                      <p:cBhvr>
                                        <p:cTn id="17" dur="1000" fill="hold"/>
                                        <p:tgtEl>
                                          <p:spTgt spid="58394"/>
                                        </p:tgtEl>
                                        <p:attrNameLst>
                                          <p:attrName>ppt_x</p:attrName>
                                        </p:attrNameLst>
                                      </p:cBhvr>
                                      <p:tavLst>
                                        <p:tav tm="0">
                                          <p:val>
                                            <p:strVal val="#ppt_x-.2"/>
                                          </p:val>
                                        </p:tav>
                                        <p:tav tm="100000">
                                          <p:val>
                                            <p:strVal val="#ppt_x"/>
                                          </p:val>
                                        </p:tav>
                                      </p:tavLst>
                                    </p:anim>
                                    <p:anim calcmode="lin" valueType="num">
                                      <p:cBhvr>
                                        <p:cTn id="18" dur="1000" fill="hold"/>
                                        <p:tgtEl>
                                          <p:spTgt spid="5839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8394"/>
                                        </p:tgtEl>
                                      </p:cBhvr>
                                    </p:animEffect>
                                  </p:childTnLst>
                                </p:cTn>
                              </p:par>
                            </p:childTnLst>
                          </p:cTn>
                        </p:par>
                        <p:par>
                          <p:cTn id="20" fill="hold" nodeType="afterGroup">
                            <p:stCondLst>
                              <p:cond delay="1000"/>
                            </p:stCondLst>
                            <p:childTnLst>
                              <p:par>
                                <p:cTn id="21" presetID="29" presetClass="entr" presetSubtype="0" fill="hold" grpId="0" nodeType="afterEffect">
                                  <p:stCondLst>
                                    <p:cond delay="0"/>
                                  </p:stCondLst>
                                  <p:childTnLst>
                                    <p:set>
                                      <p:cBhvr>
                                        <p:cTn id="22" dur="1" fill="hold">
                                          <p:stCondLst>
                                            <p:cond delay="0"/>
                                          </p:stCondLst>
                                        </p:cTn>
                                        <p:tgtEl>
                                          <p:spTgt spid="58397"/>
                                        </p:tgtEl>
                                        <p:attrNameLst>
                                          <p:attrName>style.visibility</p:attrName>
                                        </p:attrNameLst>
                                      </p:cBhvr>
                                      <p:to>
                                        <p:strVal val="visible"/>
                                      </p:to>
                                    </p:set>
                                    <p:anim calcmode="lin" valueType="num">
                                      <p:cBhvr>
                                        <p:cTn id="23" dur="500" fill="hold"/>
                                        <p:tgtEl>
                                          <p:spTgt spid="58397"/>
                                        </p:tgtEl>
                                        <p:attrNameLst>
                                          <p:attrName>ppt_x</p:attrName>
                                        </p:attrNameLst>
                                      </p:cBhvr>
                                      <p:tavLst>
                                        <p:tav tm="0">
                                          <p:val>
                                            <p:strVal val="#ppt_x-.2"/>
                                          </p:val>
                                        </p:tav>
                                        <p:tav tm="100000">
                                          <p:val>
                                            <p:strVal val="#ppt_x"/>
                                          </p:val>
                                        </p:tav>
                                      </p:tavLst>
                                    </p:anim>
                                    <p:anim calcmode="lin" valueType="num">
                                      <p:cBhvr>
                                        <p:cTn id="24" dur="500" fill="hold"/>
                                        <p:tgtEl>
                                          <p:spTgt spid="58397"/>
                                        </p:tgtEl>
                                        <p:attrNameLst>
                                          <p:attrName>ppt_y</p:attrName>
                                        </p:attrNameLst>
                                      </p:cBhvr>
                                      <p:tavLst>
                                        <p:tav tm="0">
                                          <p:val>
                                            <p:strVal val="#ppt_y"/>
                                          </p:val>
                                        </p:tav>
                                        <p:tav tm="100000">
                                          <p:val>
                                            <p:strVal val="#ppt_y"/>
                                          </p:val>
                                        </p:tav>
                                      </p:tavLst>
                                    </p:anim>
                                    <p:animEffect transition="in" filter="wipe(right)" prLst="gradientSize: 0.1">
                                      <p:cBhvr>
                                        <p:cTn id="25" dur="500"/>
                                        <p:tgtEl>
                                          <p:spTgt spid="58397"/>
                                        </p:tgtEl>
                                      </p:cBhvr>
                                    </p:animEffect>
                                  </p:childTnLst>
                                </p:cTn>
                              </p:par>
                            </p:childTnLst>
                          </p:cTn>
                        </p:par>
                        <p:par>
                          <p:cTn id="26" fill="hold" nodeType="afterGroup">
                            <p:stCondLst>
                              <p:cond delay="1500"/>
                            </p:stCondLst>
                            <p:childTnLst>
                              <p:par>
                                <p:cTn id="27" presetID="29" presetClass="entr" presetSubtype="0" fill="hold" grpId="0" nodeType="afterEffect">
                                  <p:stCondLst>
                                    <p:cond delay="0"/>
                                  </p:stCondLst>
                                  <p:childTnLst>
                                    <p:set>
                                      <p:cBhvr>
                                        <p:cTn id="28" dur="1" fill="hold">
                                          <p:stCondLst>
                                            <p:cond delay="0"/>
                                          </p:stCondLst>
                                        </p:cTn>
                                        <p:tgtEl>
                                          <p:spTgt spid="58398"/>
                                        </p:tgtEl>
                                        <p:attrNameLst>
                                          <p:attrName>style.visibility</p:attrName>
                                        </p:attrNameLst>
                                      </p:cBhvr>
                                      <p:to>
                                        <p:strVal val="visible"/>
                                      </p:to>
                                    </p:set>
                                    <p:anim calcmode="lin" valueType="num">
                                      <p:cBhvr>
                                        <p:cTn id="29" dur="500" fill="hold"/>
                                        <p:tgtEl>
                                          <p:spTgt spid="58398"/>
                                        </p:tgtEl>
                                        <p:attrNameLst>
                                          <p:attrName>ppt_x</p:attrName>
                                        </p:attrNameLst>
                                      </p:cBhvr>
                                      <p:tavLst>
                                        <p:tav tm="0">
                                          <p:val>
                                            <p:strVal val="#ppt_x-.2"/>
                                          </p:val>
                                        </p:tav>
                                        <p:tav tm="100000">
                                          <p:val>
                                            <p:strVal val="#ppt_x"/>
                                          </p:val>
                                        </p:tav>
                                      </p:tavLst>
                                    </p:anim>
                                    <p:anim calcmode="lin" valueType="num">
                                      <p:cBhvr>
                                        <p:cTn id="30" dur="500" fill="hold"/>
                                        <p:tgtEl>
                                          <p:spTgt spid="58398"/>
                                        </p:tgtEl>
                                        <p:attrNameLst>
                                          <p:attrName>ppt_y</p:attrName>
                                        </p:attrNameLst>
                                      </p:cBhvr>
                                      <p:tavLst>
                                        <p:tav tm="0">
                                          <p:val>
                                            <p:strVal val="#ppt_y"/>
                                          </p:val>
                                        </p:tav>
                                        <p:tav tm="100000">
                                          <p:val>
                                            <p:strVal val="#ppt_y"/>
                                          </p:val>
                                        </p:tav>
                                      </p:tavLst>
                                    </p:anim>
                                    <p:animEffect transition="in" filter="wipe(right)" prLst="gradientSize: 0.1">
                                      <p:cBhvr>
                                        <p:cTn id="31" dur="500"/>
                                        <p:tgtEl>
                                          <p:spTgt spid="58398"/>
                                        </p:tgtEl>
                                      </p:cBhvr>
                                    </p:animEffect>
                                  </p:childTnLst>
                                </p:cTn>
                              </p:par>
                            </p:childTnLst>
                          </p:cTn>
                        </p:par>
                        <p:par>
                          <p:cTn id="32" fill="hold" nodeType="afterGroup">
                            <p:stCondLst>
                              <p:cond delay="2000"/>
                            </p:stCondLst>
                            <p:childTnLst>
                              <p:par>
                                <p:cTn id="33" presetID="50" presetClass="entr" presetSubtype="0" decel="100000" fill="hold" grpId="0" nodeType="afterEffect">
                                  <p:stCondLst>
                                    <p:cond delay="0"/>
                                  </p:stCondLst>
                                  <p:childTnLst>
                                    <p:set>
                                      <p:cBhvr>
                                        <p:cTn id="34" dur="1" fill="hold">
                                          <p:stCondLst>
                                            <p:cond delay="0"/>
                                          </p:stCondLst>
                                        </p:cTn>
                                        <p:tgtEl>
                                          <p:spTgt spid="58400"/>
                                        </p:tgtEl>
                                        <p:attrNameLst>
                                          <p:attrName>style.visibility</p:attrName>
                                        </p:attrNameLst>
                                      </p:cBhvr>
                                      <p:to>
                                        <p:strVal val="visible"/>
                                      </p:to>
                                    </p:set>
                                    <p:anim calcmode="lin" valueType="num">
                                      <p:cBhvr>
                                        <p:cTn id="35" dur="500" fill="hold"/>
                                        <p:tgtEl>
                                          <p:spTgt spid="58400"/>
                                        </p:tgtEl>
                                        <p:attrNameLst>
                                          <p:attrName>ppt_w</p:attrName>
                                        </p:attrNameLst>
                                      </p:cBhvr>
                                      <p:tavLst>
                                        <p:tav tm="0">
                                          <p:val>
                                            <p:strVal val="#ppt_w+.3"/>
                                          </p:val>
                                        </p:tav>
                                        <p:tav tm="100000">
                                          <p:val>
                                            <p:strVal val="#ppt_w"/>
                                          </p:val>
                                        </p:tav>
                                      </p:tavLst>
                                    </p:anim>
                                    <p:anim calcmode="lin" valueType="num">
                                      <p:cBhvr>
                                        <p:cTn id="36" dur="500" fill="hold"/>
                                        <p:tgtEl>
                                          <p:spTgt spid="58400"/>
                                        </p:tgtEl>
                                        <p:attrNameLst>
                                          <p:attrName>ppt_h</p:attrName>
                                        </p:attrNameLst>
                                      </p:cBhvr>
                                      <p:tavLst>
                                        <p:tav tm="0">
                                          <p:val>
                                            <p:strVal val="#ppt_h"/>
                                          </p:val>
                                        </p:tav>
                                        <p:tav tm="100000">
                                          <p:val>
                                            <p:strVal val="#ppt_h"/>
                                          </p:val>
                                        </p:tav>
                                      </p:tavLst>
                                    </p:anim>
                                    <p:animEffect transition="in" filter="fade">
                                      <p:cBhvr>
                                        <p:cTn id="37" dur="500"/>
                                        <p:tgtEl>
                                          <p:spTgt spid="58400"/>
                                        </p:tgtEl>
                                      </p:cBhvr>
                                    </p:animEffect>
                                  </p:childTnLst>
                                </p:cTn>
                              </p:par>
                            </p:childTnLst>
                          </p:cTn>
                        </p:par>
                        <p:par>
                          <p:cTn id="38" fill="hold" nodeType="afterGroup">
                            <p:stCondLst>
                              <p:cond delay="2500"/>
                            </p:stCondLst>
                            <p:childTnLst>
                              <p:par>
                                <p:cTn id="39" presetID="29" presetClass="entr" presetSubtype="0" fill="hold" grpId="0" nodeType="afterEffect">
                                  <p:stCondLst>
                                    <p:cond delay="0"/>
                                  </p:stCondLst>
                                  <p:childTnLst>
                                    <p:set>
                                      <p:cBhvr>
                                        <p:cTn id="40" dur="1" fill="hold">
                                          <p:stCondLst>
                                            <p:cond delay="0"/>
                                          </p:stCondLst>
                                        </p:cTn>
                                        <p:tgtEl>
                                          <p:spTgt spid="58399"/>
                                        </p:tgtEl>
                                        <p:attrNameLst>
                                          <p:attrName>style.visibility</p:attrName>
                                        </p:attrNameLst>
                                      </p:cBhvr>
                                      <p:to>
                                        <p:strVal val="visible"/>
                                      </p:to>
                                    </p:set>
                                    <p:anim calcmode="lin" valueType="num">
                                      <p:cBhvr>
                                        <p:cTn id="41" dur="500" fill="hold"/>
                                        <p:tgtEl>
                                          <p:spTgt spid="58399"/>
                                        </p:tgtEl>
                                        <p:attrNameLst>
                                          <p:attrName>ppt_x</p:attrName>
                                        </p:attrNameLst>
                                      </p:cBhvr>
                                      <p:tavLst>
                                        <p:tav tm="0">
                                          <p:val>
                                            <p:strVal val="#ppt_x-.2"/>
                                          </p:val>
                                        </p:tav>
                                        <p:tav tm="100000">
                                          <p:val>
                                            <p:strVal val="#ppt_x"/>
                                          </p:val>
                                        </p:tav>
                                      </p:tavLst>
                                    </p:anim>
                                    <p:anim calcmode="lin" valueType="num">
                                      <p:cBhvr>
                                        <p:cTn id="42" dur="500" fill="hold"/>
                                        <p:tgtEl>
                                          <p:spTgt spid="58399"/>
                                        </p:tgtEl>
                                        <p:attrNameLst>
                                          <p:attrName>ppt_y</p:attrName>
                                        </p:attrNameLst>
                                      </p:cBhvr>
                                      <p:tavLst>
                                        <p:tav tm="0">
                                          <p:val>
                                            <p:strVal val="#ppt_y"/>
                                          </p:val>
                                        </p:tav>
                                        <p:tav tm="100000">
                                          <p:val>
                                            <p:strVal val="#ppt_y"/>
                                          </p:val>
                                        </p:tav>
                                      </p:tavLst>
                                    </p:anim>
                                    <p:animEffect transition="in" filter="wipe(right)" prLst="gradientSize: 0.1">
                                      <p:cBhvr>
                                        <p:cTn id="43" dur="500"/>
                                        <p:tgtEl>
                                          <p:spTgt spid="58399"/>
                                        </p:tgtEl>
                                      </p:cBhvr>
                                    </p:animEffect>
                                  </p:childTnLst>
                                </p:cTn>
                              </p:par>
                            </p:childTnLst>
                          </p:cTn>
                        </p:par>
                        <p:par>
                          <p:cTn id="44" fill="hold" nodeType="afterGroup">
                            <p:stCondLst>
                              <p:cond delay="3000"/>
                            </p:stCondLst>
                            <p:childTnLst>
                              <p:par>
                                <p:cTn id="45" presetID="29" presetClass="entr" presetSubtype="0" fill="hold" grpId="0" nodeType="afterEffect">
                                  <p:stCondLst>
                                    <p:cond delay="0"/>
                                  </p:stCondLst>
                                  <p:childTnLst>
                                    <p:set>
                                      <p:cBhvr>
                                        <p:cTn id="46" dur="1" fill="hold">
                                          <p:stCondLst>
                                            <p:cond delay="0"/>
                                          </p:stCondLst>
                                        </p:cTn>
                                        <p:tgtEl>
                                          <p:spTgt spid="58401"/>
                                        </p:tgtEl>
                                        <p:attrNameLst>
                                          <p:attrName>style.visibility</p:attrName>
                                        </p:attrNameLst>
                                      </p:cBhvr>
                                      <p:to>
                                        <p:strVal val="visible"/>
                                      </p:to>
                                    </p:set>
                                    <p:anim calcmode="lin" valueType="num">
                                      <p:cBhvr>
                                        <p:cTn id="47" dur="500" fill="hold"/>
                                        <p:tgtEl>
                                          <p:spTgt spid="58401"/>
                                        </p:tgtEl>
                                        <p:attrNameLst>
                                          <p:attrName>ppt_x</p:attrName>
                                        </p:attrNameLst>
                                      </p:cBhvr>
                                      <p:tavLst>
                                        <p:tav tm="0">
                                          <p:val>
                                            <p:strVal val="#ppt_x-.2"/>
                                          </p:val>
                                        </p:tav>
                                        <p:tav tm="100000">
                                          <p:val>
                                            <p:strVal val="#ppt_x"/>
                                          </p:val>
                                        </p:tav>
                                      </p:tavLst>
                                    </p:anim>
                                    <p:anim calcmode="lin" valueType="num">
                                      <p:cBhvr>
                                        <p:cTn id="48" dur="500" fill="hold"/>
                                        <p:tgtEl>
                                          <p:spTgt spid="58401"/>
                                        </p:tgtEl>
                                        <p:attrNameLst>
                                          <p:attrName>ppt_y</p:attrName>
                                        </p:attrNameLst>
                                      </p:cBhvr>
                                      <p:tavLst>
                                        <p:tav tm="0">
                                          <p:val>
                                            <p:strVal val="#ppt_y"/>
                                          </p:val>
                                        </p:tav>
                                        <p:tav tm="100000">
                                          <p:val>
                                            <p:strVal val="#ppt_y"/>
                                          </p:val>
                                        </p:tav>
                                      </p:tavLst>
                                    </p:anim>
                                    <p:animEffect transition="in" filter="wipe(right)" prLst="gradientSize: 0.1">
                                      <p:cBhvr>
                                        <p:cTn id="49" dur="500"/>
                                        <p:tgtEl>
                                          <p:spTgt spid="58401"/>
                                        </p:tgtEl>
                                      </p:cBhvr>
                                    </p:animEffect>
                                  </p:childTnLst>
                                </p:cTn>
                              </p:par>
                            </p:childTnLst>
                          </p:cTn>
                        </p:par>
                        <p:par>
                          <p:cTn id="50" fill="hold" nodeType="afterGroup">
                            <p:stCondLst>
                              <p:cond delay="3500"/>
                            </p:stCondLst>
                            <p:childTnLst>
                              <p:par>
                                <p:cTn id="51" presetID="29" presetClass="entr" presetSubtype="0" fill="hold" grpId="0" nodeType="afterEffect">
                                  <p:stCondLst>
                                    <p:cond delay="0"/>
                                  </p:stCondLst>
                                  <p:childTnLst>
                                    <p:set>
                                      <p:cBhvr>
                                        <p:cTn id="52" dur="1" fill="hold">
                                          <p:stCondLst>
                                            <p:cond delay="0"/>
                                          </p:stCondLst>
                                        </p:cTn>
                                        <p:tgtEl>
                                          <p:spTgt spid="58404"/>
                                        </p:tgtEl>
                                        <p:attrNameLst>
                                          <p:attrName>style.visibility</p:attrName>
                                        </p:attrNameLst>
                                      </p:cBhvr>
                                      <p:to>
                                        <p:strVal val="visible"/>
                                      </p:to>
                                    </p:set>
                                    <p:anim calcmode="lin" valueType="num">
                                      <p:cBhvr>
                                        <p:cTn id="53" dur="500" fill="hold"/>
                                        <p:tgtEl>
                                          <p:spTgt spid="58404"/>
                                        </p:tgtEl>
                                        <p:attrNameLst>
                                          <p:attrName>ppt_x</p:attrName>
                                        </p:attrNameLst>
                                      </p:cBhvr>
                                      <p:tavLst>
                                        <p:tav tm="0">
                                          <p:val>
                                            <p:strVal val="#ppt_x-.2"/>
                                          </p:val>
                                        </p:tav>
                                        <p:tav tm="100000">
                                          <p:val>
                                            <p:strVal val="#ppt_x"/>
                                          </p:val>
                                        </p:tav>
                                      </p:tavLst>
                                    </p:anim>
                                    <p:anim calcmode="lin" valueType="num">
                                      <p:cBhvr>
                                        <p:cTn id="54" dur="500" fill="hold"/>
                                        <p:tgtEl>
                                          <p:spTgt spid="58404"/>
                                        </p:tgtEl>
                                        <p:attrNameLst>
                                          <p:attrName>ppt_y</p:attrName>
                                        </p:attrNameLst>
                                      </p:cBhvr>
                                      <p:tavLst>
                                        <p:tav tm="0">
                                          <p:val>
                                            <p:strVal val="#ppt_y"/>
                                          </p:val>
                                        </p:tav>
                                        <p:tav tm="100000">
                                          <p:val>
                                            <p:strVal val="#ppt_y"/>
                                          </p:val>
                                        </p:tav>
                                      </p:tavLst>
                                    </p:anim>
                                    <p:animEffect transition="in" filter="wipe(right)" prLst="gradientSize: 0.1">
                                      <p:cBhvr>
                                        <p:cTn id="55" dur="500"/>
                                        <p:tgtEl>
                                          <p:spTgt spid="58404"/>
                                        </p:tgtEl>
                                      </p:cBhvr>
                                    </p:animEffect>
                                  </p:childTnLst>
                                </p:cTn>
                              </p:par>
                            </p:childTnLst>
                          </p:cTn>
                        </p:par>
                        <p:par>
                          <p:cTn id="56" fill="hold" nodeType="afterGroup">
                            <p:stCondLst>
                              <p:cond delay="4000"/>
                            </p:stCondLst>
                            <p:childTnLst>
                              <p:par>
                                <p:cTn id="57" presetID="20" presetClass="entr" presetSubtype="0" fill="hold" grpId="0" nodeType="afterEffect">
                                  <p:stCondLst>
                                    <p:cond delay="0"/>
                                  </p:stCondLst>
                                  <p:childTnLst>
                                    <p:set>
                                      <p:cBhvr>
                                        <p:cTn id="58" dur="1" fill="hold">
                                          <p:stCondLst>
                                            <p:cond delay="0"/>
                                          </p:stCondLst>
                                        </p:cTn>
                                        <p:tgtEl>
                                          <p:spTgt spid="58395"/>
                                        </p:tgtEl>
                                        <p:attrNameLst>
                                          <p:attrName>style.visibility</p:attrName>
                                        </p:attrNameLst>
                                      </p:cBhvr>
                                      <p:to>
                                        <p:strVal val="visible"/>
                                      </p:to>
                                    </p:set>
                                    <p:animEffect transition="in" filter="wedge">
                                      <p:cBhvr>
                                        <p:cTn id="59" dur="500"/>
                                        <p:tgtEl>
                                          <p:spTgt spid="58395"/>
                                        </p:tgtEl>
                                      </p:cBhvr>
                                    </p:animEffect>
                                  </p:childTnLst>
                                </p:cTn>
                              </p:par>
                            </p:childTnLst>
                          </p:cTn>
                        </p:par>
                        <p:par>
                          <p:cTn id="60" fill="hold" nodeType="afterGroup">
                            <p:stCondLst>
                              <p:cond delay="4500"/>
                            </p:stCondLst>
                            <p:childTnLst>
                              <p:par>
                                <p:cTn id="61" presetID="20" presetClass="entr" presetSubtype="0" fill="hold" grpId="0" nodeType="afterEffect">
                                  <p:stCondLst>
                                    <p:cond delay="0"/>
                                  </p:stCondLst>
                                  <p:childTnLst>
                                    <p:set>
                                      <p:cBhvr>
                                        <p:cTn id="62" dur="1" fill="hold">
                                          <p:stCondLst>
                                            <p:cond delay="0"/>
                                          </p:stCondLst>
                                        </p:cTn>
                                        <p:tgtEl>
                                          <p:spTgt spid="58396"/>
                                        </p:tgtEl>
                                        <p:attrNameLst>
                                          <p:attrName>style.visibility</p:attrName>
                                        </p:attrNameLst>
                                      </p:cBhvr>
                                      <p:to>
                                        <p:strVal val="visible"/>
                                      </p:to>
                                    </p:set>
                                    <p:animEffect transition="in" filter="wedge">
                                      <p:cBhvr>
                                        <p:cTn id="63" dur="500"/>
                                        <p:tgtEl>
                                          <p:spTgt spid="5839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58414"/>
                                        </p:tgtEl>
                                        <p:attrNameLst>
                                          <p:attrName>style.visibility</p:attrName>
                                        </p:attrNameLst>
                                      </p:cBhvr>
                                      <p:to>
                                        <p:strVal val="visible"/>
                                      </p:to>
                                    </p:set>
                                    <p:animEffect transition="in" filter="wipe(up)">
                                      <p:cBhvr>
                                        <p:cTn id="68" dur="500"/>
                                        <p:tgtEl>
                                          <p:spTgt spid="5841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58415"/>
                                        </p:tgtEl>
                                        <p:attrNameLst>
                                          <p:attrName>style.visibility</p:attrName>
                                        </p:attrNameLst>
                                      </p:cBhvr>
                                      <p:to>
                                        <p:strVal val="visible"/>
                                      </p:to>
                                    </p:set>
                                    <p:animEffect transition="in" filter="wipe(up)">
                                      <p:cBhvr>
                                        <p:cTn id="73" dur="500"/>
                                        <p:tgtEl>
                                          <p:spTgt spid="584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58416"/>
                                        </p:tgtEl>
                                        <p:attrNameLst>
                                          <p:attrName>style.visibility</p:attrName>
                                        </p:attrNameLst>
                                      </p:cBhvr>
                                      <p:to>
                                        <p:strVal val="visible"/>
                                      </p:to>
                                    </p:set>
                                    <p:animEffect transition="in" filter="wipe(down)">
                                      <p:cBhvr>
                                        <p:cTn id="78" dur="500"/>
                                        <p:tgtEl>
                                          <p:spTgt spid="58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animBg="1"/>
      <p:bldP spid="58395" grpId="0"/>
      <p:bldP spid="58396" grpId="0"/>
      <p:bldP spid="58397" grpId="0" animBg="1"/>
      <p:bldP spid="58398" grpId="0" animBg="1"/>
      <p:bldP spid="58399" grpId="0" animBg="1"/>
      <p:bldP spid="58400" grpId="0" animBg="1"/>
      <p:bldP spid="58401" grpId="0" animBg="1"/>
      <p:bldP spid="58404" grpId="0" animBg="1"/>
      <p:bldP spid="584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BÁNH </a:t>
            </a:r>
            <a:r>
              <a:rPr lang="en-US" altLang="en-US" sz="3200" b="1" dirty="0">
                <a:solidFill>
                  <a:srgbClr val="FF0000"/>
                </a:solidFill>
                <a:latin typeface="Times New Roman" panose="02020603050405020304" pitchFamily="18" charset="0"/>
                <a:cs typeface="Times New Roman" panose="02020603050405020304" pitchFamily="18" charset="0"/>
              </a:rPr>
              <a:t>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br>
              <a:rPr lang="en-US" altLang="en-US" sz="3100" b="1" i="1" dirty="0">
                <a:latin typeface="Times New Roman" panose="02020603050405020304" pitchFamily="18" charset="0"/>
              </a:rPr>
            </a:br>
            <a:endParaRPr lang="en-US" altLang="en-US" sz="3100" b="1" i="1" dirty="0">
              <a:latin typeface="Times New Roman" panose="02020603050405020304" pitchFamily="18" charset="0"/>
            </a:endParaRPr>
          </a:p>
        </p:txBody>
      </p:sp>
      <p:sp>
        <p:nvSpPr>
          <p:cNvPr id="5" name="Text Placeholder 2"/>
          <p:cNvSpPr txBox="1">
            <a:spLocks/>
          </p:cNvSpPr>
          <p:nvPr/>
        </p:nvSpPr>
        <p:spPr>
          <a:xfrm>
            <a:off x="292273" y="980728"/>
            <a:ext cx="8456191" cy="5760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000" b="1" u="sng" dirty="0">
                <a:solidFill>
                  <a:srgbClr val="0000FF"/>
                </a:solidFill>
                <a:latin typeface="Times New Roman" panose="02020603050405020304" pitchFamily="18" charset="0"/>
                <a:cs typeface="Times New Roman" panose="02020603050405020304" pitchFamily="18" charset="0"/>
              </a:rPr>
              <a:t>I. </a:t>
            </a:r>
            <a:r>
              <a:rPr lang="en-US" altLang="en-US" sz="2000" b="1" u="sng" dirty="0" err="1">
                <a:solidFill>
                  <a:srgbClr val="0000FF"/>
                </a:solidFill>
                <a:latin typeface="Times New Roman" panose="02020603050405020304" pitchFamily="18" charset="0"/>
                <a:cs typeface="Times New Roman" panose="02020603050405020304" pitchFamily="18" charset="0"/>
              </a:rPr>
              <a:t>Đọc</a:t>
            </a:r>
            <a:r>
              <a:rPr lang="en-US" altLang="en-US" sz="2000" b="1" u="sng" dirty="0">
                <a:solidFill>
                  <a:srgbClr val="0000FF"/>
                </a:solidFill>
                <a:latin typeface="Times New Roman" panose="02020603050405020304" pitchFamily="18" charset="0"/>
                <a:cs typeface="Times New Roman" panose="02020603050405020304" pitchFamily="18" charset="0"/>
              </a:rPr>
              <a:t> – </a:t>
            </a:r>
            <a:r>
              <a:rPr lang="en-US" altLang="en-US" sz="2000" b="1" u="sng" dirty="0" err="1">
                <a:solidFill>
                  <a:srgbClr val="0000FF"/>
                </a:solidFill>
                <a:latin typeface="Times New Roman" panose="02020603050405020304" pitchFamily="18" charset="0"/>
                <a:cs typeface="Times New Roman" panose="02020603050405020304" pitchFamily="18" charset="0"/>
              </a:rPr>
              <a:t>Tìm</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hiểu</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chung</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văn</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bản</a:t>
            </a:r>
            <a:endParaRPr lang="en-US" altLang="en-US" sz="20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000" b="1" i="1" u="sng">
                <a:latin typeface="Times New Roman" panose="02020603050405020304" pitchFamily="18" charset="0"/>
                <a:cs typeface="Times New Roman" panose="02020603050405020304" pitchFamily="18" charset="0"/>
              </a:rPr>
              <a:t>1</a:t>
            </a:r>
            <a:r>
              <a:rPr lang="en-US" altLang="en-US" sz="2000" b="1" i="1" u="sng" smtClean="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Đọc</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chú</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thích</a:t>
            </a:r>
            <a:endParaRPr lang="en-US" altLang="en-US" sz="2000" b="1" i="1" u="sng" dirty="0">
              <a:latin typeface="Times New Roman" panose="02020603050405020304" pitchFamily="18" charset="0"/>
              <a:cs typeface="Times New Roman" panose="02020603050405020304" pitchFamily="18" charset="0"/>
            </a:endParaRPr>
          </a:p>
          <a:p>
            <a:pPr marL="0" indent="0">
              <a:buNone/>
            </a:pPr>
            <a:r>
              <a:rPr lang="en-US" altLang="en-US" sz="2000" b="1" i="1" u="sng" dirty="0">
                <a:latin typeface="Times New Roman" panose="02020603050405020304" pitchFamily="18" charset="0"/>
                <a:cs typeface="Times New Roman" panose="02020603050405020304" pitchFamily="18" charset="0"/>
              </a:rPr>
              <a:t>2</a:t>
            </a:r>
            <a:r>
              <a:rPr lang="en-US" altLang="en-US" sz="2000" b="1" i="1" u="sng" smtClean="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Bố</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cục</a:t>
            </a:r>
            <a:r>
              <a:rPr lang="en-US" altLang="en-US" sz="2000" b="1" i="1" dirty="0">
                <a:latin typeface="Times New Roman" panose="02020603050405020304" pitchFamily="18" charset="0"/>
                <a:cs typeface="Times New Roman" panose="02020603050405020304" pitchFamily="18" charset="0"/>
              </a:rPr>
              <a:t>: 3 </a:t>
            </a:r>
            <a:r>
              <a:rPr lang="en-US" altLang="en-US" sz="2000" b="1" i="1" dirty="0" err="1">
                <a:latin typeface="Times New Roman" panose="02020603050405020304" pitchFamily="18" charset="0"/>
                <a:cs typeface="Times New Roman" panose="02020603050405020304" pitchFamily="18" charset="0"/>
              </a:rPr>
              <a:t>phần</a:t>
            </a:r>
            <a:endParaRPr lang="en-US" altLang="en-US" sz="2000" b="1" i="1" dirty="0">
              <a:latin typeface="Times New Roman" panose="02020603050405020304" pitchFamily="18" charset="0"/>
              <a:cs typeface="Times New Roman" panose="02020603050405020304" pitchFamily="18" charset="0"/>
            </a:endParaRPr>
          </a:p>
          <a:p>
            <a:pPr marL="0" indent="0">
              <a:buNone/>
            </a:pPr>
            <a:r>
              <a:rPr lang="en-US" altLang="en-US" sz="2000" b="1" i="1" u="sng" dirty="0">
                <a:latin typeface="Times New Roman" panose="02020603050405020304" pitchFamily="18" charset="0"/>
                <a:cs typeface="Times New Roman" panose="02020603050405020304" pitchFamily="18" charset="0"/>
              </a:rPr>
              <a:t>3</a:t>
            </a:r>
            <a:r>
              <a:rPr lang="en-US" altLang="en-US" sz="2000" b="1" i="1" u="sng" smtClean="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Tóm</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tắt</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văn</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bản</a:t>
            </a:r>
            <a:endParaRPr lang="en-US" altLang="en-US" sz="2000" b="1" i="1" u="sng" dirty="0">
              <a:latin typeface="Times New Roman" panose="02020603050405020304" pitchFamily="18" charset="0"/>
              <a:cs typeface="Times New Roman" panose="02020603050405020304" pitchFamily="18" charset="0"/>
            </a:endParaRPr>
          </a:p>
          <a:p>
            <a:pPr marL="0" indent="0">
              <a:buNone/>
            </a:pPr>
            <a:r>
              <a:rPr lang="en-US" altLang="en-US" sz="2000" b="1" u="sng" dirty="0">
                <a:solidFill>
                  <a:srgbClr val="0000FF"/>
                </a:solidFill>
                <a:latin typeface="Times New Roman" panose="02020603050405020304" pitchFamily="18" charset="0"/>
                <a:cs typeface="Times New Roman" panose="02020603050405020304" pitchFamily="18" charset="0"/>
              </a:rPr>
              <a:t>II. </a:t>
            </a:r>
            <a:r>
              <a:rPr lang="en-US" altLang="en-US" sz="2000" b="1" u="sng" dirty="0" err="1">
                <a:solidFill>
                  <a:srgbClr val="0000FF"/>
                </a:solidFill>
                <a:latin typeface="Times New Roman" panose="02020603050405020304" pitchFamily="18" charset="0"/>
                <a:cs typeface="Times New Roman" panose="02020603050405020304" pitchFamily="18" charset="0"/>
              </a:rPr>
              <a:t>Đọc</a:t>
            </a:r>
            <a:r>
              <a:rPr lang="en-US" altLang="en-US" sz="2000" b="1" u="sng" dirty="0">
                <a:solidFill>
                  <a:srgbClr val="0000FF"/>
                </a:solidFill>
                <a:latin typeface="Times New Roman" panose="02020603050405020304" pitchFamily="18" charset="0"/>
                <a:cs typeface="Times New Roman" panose="02020603050405020304" pitchFamily="18" charset="0"/>
              </a:rPr>
              <a:t> – </a:t>
            </a:r>
            <a:r>
              <a:rPr lang="en-US" altLang="en-US" sz="2000" b="1" u="sng" dirty="0" err="1">
                <a:solidFill>
                  <a:srgbClr val="0000FF"/>
                </a:solidFill>
                <a:latin typeface="Times New Roman" panose="02020603050405020304" pitchFamily="18" charset="0"/>
                <a:cs typeface="Times New Roman" panose="02020603050405020304" pitchFamily="18" charset="0"/>
              </a:rPr>
              <a:t>Tìm</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hiểu</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văn</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bản</a:t>
            </a:r>
            <a:endParaRPr lang="en-US" altLang="en-US" sz="20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000" b="1" i="1" u="sng" dirty="0">
                <a:latin typeface="Times New Roman" panose="02020603050405020304" pitchFamily="18" charset="0"/>
                <a:cs typeface="Times New Roman" panose="02020603050405020304" pitchFamily="18" charset="0"/>
              </a:rPr>
              <a:t>1. </a:t>
            </a:r>
            <a:r>
              <a:rPr lang="en-US" altLang="en-US" sz="2000" b="1" i="1" u="sng" dirty="0" err="1">
                <a:latin typeface="Times New Roman" panose="02020603050405020304" pitchFamily="18" charset="0"/>
                <a:cs typeface="Times New Roman" panose="02020603050405020304" pitchFamily="18" charset="0"/>
              </a:rPr>
              <a:t>Vua</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Hùng</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chọn</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người</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nối</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ngôi</a:t>
            </a:r>
            <a:r>
              <a:rPr lang="en-US" altLang="en-US" sz="2000" b="1" i="1" dirty="0">
                <a:latin typeface="Times New Roman" panose="02020603050405020304" pitchFamily="18" charset="0"/>
                <a:cs typeface="Times New Roman" panose="02020603050405020304" pitchFamily="18" charset="0"/>
              </a:rPr>
              <a:t>:</a:t>
            </a:r>
          </a:p>
          <a:p>
            <a:pPr marL="0" indent="0" algn="just">
              <a:buNone/>
            </a:pPr>
            <a:r>
              <a:rPr lang="nl-NL" sz="2000" b="1" dirty="0">
                <a:solidFill>
                  <a:srgbClr val="08DDE8"/>
                </a:solidFill>
                <a:latin typeface="Times New Roman" pitchFamily="18" charset="0"/>
                <a:cs typeface="Times New Roman" pitchFamily="18" charset="0"/>
              </a:rPr>
              <a:t>- Hoàn cảnh truyền ngôi:</a:t>
            </a:r>
            <a:endParaRPr lang="en-US" sz="2000" b="1" dirty="0">
              <a:solidFill>
                <a:srgbClr val="08DDE8"/>
              </a:solidFill>
              <a:latin typeface="Times New Roman" pitchFamily="18" charset="0"/>
              <a:cs typeface="Times New Roman" pitchFamily="18" charset="0"/>
            </a:endParaRPr>
          </a:p>
          <a:p>
            <a:pPr marL="0" indent="0" algn="just">
              <a:buNone/>
            </a:pPr>
            <a:r>
              <a:rPr lang="nl-NL" sz="2000" dirty="0">
                <a:latin typeface="Times New Roman" pitchFamily="18" charset="0"/>
                <a:cs typeface="Times New Roman" pitchFamily="18" charset="0"/>
              </a:rPr>
              <a:t>+ Vua đã già.</a:t>
            </a:r>
            <a:endParaRPr lang="en-US" sz="2000" dirty="0">
              <a:latin typeface="Times New Roman" pitchFamily="18" charset="0"/>
              <a:cs typeface="Times New Roman" pitchFamily="18" charset="0"/>
            </a:endParaRPr>
          </a:p>
          <a:p>
            <a:pPr marL="0" indent="0" algn="just">
              <a:buNone/>
            </a:pPr>
            <a:r>
              <a:rPr lang="nl-NL" sz="2000" dirty="0">
                <a:latin typeface="Times New Roman" pitchFamily="18" charset="0"/>
                <a:cs typeface="Times New Roman" pitchFamily="18" charset="0"/>
              </a:rPr>
              <a:t>+ Giặc ngoài đã yên, đất nước yên bình.</a:t>
            </a:r>
            <a:endParaRPr lang="en-US" sz="2000" dirty="0">
              <a:latin typeface="Times New Roman" pitchFamily="18" charset="0"/>
              <a:cs typeface="Times New Roman" pitchFamily="18" charset="0"/>
            </a:endParaRPr>
          </a:p>
          <a:p>
            <a:pPr marL="0" indent="0" algn="just">
              <a:buNone/>
            </a:pPr>
            <a:r>
              <a:rPr lang="nl-NL" sz="2000" dirty="0">
                <a:latin typeface="Times New Roman" pitchFamily="18" charset="0"/>
                <a:cs typeface="Times New Roman" pitchFamily="18" charset="0"/>
              </a:rPr>
              <a:t>+ Các con đông (20người).</a:t>
            </a:r>
            <a:endParaRPr lang="en-US" sz="2000" dirty="0">
              <a:latin typeface="Times New Roman" pitchFamily="18" charset="0"/>
              <a:cs typeface="Times New Roman" pitchFamily="18" charset="0"/>
            </a:endParaRPr>
          </a:p>
          <a:p>
            <a:pPr marL="0" indent="0" algn="just">
              <a:buNone/>
            </a:pPr>
            <a:r>
              <a:rPr lang="nl-NL" sz="2000" dirty="0">
                <a:solidFill>
                  <a:srgbClr val="08DDE8"/>
                </a:solidFill>
                <a:latin typeface="Times New Roman" pitchFamily="18" charset="0"/>
                <a:cs typeface="Times New Roman" pitchFamily="18" charset="0"/>
              </a:rPr>
              <a:t>-</a:t>
            </a:r>
            <a:r>
              <a:rPr lang="nl-NL" sz="2000" b="1" dirty="0">
                <a:solidFill>
                  <a:srgbClr val="08DDE8"/>
                </a:solidFill>
                <a:latin typeface="Times New Roman" pitchFamily="18" charset="0"/>
                <a:cs typeface="Times New Roman" pitchFamily="18" charset="0"/>
              </a:rPr>
              <a:t>Tiêu chuẩn người nối ngôi:</a:t>
            </a:r>
            <a:endParaRPr lang="en-US" sz="2000" b="1" dirty="0">
              <a:solidFill>
                <a:srgbClr val="08DDE8"/>
              </a:solidFill>
              <a:latin typeface="Times New Roman" pitchFamily="18" charset="0"/>
              <a:cs typeface="Times New Roman" pitchFamily="18" charset="0"/>
            </a:endParaRPr>
          </a:p>
          <a:p>
            <a:pPr marL="0" indent="0" algn="just">
              <a:buNone/>
            </a:pPr>
            <a:r>
              <a:rPr lang="nl-NL" sz="2000" dirty="0">
                <a:latin typeface="Times New Roman" pitchFamily="18" charset="0"/>
                <a:cs typeface="Times New Roman" pitchFamily="18" charset="0"/>
              </a:rPr>
              <a:t>+ Nối chí vua.</a:t>
            </a:r>
            <a:endParaRPr lang="en-US" sz="2000" dirty="0">
              <a:latin typeface="Times New Roman" pitchFamily="18" charset="0"/>
              <a:cs typeface="Times New Roman" pitchFamily="18" charset="0"/>
            </a:endParaRPr>
          </a:p>
          <a:p>
            <a:pPr marL="0" indent="0" algn="just">
              <a:buNone/>
            </a:pPr>
            <a:r>
              <a:rPr lang="nl-NL" sz="2000" dirty="0">
                <a:latin typeface="Times New Roman" pitchFamily="18" charset="0"/>
                <a:cs typeface="Times New Roman" pitchFamily="18" charset="0"/>
              </a:rPr>
              <a:t>+ Không nhất thiết phải là con trưởng.</a:t>
            </a:r>
            <a:endParaRPr lang="en-US" sz="2000" dirty="0">
              <a:latin typeface="Times New Roman" pitchFamily="18" charset="0"/>
              <a:cs typeface="Times New Roman" pitchFamily="18" charset="0"/>
            </a:endParaRPr>
          </a:p>
          <a:p>
            <a:pPr marL="0" indent="0" algn="just">
              <a:buNone/>
            </a:pPr>
            <a:r>
              <a:rPr lang="nl-NL" sz="2000" dirty="0">
                <a:solidFill>
                  <a:srgbClr val="08DDE8"/>
                </a:solidFill>
                <a:latin typeface="Times New Roman" pitchFamily="18" charset="0"/>
                <a:cs typeface="Times New Roman" pitchFamily="18" charset="0"/>
              </a:rPr>
              <a:t>- </a:t>
            </a:r>
            <a:r>
              <a:rPr lang="nl-NL" sz="2000" b="1" dirty="0">
                <a:solidFill>
                  <a:srgbClr val="08DDE8"/>
                </a:solidFill>
                <a:latin typeface="Times New Roman" pitchFamily="18" charset="0"/>
                <a:cs typeface="Times New Roman" pitchFamily="18" charset="0"/>
              </a:rPr>
              <a:t>Hình thức thử thách: </a:t>
            </a:r>
            <a:r>
              <a:rPr lang="nl-NL" sz="2000" dirty="0">
                <a:latin typeface="Times New Roman" pitchFamily="18" charset="0"/>
                <a:cs typeface="Times New Roman" pitchFamily="18" charset="0"/>
              </a:rPr>
              <a:t>Nhân ngày lễ Tiên vương, các lang dâng lễ vật sao cho vừa ý vua.</a:t>
            </a:r>
            <a:endParaRPr lang="en-US" altLang="en-US" sz="2000" b="1" i="1" dirty="0">
              <a:latin typeface="Times New Roman" panose="02020603050405020304" pitchFamily="18" charset="0"/>
              <a:cs typeface="Times New Roman" panose="02020603050405020304" pitchFamily="18" charset="0"/>
            </a:endParaRPr>
          </a:p>
          <a:p>
            <a:pPr marL="0" indent="0">
              <a:buNone/>
            </a:pP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6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BÁNH </a:t>
            </a:r>
            <a:r>
              <a:rPr lang="en-US" altLang="en-US" sz="3200" b="1" dirty="0">
                <a:solidFill>
                  <a:srgbClr val="FF0000"/>
                </a:solidFill>
                <a:latin typeface="Times New Roman" panose="02020603050405020304" pitchFamily="18" charset="0"/>
                <a:cs typeface="Times New Roman" panose="02020603050405020304" pitchFamily="18" charset="0"/>
              </a:rPr>
              <a:t>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500" b="1" i="1" dirty="0">
                <a:latin typeface="Times New Roman" panose="02020603050405020304" pitchFamily="18" charset="0"/>
              </a:rPr>
              <a:t>(</a:t>
            </a:r>
            <a:r>
              <a:rPr lang="en-US" altLang="en-US" sz="3500" b="1" i="1" dirty="0" err="1">
                <a:latin typeface="Times New Roman" panose="02020603050405020304" pitchFamily="18" charset="0"/>
              </a:rPr>
              <a:t>Truyền</a:t>
            </a:r>
            <a:r>
              <a:rPr lang="en-US" altLang="en-US" sz="3500" b="1" i="1" dirty="0">
                <a:latin typeface="Times New Roman" panose="02020603050405020304" pitchFamily="18" charset="0"/>
              </a:rPr>
              <a:t> </a:t>
            </a:r>
            <a:r>
              <a:rPr lang="en-US" altLang="en-US" sz="3500" b="1" i="1" dirty="0" err="1">
                <a:latin typeface="Times New Roman" panose="02020603050405020304" pitchFamily="18" charset="0"/>
              </a:rPr>
              <a:t>thuyết</a:t>
            </a:r>
            <a:r>
              <a:rPr lang="en-US" altLang="en-US" sz="3500" b="1" i="1" dirty="0">
                <a:latin typeface="Times New Roman" panose="02020603050405020304" pitchFamily="18" charset="0"/>
              </a:rPr>
              <a:t>) </a:t>
            </a:r>
            <a:br>
              <a:rPr lang="en-US" altLang="en-US" sz="3500" b="1" i="1" dirty="0">
                <a:latin typeface="Times New Roman" panose="02020603050405020304" pitchFamily="18" charset="0"/>
              </a:rPr>
            </a:br>
            <a:endParaRPr lang="en-US" altLang="en-US" sz="3500" b="1" i="1" dirty="0">
              <a:latin typeface="Times New Roman" panose="02020603050405020304" pitchFamily="18" charset="0"/>
            </a:endParaRPr>
          </a:p>
        </p:txBody>
      </p:sp>
      <p:sp>
        <p:nvSpPr>
          <p:cNvPr id="5" name="Text Placeholder 2"/>
          <p:cNvSpPr txBox="1">
            <a:spLocks/>
          </p:cNvSpPr>
          <p:nvPr/>
        </p:nvSpPr>
        <p:spPr>
          <a:xfrm>
            <a:off x="292273" y="1052737"/>
            <a:ext cx="8456191" cy="5400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en-US" sz="2000" b="1" i="1" u="sng" dirty="0">
                <a:latin typeface="Times New Roman" panose="02020603050405020304" pitchFamily="18" charset="0"/>
                <a:cs typeface="Times New Roman" panose="02020603050405020304" pitchFamily="18" charset="0"/>
              </a:rPr>
              <a:t>2. </a:t>
            </a:r>
            <a:r>
              <a:rPr lang="en-US" altLang="en-US" sz="2000" b="1" i="1" u="sng" dirty="0" err="1">
                <a:latin typeface="Times New Roman" panose="02020603050405020304" pitchFamily="18" charset="0"/>
                <a:cs typeface="Times New Roman" panose="02020603050405020304" pitchFamily="18" charset="0"/>
              </a:rPr>
              <a:t>Cuộc</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đua</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tài</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dâng</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lễ</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vật</a:t>
            </a:r>
            <a:r>
              <a:rPr lang="en-US" altLang="en-US" sz="2000" b="1" i="1" u="sng" dirty="0">
                <a:latin typeface="Times New Roman" panose="02020603050405020304" pitchFamily="18" charset="0"/>
                <a:cs typeface="Times New Roman" panose="02020603050405020304" pitchFamily="18" charset="0"/>
              </a:rPr>
              <a:t>: </a:t>
            </a:r>
          </a:p>
          <a:p>
            <a:pPr marL="0" indent="0" algn="just">
              <a:buNone/>
            </a:pPr>
            <a:r>
              <a:rPr lang="en-US" altLang="en-US" sz="2000" b="1" i="1" u="sng" dirty="0">
                <a:latin typeface="Times New Roman" panose="02020603050405020304" pitchFamily="18" charset="0"/>
                <a:cs typeface="Times New Roman" panose="02020603050405020304" pitchFamily="18" charset="0"/>
              </a:rPr>
              <a:t>a. </a:t>
            </a:r>
            <a:r>
              <a:rPr lang="en-US" altLang="en-US" sz="2000" b="1" i="1" u="sng" dirty="0" err="1">
                <a:latin typeface="Times New Roman" panose="02020603050405020304" pitchFamily="18" charset="0"/>
                <a:cs typeface="Times New Roman" panose="02020603050405020304" pitchFamily="18" charset="0"/>
              </a:rPr>
              <a:t>Các</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lang</a:t>
            </a:r>
            <a:r>
              <a:rPr lang="en-US" altLang="en-US" sz="2000" b="1" i="1" u="sng" dirty="0">
                <a:latin typeface="Times New Roman" panose="02020603050405020304" pitchFamily="18" charset="0"/>
                <a:cs typeface="Times New Roman" panose="02020603050405020304" pitchFamily="18" charset="0"/>
              </a:rPr>
              <a:t>:</a:t>
            </a:r>
          </a:p>
          <a:p>
            <a:pPr marL="0" indent="0" algn="just">
              <a:buNone/>
            </a:pP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Các</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lang</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không</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hiểu</a:t>
            </a:r>
            <a:r>
              <a:rPr lang="en-US" sz="2000" dirty="0">
                <a:solidFill>
                  <a:srgbClr val="000000"/>
                </a:solidFill>
                <a:latin typeface="Times New Roman" pitchFamily="18" charset="0"/>
                <a:sym typeface="Times New Roman" pitchFamily="18" charset="0"/>
              </a:rPr>
              <a:t> ý </a:t>
            </a:r>
            <a:r>
              <a:rPr lang="en-US" sz="2000" dirty="0" err="1">
                <a:solidFill>
                  <a:srgbClr val="000000"/>
                </a:solidFill>
                <a:latin typeface="Times New Roman" pitchFamily="18" charset="0"/>
                <a:sym typeface="Times New Roman" pitchFamily="18" charset="0"/>
              </a:rPr>
              <a:t>vua</a:t>
            </a:r>
            <a:r>
              <a:rPr lang="en-US" sz="2000" dirty="0">
                <a:solidFill>
                  <a:srgbClr val="000000"/>
                </a:solidFill>
                <a:latin typeface="Times New Roman" pitchFamily="18" charset="0"/>
                <a:sym typeface="Times New Roman" pitchFamily="18" charset="0"/>
              </a:rPr>
              <a:t> cha. </a:t>
            </a:r>
            <a:r>
              <a:rPr lang="en-US" sz="2000" dirty="0" err="1">
                <a:solidFill>
                  <a:srgbClr val="000000"/>
                </a:solidFill>
                <a:latin typeface="Times New Roman" pitchFamily="18" charset="0"/>
                <a:sym typeface="Times New Roman" pitchFamily="18" charset="0"/>
              </a:rPr>
              <a:t>Các</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lang</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cho</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rằng</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ai</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chẳng</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vui</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lòng</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vừa</a:t>
            </a:r>
            <a:r>
              <a:rPr lang="en-US" sz="2000" dirty="0">
                <a:solidFill>
                  <a:srgbClr val="000000"/>
                </a:solidFill>
                <a:latin typeface="Times New Roman" pitchFamily="18" charset="0"/>
                <a:sym typeface="Times New Roman" pitchFamily="18" charset="0"/>
              </a:rPr>
              <a:t> ý </a:t>
            </a:r>
            <a:r>
              <a:rPr lang="en-US" sz="2000" dirty="0" err="1">
                <a:solidFill>
                  <a:srgbClr val="000000"/>
                </a:solidFill>
                <a:latin typeface="Times New Roman" pitchFamily="18" charset="0"/>
                <a:sym typeface="Times New Roman" pitchFamily="18" charset="0"/>
              </a:rPr>
              <a:t>trước</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lễ</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vật</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quí</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hiếm</a:t>
            </a:r>
            <a:r>
              <a:rPr lang="en-US" sz="2000" dirty="0">
                <a:solidFill>
                  <a:srgbClr val="000000"/>
                </a:solidFill>
                <a:latin typeface="Times New Roman" pitchFamily="18" charset="0"/>
                <a:sym typeface="Times New Roman" pitchFamily="18" charset="0"/>
              </a:rPr>
              <a:t>.</a:t>
            </a:r>
          </a:p>
          <a:p>
            <a:pPr marL="0" indent="0" algn="just">
              <a:buNone/>
            </a:pP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Suy</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nghĩ</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hạn</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hẹp</a:t>
            </a:r>
            <a:r>
              <a:rPr lang="en-US" sz="2000" dirty="0">
                <a:solidFill>
                  <a:srgbClr val="000000"/>
                </a:solidFill>
                <a:latin typeface="Times New Roman" pitchFamily="18" charset="0"/>
                <a:sym typeface="Times New Roman" pitchFamily="18" charset="0"/>
              </a:rPr>
              <a:t>.</a:t>
            </a:r>
          </a:p>
          <a:p>
            <a:pPr marL="0" indent="0" algn="just">
              <a:buNone/>
            </a:pP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Tăng</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sức</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hấp</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dẫn</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cho</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câu</a:t>
            </a:r>
            <a:r>
              <a:rPr lang="en-US" sz="2000" dirty="0">
                <a:solidFill>
                  <a:srgbClr val="000000"/>
                </a:solidFill>
                <a:latin typeface="Times New Roman" pitchFamily="18" charset="0"/>
                <a:sym typeface="Times New Roman" pitchFamily="18" charset="0"/>
              </a:rPr>
              <a:t> </a:t>
            </a:r>
            <a:r>
              <a:rPr lang="en-US" sz="2000" dirty="0" err="1">
                <a:solidFill>
                  <a:srgbClr val="000000"/>
                </a:solidFill>
                <a:latin typeface="Times New Roman" pitchFamily="18" charset="0"/>
                <a:sym typeface="Times New Roman" pitchFamily="18" charset="0"/>
              </a:rPr>
              <a:t>chuyện</a:t>
            </a:r>
            <a:r>
              <a:rPr lang="en-US" sz="2000" dirty="0">
                <a:solidFill>
                  <a:srgbClr val="000000"/>
                </a:solidFill>
                <a:latin typeface="Times New Roman" pitchFamily="18" charset="0"/>
                <a:sym typeface="Times New Roman" pitchFamily="18" charset="0"/>
              </a:rPr>
              <a:t>.</a:t>
            </a:r>
          </a:p>
          <a:p>
            <a:pPr marL="0" indent="0" algn="just">
              <a:buNone/>
            </a:pPr>
            <a:r>
              <a:rPr lang="en-US" altLang="en-US" sz="2000" b="1" i="1" u="sng" dirty="0">
                <a:latin typeface="Times New Roman" panose="02020603050405020304" pitchFamily="18" charset="0"/>
                <a:cs typeface="Times New Roman" panose="02020603050405020304" pitchFamily="18" charset="0"/>
              </a:rPr>
              <a:t>b. Lang </a:t>
            </a:r>
            <a:r>
              <a:rPr lang="en-US" altLang="en-US" sz="2000" b="1" i="1" u="sng" dirty="0" err="1">
                <a:latin typeface="Times New Roman" panose="02020603050405020304" pitchFamily="18" charset="0"/>
                <a:cs typeface="Times New Roman" panose="02020603050405020304" pitchFamily="18" charset="0"/>
              </a:rPr>
              <a:t>Liêu</a:t>
            </a:r>
            <a:r>
              <a:rPr lang="en-US" altLang="en-US" sz="2000" b="1" i="1" u="sng"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nl-NL" sz="2000" dirty="0">
                <a:latin typeface="Times New Roman" pitchFamily="18" charset="0"/>
                <a:cs typeface="Times New Roman" pitchFamily="18" charset="0"/>
              </a:rPr>
              <a:t>Mồ côi mẹ, nghèo, thật thà, có lòng hiếu thảo, chăm việc đồng áng .</a:t>
            </a:r>
          </a:p>
          <a:p>
            <a:pPr marL="0" indent="0" algn="just">
              <a:buNone/>
            </a:pPr>
            <a:r>
              <a:rPr lang="nl-NL" sz="2000" dirty="0">
                <a:latin typeface="Times New Roman" pitchFamily="18" charset="0"/>
                <a:cs typeface="Times New Roman" pitchFamily="18" charset="0"/>
              </a:rPr>
              <a:t>- Chàng được thần báo mộng.</a:t>
            </a:r>
          </a:p>
          <a:p>
            <a:pPr marL="0" indent="0" algn="just">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minh, </a:t>
            </a:r>
            <a:r>
              <a:rPr lang="en-US" altLang="en-US" sz="2000" dirty="0" err="1">
                <a:latin typeface="Times New Roman" panose="02020603050405020304" pitchFamily="18" charset="0"/>
                <a:cs typeface="Times New Roman" panose="02020603050405020304" pitchFamily="18" charset="0"/>
              </a:rPr>
              <a:t>tài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giỏi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tạo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động</a:t>
            </a:r>
            <a:r>
              <a:rPr lang="en-US" altLang="en-US" sz="2000" dirty="0">
                <a:latin typeface="Times New Roman" panose="02020603050405020304" pitchFamily="18" charset="0"/>
                <a:cs typeface="Times New Roman" panose="02020603050405020304" pitchFamily="18" charset="0"/>
              </a:rPr>
              <a:t>.</a:t>
            </a:r>
          </a:p>
          <a:p>
            <a:pPr marL="0" indent="0">
              <a:buNone/>
            </a:pPr>
            <a:r>
              <a:rPr lang="en-US" altLang="en-US" sz="2000" b="1" i="1" u="sng" dirty="0">
                <a:latin typeface="Times New Roman" panose="02020603050405020304" pitchFamily="18" charset="0"/>
                <a:cs typeface="Times New Roman" panose="02020603050405020304" pitchFamily="18" charset="0"/>
              </a:rPr>
              <a:t>3. </a:t>
            </a:r>
            <a:r>
              <a:rPr lang="en-US" altLang="en-US" sz="2000" b="1" i="1" u="sng" dirty="0" err="1">
                <a:latin typeface="Times New Roman" panose="02020603050405020304" pitchFamily="18" charset="0"/>
                <a:cs typeface="Times New Roman" panose="02020603050405020304" pitchFamily="18" charset="0"/>
              </a:rPr>
              <a:t>Kết</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quả</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của</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cuộc</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đua</a:t>
            </a:r>
            <a:r>
              <a:rPr lang="en-US" altLang="en-US" sz="2000" b="1" i="1" u="sng" dirty="0">
                <a:latin typeface="Times New Roman" panose="02020603050405020304" pitchFamily="18" charset="0"/>
                <a:cs typeface="Times New Roman" panose="02020603050405020304" pitchFamily="18" charset="0"/>
              </a:rPr>
              <a:t> </a:t>
            </a:r>
            <a:r>
              <a:rPr lang="en-US" altLang="en-US" sz="2000" b="1" i="1" u="sng" dirty="0" err="1">
                <a:latin typeface="Times New Roman" panose="02020603050405020304" pitchFamily="18" charset="0"/>
                <a:cs typeface="Times New Roman" panose="02020603050405020304" pitchFamily="18" charset="0"/>
              </a:rPr>
              <a:t>tài</a:t>
            </a:r>
            <a:r>
              <a:rPr lang="en-US" altLang="en-US" sz="2000" b="1" u="sng" dirty="0">
                <a:latin typeface="Times New Roman" panose="02020603050405020304" pitchFamily="18" charset="0"/>
                <a:cs typeface="Times New Roman" panose="02020603050405020304" pitchFamily="18" charset="0"/>
              </a:rPr>
              <a:t>: </a:t>
            </a:r>
          </a:p>
          <a:p>
            <a:pPr marL="0" indent="0">
              <a:buNone/>
            </a:pPr>
            <a:r>
              <a:rPr lang="nl-NL" sz="2000" dirty="0">
                <a:latin typeface="Times New Roman" pitchFamily="18" charset="0"/>
                <a:cs typeface="Times New Roman" pitchFamily="18" charset="0"/>
              </a:rPr>
              <a:t>- Lang Liêu được chọn nối ngôi vua.</a:t>
            </a:r>
          </a:p>
          <a:p>
            <a:pPr marL="0" indent="0">
              <a:buNone/>
            </a:pPr>
            <a:r>
              <a:rPr lang="en-US" altLang="en-US" sz="2000" b="1" u="sng" dirty="0">
                <a:solidFill>
                  <a:srgbClr val="0000FF"/>
                </a:solidFill>
                <a:latin typeface="Times New Roman" panose="02020603050405020304" pitchFamily="18" charset="0"/>
                <a:cs typeface="Times New Roman" panose="02020603050405020304" pitchFamily="18" charset="0"/>
              </a:rPr>
              <a:t>III. </a:t>
            </a:r>
            <a:r>
              <a:rPr lang="en-US" altLang="en-US" sz="2000" b="1" u="sng" dirty="0" err="1">
                <a:solidFill>
                  <a:srgbClr val="0000FF"/>
                </a:solidFill>
                <a:latin typeface="Times New Roman" panose="02020603050405020304" pitchFamily="18" charset="0"/>
                <a:cs typeface="Times New Roman" panose="02020603050405020304" pitchFamily="18" charset="0"/>
              </a:rPr>
              <a:t>Tổng</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kết</a:t>
            </a:r>
            <a:r>
              <a:rPr lang="en-US" altLang="en-US" sz="2000" b="1">
                <a:solidFill>
                  <a:srgbClr val="0000FF"/>
                </a:solidFill>
                <a:latin typeface="Times New Roman" panose="02020603050405020304" pitchFamily="18" charset="0"/>
                <a:cs typeface="Times New Roman" panose="02020603050405020304" pitchFamily="18" charset="0"/>
              </a:rPr>
              <a:t>:  </a:t>
            </a:r>
            <a:endParaRPr lang="en-US" altLang="en-US" sz="2000" b="1" smtClean="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000" b="1" u="sng" smtClean="0">
                <a:solidFill>
                  <a:srgbClr val="0000FF"/>
                </a:solidFill>
                <a:latin typeface="Times New Roman" panose="02020603050405020304" pitchFamily="18" charset="0"/>
                <a:cs typeface="Times New Roman" panose="02020603050405020304" pitchFamily="18" charset="0"/>
              </a:rPr>
              <a:t>IV</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Luyện</a:t>
            </a:r>
            <a:r>
              <a:rPr lang="en-US" altLang="en-US" sz="2000" b="1" u="sng" dirty="0">
                <a:solidFill>
                  <a:srgbClr val="0000FF"/>
                </a:solidFill>
                <a:latin typeface="Times New Roman" panose="02020603050405020304" pitchFamily="18" charset="0"/>
                <a:cs typeface="Times New Roman" panose="02020603050405020304" pitchFamily="18" charset="0"/>
              </a:rPr>
              <a:t> </a:t>
            </a:r>
            <a:r>
              <a:rPr lang="en-US" altLang="en-US" sz="2000" b="1" u="sng" dirty="0" err="1">
                <a:solidFill>
                  <a:srgbClr val="0000FF"/>
                </a:solidFill>
                <a:latin typeface="Times New Roman" panose="02020603050405020304" pitchFamily="18" charset="0"/>
                <a:cs typeface="Times New Roman" panose="02020603050405020304" pitchFamily="18" charset="0"/>
              </a:rPr>
              <a:t>tập</a:t>
            </a:r>
            <a:endParaRPr lang="en-US" altLang="en-US" sz="2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7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76200"/>
            <a:ext cx="9207061" cy="6858000"/>
            <a:chOff x="-63062" y="-2628"/>
            <a:chExt cx="9207061" cy="6858000"/>
          </a:xfrm>
        </p:grpSpPr>
        <p:pic>
          <p:nvPicPr>
            <p:cNvPr id="5" name="Picture 4" descr="bab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 y="-2628"/>
              <a:ext cx="92070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91996" y="1292772"/>
              <a:ext cx="2896948"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rgbClr val="FF0000"/>
                  </a:solidFill>
                  <a:latin typeface="Times New Roman" panose="02020603050405020304" pitchFamily="18" charset="0"/>
                  <a:cs typeface="Times New Roman" panose="02020603050405020304" pitchFamily="18" charset="0"/>
                </a:rPr>
                <a:t>DẶN DÒ</a:t>
              </a:r>
            </a:p>
          </p:txBody>
        </p:sp>
      </p:grpSp>
      <p:sp>
        <p:nvSpPr>
          <p:cNvPr id="8" name="TextBox 7"/>
          <p:cNvSpPr txBox="1"/>
          <p:nvPr/>
        </p:nvSpPr>
        <p:spPr>
          <a:xfrm>
            <a:off x="1290320" y="2614136"/>
            <a:ext cx="7530152" cy="1477328"/>
          </a:xfrm>
          <a:prstGeom prst="rect">
            <a:avLst/>
          </a:prstGeom>
          <a:noFill/>
        </p:spPr>
        <p:txBody>
          <a:bodyPr wrap="square" rtlCol="0">
            <a:spAutoFit/>
          </a:bodyPr>
          <a:lstStyle/>
          <a:p>
            <a:r>
              <a:rPr lang="en-US" sz="3000" dirty="0"/>
              <a:t>- </a:t>
            </a:r>
            <a:r>
              <a:rPr lang="en-US" sz="3000" b="1" dirty="0" err="1">
                <a:latin typeface="Times New Roman" pitchFamily="18" charset="0"/>
                <a:cs typeface="Times New Roman" pitchFamily="18" charset="0"/>
              </a:rPr>
              <a:t>Tóm</a:t>
            </a:r>
            <a:r>
              <a:rPr lang="en-US" sz="3000" b="1" dirty="0">
                <a:latin typeface="Times New Roman" pitchFamily="18" charset="0"/>
                <a:cs typeface="Times New Roman" pitchFamily="18" charset="0"/>
              </a:rPr>
              <a:t> </a:t>
            </a:r>
            <a:r>
              <a:rPr lang="en-US" sz="3000" b="1" err="1">
                <a:latin typeface="Times New Roman" pitchFamily="18" charset="0"/>
                <a:cs typeface="Times New Roman" pitchFamily="18" charset="0"/>
              </a:rPr>
              <a:t>tắt</a:t>
            </a:r>
            <a:r>
              <a:rPr lang="en-US" sz="3000" b="1">
                <a:latin typeface="Times New Roman" pitchFamily="18" charset="0"/>
                <a:cs typeface="Times New Roman" pitchFamily="18" charset="0"/>
              </a:rPr>
              <a:t> </a:t>
            </a:r>
            <a:r>
              <a:rPr lang="en-US" sz="3000" b="1" smtClean="0">
                <a:latin typeface="Times New Roman" pitchFamily="18" charset="0"/>
                <a:cs typeface="Times New Roman" pitchFamily="18" charset="0"/>
              </a:rPr>
              <a:t>truyện, nhập vai nhân vật Lang Liêu kể lại chuyện bằng ngôi kể thứ nhất.</a:t>
            </a:r>
            <a:endParaRPr lang="en-US" sz="3000" b="1" dirty="0">
              <a:latin typeface="Times New Roman" pitchFamily="18" charset="0"/>
              <a:cs typeface="Times New Roman" pitchFamily="18" charset="0"/>
            </a:endParaRPr>
          </a:p>
          <a:p>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Nắm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nội</a:t>
            </a:r>
            <a:r>
              <a:rPr lang="en-US" sz="3000" b="1" dirty="0">
                <a:latin typeface="Times New Roman" pitchFamily="18" charset="0"/>
                <a:cs typeface="Times New Roman" pitchFamily="18" charset="0"/>
              </a:rPr>
              <a:t> dung </a:t>
            </a:r>
            <a:r>
              <a:rPr lang="en-US" sz="3000" b="1" dirty="0" err="1">
                <a:latin typeface="Times New Roman" pitchFamily="18" charset="0"/>
                <a:cs typeface="Times New Roman" pitchFamily="18" charset="0"/>
              </a:rPr>
              <a:t>và</a:t>
            </a:r>
            <a:r>
              <a:rPr lang="en-US" sz="3000" b="1" dirty="0">
                <a:latin typeface="Times New Roman" pitchFamily="18" charset="0"/>
                <a:cs typeface="Times New Roman" pitchFamily="18" charset="0"/>
              </a:rPr>
              <a:t> ý </a:t>
            </a:r>
            <a:r>
              <a:rPr lang="en-US" sz="3000" b="1" dirty="0" err="1">
                <a:latin typeface="Times New Roman" pitchFamily="18" charset="0"/>
                <a:cs typeface="Times New Roman" pitchFamily="18" charset="0"/>
              </a:rPr>
              <a:t>nghĩa</a:t>
            </a:r>
            <a:r>
              <a:rPr lang="en-US" sz="3000" b="1" dirty="0">
                <a:latin typeface="Times New Roman" pitchFamily="18" charset="0"/>
                <a:cs typeface="Times New Roman" pitchFamily="18" charset="0"/>
              </a:rPr>
              <a:t> </a:t>
            </a:r>
            <a:r>
              <a:rPr lang="en-US" sz="3000" b="1" err="1">
                <a:latin typeface="Times New Roman" pitchFamily="18" charset="0"/>
                <a:cs typeface="Times New Roman" pitchFamily="18" charset="0"/>
              </a:rPr>
              <a:t>truyện</a:t>
            </a:r>
            <a:r>
              <a:rPr lang="en-US" sz="3000" b="1"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4176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5"/>
          <p:cNvSpPr>
            <a:spLocks noGrp="1" noChangeArrowheads="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www.themegallery.com</a:t>
            </a:r>
          </a:p>
        </p:txBody>
      </p:sp>
      <p:sp>
        <p:nvSpPr>
          <p:cNvPr id="22531" name="Text Box 592"/>
          <p:cNvSpPr txBox="1">
            <a:spLocks noChangeArrowheads="1"/>
          </p:cNvSpPr>
          <p:nvPr/>
        </p:nvSpPr>
        <p:spPr bwMode="black">
          <a:xfrm>
            <a:off x="2074863" y="3640138"/>
            <a:ext cx="492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1" hangingPunct="1">
              <a:spcBef>
                <a:spcPct val="50000"/>
              </a:spcBef>
            </a:pPr>
            <a:r>
              <a:rPr lang="en-US" sz="1600">
                <a:latin typeface="Verdana" pitchFamily="34" charset="0"/>
              </a:rPr>
              <a:t>www.themegallery.com</a:t>
            </a:r>
          </a:p>
        </p:txBody>
      </p:sp>
      <p:pic>
        <p:nvPicPr>
          <p:cNvPr id="22532" name="Picture 5" descr="D:\day hoc\ngu van 8\NHÓM VĂN 8 (tuần 21)\thankf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525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7002463" y="6019800"/>
            <a:ext cx="2293937" cy="60960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a:solidFill>
                  <a:srgbClr val="FFFF00"/>
                </a:solidFill>
              </a:rPr>
              <a:t>Love</a:t>
            </a:r>
          </a:p>
        </p:txBody>
      </p:sp>
    </p:spTree>
    <p:extLst>
      <p:ext uri="{BB962C8B-B14F-4D97-AF65-F5344CB8AC3E}">
        <p14:creationId xmlns:p14="http://schemas.microsoft.com/office/powerpoint/2010/main" val="124667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Toshiba\AppData\Local\Temp\Rar$DIa4712.39550\image_paste_1402071602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340768"/>
            <a:ext cx="3672408" cy="44871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8600" y="1196752"/>
            <a:ext cx="4991472" cy="4524315"/>
          </a:xfrm>
          <a:prstGeom prst="rect">
            <a:avLst/>
          </a:prstGeom>
        </p:spPr>
        <p:txBody>
          <a:bodyPr wrap="square">
            <a:spAutoFit/>
          </a:bodyPr>
          <a:lstStyle/>
          <a:p>
            <a:pPr algn="just"/>
            <a:r>
              <a:rPr lang="nl-NL" sz="2400" b="1" dirty="0">
                <a:latin typeface="Times New Roman" pitchFamily="18" charset="0"/>
                <a:cs typeface="Times New Roman" pitchFamily="18" charset="0"/>
              </a:rPr>
              <a:t>Mỗi khi tết đến xuân về người Việt Nam chúng ta lại nhớ đến câu đối rất đỗi quen thuộc :</a:t>
            </a:r>
            <a:endParaRPr lang="en-US" sz="2400" b="1" dirty="0">
              <a:latin typeface="Times New Roman" pitchFamily="18" charset="0"/>
              <a:cs typeface="Times New Roman" pitchFamily="18" charset="0"/>
            </a:endParaRPr>
          </a:p>
          <a:p>
            <a:pPr algn="just"/>
            <a:r>
              <a:rPr lang="nl-NL" sz="2400" b="1" dirty="0">
                <a:latin typeface="Times New Roman" pitchFamily="18" charset="0"/>
                <a:cs typeface="Times New Roman" pitchFamily="18" charset="0"/>
              </a:rPr>
              <a:t>         </a:t>
            </a:r>
            <a:r>
              <a:rPr lang="nl-NL" sz="2400" b="1" i="1" dirty="0">
                <a:latin typeface="Times New Roman" pitchFamily="18" charset="0"/>
                <a:cs typeface="Times New Roman" pitchFamily="18" charset="0"/>
              </a:rPr>
              <a:t>Thịt mỡ dưa hành câu đối đỏ</a:t>
            </a:r>
            <a:endParaRPr lang="en-US" sz="2400" b="1" dirty="0">
              <a:latin typeface="Times New Roman" pitchFamily="18" charset="0"/>
              <a:cs typeface="Times New Roman" pitchFamily="18" charset="0"/>
            </a:endParaRPr>
          </a:p>
          <a:p>
            <a:pPr algn="just"/>
            <a:r>
              <a:rPr lang="nl-NL" sz="2400" b="1" i="1" dirty="0">
                <a:latin typeface="Times New Roman" pitchFamily="18" charset="0"/>
                <a:cs typeface="Times New Roman" pitchFamily="18" charset="0"/>
              </a:rPr>
              <a:t>Cây nêu, tràng pháo, bánh chưng xanh.</a:t>
            </a:r>
            <a:endParaRPr lang="en-US" sz="2400" b="1" dirty="0">
              <a:latin typeface="Times New Roman" pitchFamily="18" charset="0"/>
              <a:cs typeface="Times New Roman" pitchFamily="18" charset="0"/>
            </a:endParaRPr>
          </a:p>
          <a:p>
            <a:pPr algn="just"/>
            <a:r>
              <a:rPr lang="nl-NL" sz="2400" b="1" dirty="0">
                <a:latin typeface="Times New Roman" pitchFamily="18" charset="0"/>
                <a:cs typeface="Times New Roman" pitchFamily="18" charset="0"/>
              </a:rPr>
              <a:t>Bánh chưng cùng bánh giầy là hai thứ bánh không những rất ngon mà còn có ý nghĩa không thể thiếu trong mâm cỗ Tết của dân tộc Việt Nam</a:t>
            </a:r>
            <a:r>
              <a:rPr lang="nl-NL" sz="2400" b="1">
                <a:latin typeface="Times New Roman" pitchFamily="18" charset="0"/>
                <a:cs typeface="Times New Roman" pitchFamily="18" charset="0"/>
              </a:rPr>
              <a:t>. H</a:t>
            </a:r>
            <a:r>
              <a:rPr lang="nl-NL" sz="2400" b="1" smtClean="0">
                <a:latin typeface="Times New Roman" pitchFamily="18" charset="0"/>
                <a:cs typeface="Times New Roman" pitchFamily="18" charset="0"/>
              </a:rPr>
              <a:t>ai </a:t>
            </a:r>
            <a:r>
              <a:rPr lang="nl-NL" sz="2400" b="1" dirty="0">
                <a:latin typeface="Times New Roman" pitchFamily="18" charset="0"/>
                <a:cs typeface="Times New Roman" pitchFamily="18" charset="0"/>
              </a:rPr>
              <a:t>thứ bánh đó ra đời từ thời vua </a:t>
            </a:r>
            <a:r>
              <a:rPr lang="nl-NL" sz="2400" b="1">
                <a:latin typeface="Times New Roman" pitchFamily="18" charset="0"/>
                <a:cs typeface="Times New Roman" pitchFamily="18" charset="0"/>
              </a:rPr>
              <a:t>Hùng </a:t>
            </a:r>
            <a:r>
              <a:rPr lang="nl-NL" sz="2400" b="1" smtClean="0">
                <a:latin typeface="Times New Roman" pitchFamily="18" charset="0"/>
                <a:cs typeface="Times New Roman" pitchFamily="18" charset="0"/>
              </a:rPr>
              <a:t>thứ 6? </a:t>
            </a:r>
            <a:endParaRPr lang="en-US" sz="2400" b="1" i="1" dirty="0">
              <a:latin typeface="Times New Roman" pitchFamily="18" charset="0"/>
              <a:cs typeface="Times New Roman" pitchFamily="18" charset="0"/>
            </a:endParaRPr>
          </a:p>
        </p:txBody>
      </p:sp>
      <p:sp>
        <p:nvSpPr>
          <p:cNvPr id="7" name="Title 1"/>
          <p:cNvSpPr>
            <a:spLocks noGrp="1"/>
          </p:cNvSpPr>
          <p:nvPr>
            <p:ph type="title"/>
          </p:nvPr>
        </p:nvSpPr>
        <p:spPr>
          <a:xfrm>
            <a:off x="0" y="0"/>
            <a:ext cx="9144000" cy="533400"/>
          </a:xfrm>
          <a:solidFill>
            <a:srgbClr val="FFFF00"/>
          </a:solidFill>
        </p:spPr>
        <p:txBody>
          <a:bodyPr>
            <a:normAutofit fontScale="90000"/>
          </a:bodyPr>
          <a:lstStyle/>
          <a:p>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921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58" y="609600"/>
            <a:ext cx="4495800" cy="685800"/>
          </a:xfrm>
        </p:spPr>
        <p:txBody>
          <a:bodyPr/>
          <a:lstStyle/>
          <a:p>
            <a:pPr marL="0" indent="0">
              <a:buNone/>
            </a:pPr>
            <a:r>
              <a:rPr lang="en-US" sz="3000" u="sng" dirty="0">
                <a:solidFill>
                  <a:srgbClr val="FF0000"/>
                </a:solidFill>
              </a:rPr>
              <a:t>I</a:t>
            </a:r>
            <a:r>
              <a:rPr lang="en-US" sz="3000" u="sng" dirty="0">
                <a:solidFill>
                  <a:srgbClr val="FF0000"/>
                </a:solidFill>
                <a:latin typeface="Times New Roman" panose="02020603050405020304" pitchFamily="18" charset="0"/>
                <a:cs typeface="Times New Roman" panose="02020603050405020304" pitchFamily="18" charset="0"/>
              </a:rPr>
              <a:t>. TÌM HIỂU CHUNG:</a:t>
            </a:r>
          </a:p>
        </p:txBody>
      </p:sp>
      <p:sp>
        <p:nvSpPr>
          <p:cNvPr id="5" name="Title 1"/>
          <p:cNvSpPr>
            <a:spLocks noGrp="1"/>
          </p:cNvSpPr>
          <p:nvPr>
            <p:ph type="title"/>
          </p:nvPr>
        </p:nvSpPr>
        <p:spPr>
          <a:xfrm>
            <a:off x="0" y="0"/>
            <a:ext cx="9144000" cy="533400"/>
          </a:xfrm>
          <a:solidFill>
            <a:srgbClr val="FFFF00"/>
          </a:solidFill>
        </p:spPr>
        <p:txBody>
          <a:bodyPr/>
          <a:lstStyle/>
          <a:p>
            <a:r>
              <a:rPr lang="en-US" sz="3600" b="1" smtClean="0">
                <a:solidFill>
                  <a:srgbClr val="FF0000"/>
                </a:solidFill>
                <a:latin typeface="Times New Roman" panose="02020603050405020304" pitchFamily="18" charset="0"/>
                <a:cs typeface="Times New Roman" panose="02020603050405020304" pitchFamily="18" charset="0"/>
              </a:rPr>
              <a:t>ÔN TẬP: BÁNH </a:t>
            </a:r>
            <a:r>
              <a:rPr lang="en-US" sz="3600" b="1" dirty="0">
                <a:solidFill>
                  <a:srgbClr val="FF0000"/>
                </a:solidFill>
                <a:latin typeface="Times New Roman" panose="02020603050405020304" pitchFamily="18" charset="0"/>
                <a:cs typeface="Times New Roman" panose="02020603050405020304" pitchFamily="18" charset="0"/>
              </a:rPr>
              <a:t>CHƯNG, BÁNH GIẦY</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1625025"/>
            <a:ext cx="4876800" cy="584775"/>
          </a:xfrm>
          <a:prstGeom prst="rect">
            <a:avLst/>
          </a:prstGeom>
          <a:noFill/>
        </p:spPr>
        <p:txBody>
          <a:bodyPr wrap="square" rtlCol="0">
            <a:spAutoFit/>
          </a:bodyPr>
          <a:lstStyle/>
          <a:p>
            <a:pPr fontAlgn="base">
              <a:spcBef>
                <a:spcPct val="0"/>
              </a:spcBef>
              <a:spcAft>
                <a:spcPct val="0"/>
              </a:spcAft>
            </a:pP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thuyết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8600" y="2514600"/>
            <a:ext cx="8763000" cy="1077218"/>
          </a:xfrm>
          <a:prstGeom prst="rect">
            <a:avLst/>
          </a:prstGeom>
        </p:spPr>
        <p:txBody>
          <a:bodyPr wrap="square">
            <a:spAutoFit/>
          </a:bodyPr>
          <a:lstStyle/>
          <a:p>
            <a:pPr fontAlgn="base">
              <a:spcBef>
                <a:spcPct val="0"/>
              </a:spcBef>
              <a:spcAft>
                <a:spcPct val="0"/>
              </a:spcAft>
            </a:pP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Bánh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chưng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bánh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giầy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thuộc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nhóm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phẩm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thuyết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thời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đại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vua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Hùng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dựng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nước</a:t>
            </a:r>
            <a:r>
              <a:rPr lang="en-US" sz="3200" dirty="0">
                <a:solidFill>
                  <a:srgbClr val="000000"/>
                </a:solidFill>
              </a:rPr>
              <a:t>.</a:t>
            </a:r>
          </a:p>
        </p:txBody>
      </p:sp>
    </p:spTree>
    <p:extLst>
      <p:ext uri="{BB962C8B-B14F-4D97-AF65-F5344CB8AC3E}">
        <p14:creationId xmlns:p14="http://schemas.microsoft.com/office/powerpoint/2010/main" val="2500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r>
              <a:rPr lang="en-US" altLang="en-US" sz="3500" b="1" dirty="0">
                <a:latin typeface="Times New Roman" panose="02020603050405020304" pitchFamily="18" charset="0"/>
              </a:rPr>
              <a:t/>
            </a:r>
            <a:br>
              <a:rPr lang="en-US" altLang="en-US" sz="3500" b="1" dirty="0">
                <a:latin typeface="Times New Roman" panose="02020603050405020304" pitchFamily="18" charset="0"/>
              </a:rPr>
            </a:br>
            <a:endParaRPr lang="en-US" altLang="en-US" sz="3500" b="1" dirty="0">
              <a:latin typeface="Times New Roman" panose="02020603050405020304" pitchFamily="18" charset="0"/>
            </a:endParaRPr>
          </a:p>
        </p:txBody>
      </p:sp>
      <p:sp>
        <p:nvSpPr>
          <p:cNvPr id="5" name="Text Placeholder 2"/>
          <p:cNvSpPr txBox="1">
            <a:spLocks/>
          </p:cNvSpPr>
          <p:nvPr/>
        </p:nvSpPr>
        <p:spPr>
          <a:xfrm>
            <a:off x="292273" y="1134889"/>
            <a:ext cx="5143823" cy="1069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I. </a:t>
            </a:r>
            <a:r>
              <a:rPr lang="en-US" altLang="en-US" sz="2800" b="1" u="sng" dirty="0" err="1">
                <a:solidFill>
                  <a:srgbClr val="0000FF"/>
                </a:solidFill>
                <a:latin typeface="Times New Roman" panose="02020603050405020304" pitchFamily="18" charset="0"/>
                <a:cs typeface="Times New Roman" panose="02020603050405020304" pitchFamily="18" charset="0"/>
              </a:rPr>
              <a:t>Đọc</a:t>
            </a:r>
            <a:r>
              <a:rPr lang="en-US" altLang="en-US" sz="2800" b="1" u="sng" dirty="0">
                <a:solidFill>
                  <a:srgbClr val="0000FF"/>
                </a:solidFill>
                <a:latin typeface="Times New Roman" panose="02020603050405020304" pitchFamily="18" charset="0"/>
                <a:cs typeface="Times New Roman" panose="02020603050405020304" pitchFamily="18" charset="0"/>
              </a:rPr>
              <a:t> – </a:t>
            </a:r>
            <a:r>
              <a:rPr lang="en-US" altLang="en-US" sz="2800" b="1" u="sng" dirty="0" err="1">
                <a:solidFill>
                  <a:srgbClr val="0000FF"/>
                </a:solidFill>
                <a:latin typeface="Times New Roman" panose="02020603050405020304" pitchFamily="18" charset="0"/>
                <a:cs typeface="Times New Roman" panose="02020603050405020304" pitchFamily="18" charset="0"/>
              </a:rPr>
              <a:t>Tìm</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hiểu</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chung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văn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bản</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4. </a:t>
            </a:r>
            <a:r>
              <a:rPr lang="en-US" altLang="en-US" sz="2800" b="1" u="sng" dirty="0" err="1">
                <a:solidFill>
                  <a:srgbClr val="0000FF"/>
                </a:solidFill>
                <a:latin typeface="Times New Roman" panose="02020603050405020304" pitchFamily="18" charset="0"/>
                <a:cs typeface="Times New Roman" panose="02020603050405020304" pitchFamily="18" charset="0"/>
              </a:rPr>
              <a:t>Tóm</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tắt</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văn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bản</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516632" y="2204864"/>
            <a:ext cx="5063480" cy="3785652"/>
          </a:xfrm>
          <a:prstGeom prst="rect">
            <a:avLst/>
          </a:prstGeom>
        </p:spPr>
        <p:txBody>
          <a:bodyPr wrap="square">
            <a:spAutoFit/>
          </a:bodyPr>
          <a:lstStyle/>
          <a:p>
            <a:pPr algn="just"/>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riêng</a:t>
            </a:r>
            <a:r>
              <a:rPr lang="en-US" sz="2400" dirty="0">
                <a:latin typeface="Times New Roman" pitchFamily="18" charset="0"/>
                <a:cs typeface="Times New Roman" pitchFamily="18" charset="0"/>
              </a:rPr>
              <a:t> Lang </a:t>
            </a:r>
            <a:r>
              <a:rPr lang="en-US" sz="2400" dirty="0" err="1">
                <a:latin typeface="Times New Roman" pitchFamily="18" charset="0"/>
                <a:cs typeface="Times New Roman" pitchFamily="18" charset="0"/>
              </a:rPr>
              <a:t>Liêu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cha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Lang </a:t>
            </a:r>
            <a:r>
              <a:rPr lang="en-US" sz="2400" dirty="0" err="1">
                <a:latin typeface="Times New Roman" pitchFamily="18" charset="0"/>
                <a:cs typeface="Times New Roman" pitchFamily="18" charset="0"/>
              </a:rPr>
              <a:t>Liêu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Tết</a:t>
            </a:r>
            <a:r>
              <a:rPr lang="en-US" sz="2400" dirty="0">
                <a:latin typeface="Times New Roman" pitchFamily="18" charset="0"/>
                <a:cs typeface="Times New Roman" pitchFamily="18" charset="0"/>
              </a:rPr>
              <a:t>.</a:t>
            </a:r>
          </a:p>
        </p:txBody>
      </p:sp>
      <p:cxnSp>
        <p:nvCxnSpPr>
          <p:cNvPr id="8" name="Straight Connector 7"/>
          <p:cNvCxnSpPr/>
          <p:nvPr/>
        </p:nvCxnSpPr>
        <p:spPr>
          <a:xfrm>
            <a:off x="5724128" y="1772816"/>
            <a:ext cx="0" cy="4944164"/>
          </a:xfrm>
          <a:prstGeom prst="line">
            <a:avLst/>
          </a:prstGeom>
        </p:spPr>
        <p:style>
          <a:lnRef idx="1">
            <a:schemeClr val="dk1"/>
          </a:lnRef>
          <a:fillRef idx="0">
            <a:schemeClr val="dk1"/>
          </a:fillRef>
          <a:effectRef idx="0">
            <a:schemeClr val="dk1"/>
          </a:effectRef>
          <a:fontRef idx="minor">
            <a:schemeClr val="tx1"/>
          </a:fontRef>
        </p:style>
      </p:cxnSp>
      <p:sp>
        <p:nvSpPr>
          <p:cNvPr id="10" name="Text Box 26"/>
          <p:cNvSpPr txBox="1">
            <a:spLocks noChangeArrowheads="1"/>
          </p:cNvSpPr>
          <p:nvPr/>
        </p:nvSpPr>
        <p:spPr bwMode="auto">
          <a:xfrm>
            <a:off x="-36512" y="2060848"/>
            <a:ext cx="72008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dirty="0">
                <a:latin typeface="Times New Roman" panose="02020603050405020304" pitchFamily="18" charset="0"/>
                <a:sym typeface="Wingdings" panose="05000000000000000000" pitchFamily="2" charset="2"/>
              </a:rPr>
              <a:t></a:t>
            </a:r>
          </a:p>
        </p:txBody>
      </p:sp>
      <p:sp>
        <p:nvSpPr>
          <p:cNvPr id="11" name="Text Box 3"/>
          <p:cNvSpPr txBox="1">
            <a:spLocks noChangeArrowheads="1"/>
          </p:cNvSpPr>
          <p:nvPr/>
        </p:nvSpPr>
        <p:spPr bwMode="auto">
          <a:xfrm>
            <a:off x="5759624" y="2060848"/>
            <a:ext cx="3276872" cy="13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spcBef>
                <a:spcPct val="50000"/>
              </a:spcBef>
              <a:spcAft>
                <a:spcPct val="0"/>
              </a:spcAft>
              <a:buClrTx/>
              <a:buSzTx/>
              <a:buFontTx/>
              <a:buNone/>
            </a:pPr>
            <a:r>
              <a:rPr lang="vi-VN" altLang="en-US" sz="2800" b="1" dirty="0">
                <a:solidFill>
                  <a:srgbClr val="FF0000"/>
                </a:solidFill>
                <a:latin typeface="Times New Roman" panose="02020603050405020304" pitchFamily="18" charset="0"/>
                <a:cs typeface="Times New Roman" panose="02020603050405020304" pitchFamily="18" charset="0"/>
              </a:rPr>
              <a:t>? Em hãy tóm tắt ngắn gọn nội dung  của văn bản ?</a:t>
            </a:r>
          </a:p>
        </p:txBody>
      </p:sp>
    </p:spTree>
    <p:extLst>
      <p:ext uri="{BB962C8B-B14F-4D97-AF65-F5344CB8AC3E}">
        <p14:creationId xmlns:p14="http://schemas.microsoft.com/office/powerpoint/2010/main" val="198790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1" nodeType="clickEffect">
                                  <p:stCondLst>
                                    <p:cond delay="0"/>
                                  </p:stCondLst>
                                  <p:childTnLst>
                                    <p:animEffect transition="out" filter="wheel(1)">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p>
        </p:txBody>
      </p:sp>
      <p:sp>
        <p:nvSpPr>
          <p:cNvPr id="5" name="Text Placeholder 2"/>
          <p:cNvSpPr txBox="1">
            <a:spLocks/>
          </p:cNvSpPr>
          <p:nvPr/>
        </p:nvSpPr>
        <p:spPr>
          <a:xfrm>
            <a:off x="292273" y="1134889"/>
            <a:ext cx="5431855" cy="1069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II. </a:t>
            </a:r>
            <a:r>
              <a:rPr lang="en-US" altLang="en-US" sz="2800" b="1" u="sng" dirty="0" err="1">
                <a:solidFill>
                  <a:srgbClr val="0000FF"/>
                </a:solidFill>
                <a:latin typeface="Times New Roman" panose="02020603050405020304" pitchFamily="18" charset="0"/>
                <a:cs typeface="Times New Roman" panose="02020603050405020304" pitchFamily="18" charset="0"/>
              </a:rPr>
              <a:t>Đọc</a:t>
            </a:r>
            <a:r>
              <a:rPr lang="en-US" altLang="en-US" sz="2800" b="1" u="sng" dirty="0">
                <a:solidFill>
                  <a:srgbClr val="0000FF"/>
                </a:solidFill>
                <a:latin typeface="Times New Roman" panose="02020603050405020304" pitchFamily="18" charset="0"/>
                <a:cs typeface="Times New Roman" panose="02020603050405020304" pitchFamily="18" charset="0"/>
              </a:rPr>
              <a:t> – </a:t>
            </a:r>
            <a:r>
              <a:rPr lang="en-US" altLang="en-US" sz="2800" b="1" u="sng" dirty="0" err="1">
                <a:solidFill>
                  <a:srgbClr val="0000FF"/>
                </a:solidFill>
                <a:latin typeface="Times New Roman" panose="02020603050405020304" pitchFamily="18" charset="0"/>
                <a:cs typeface="Times New Roman" panose="02020603050405020304" pitchFamily="18" charset="0"/>
              </a:rPr>
              <a:t>Tìm</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hiểu</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văn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bản</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1. </a:t>
            </a:r>
            <a:r>
              <a:rPr lang="en-US" altLang="en-US" sz="2800" b="1" u="sng" dirty="0" err="1">
                <a:solidFill>
                  <a:srgbClr val="0000FF"/>
                </a:solidFill>
                <a:latin typeface="Times New Roman" panose="02020603050405020304" pitchFamily="18" charset="0"/>
                <a:cs typeface="Times New Roman" panose="02020603050405020304" pitchFamily="18" charset="0"/>
              </a:rPr>
              <a:t>Vua</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Hùng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chọn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người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nối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ngôi</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5536" y="2210216"/>
            <a:ext cx="5328592" cy="3785652"/>
          </a:xfrm>
          <a:prstGeom prst="rect">
            <a:avLst/>
          </a:prstGeom>
        </p:spPr>
        <p:txBody>
          <a:bodyPr wrap="square">
            <a:spAutoFit/>
          </a:bodyPr>
          <a:lstStyle/>
          <a:p>
            <a:pPr algn="just"/>
            <a:r>
              <a:rPr lang="nl-NL" sz="2400" b="1" dirty="0">
                <a:solidFill>
                  <a:schemeClr val="accent1"/>
                </a:solidFill>
                <a:latin typeface="Times New Roman" pitchFamily="18" charset="0"/>
                <a:cs typeface="Times New Roman" pitchFamily="18" charset="0"/>
              </a:rPr>
              <a:t>- </a:t>
            </a:r>
            <a:r>
              <a:rPr lang="nl-NL" sz="2400" b="1" dirty="0">
                <a:solidFill>
                  <a:srgbClr val="00B050"/>
                </a:solidFill>
                <a:latin typeface="Times New Roman" pitchFamily="18" charset="0"/>
                <a:cs typeface="Times New Roman" pitchFamily="18" charset="0"/>
              </a:rPr>
              <a:t>Hoàn cảnh truyền ngôi:</a:t>
            </a:r>
            <a:endParaRPr lang="en-US" sz="2400" b="1" dirty="0">
              <a:solidFill>
                <a:srgbClr val="00B050"/>
              </a:solidFill>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 Vua đã già.</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 Giặc ngoài đã yên, đất nước yên bình.</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 Các con đông (20 người).</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a:t>
            </a:r>
            <a:r>
              <a:rPr lang="nl-NL" sz="2400" b="1" dirty="0">
                <a:solidFill>
                  <a:srgbClr val="00B050"/>
                </a:solidFill>
                <a:latin typeface="Times New Roman" pitchFamily="18" charset="0"/>
                <a:cs typeface="Times New Roman" pitchFamily="18" charset="0"/>
              </a:rPr>
              <a:t>Tiêu chuẩn người nối ngôi:</a:t>
            </a:r>
            <a:endParaRPr lang="en-US" sz="2400" b="1" dirty="0">
              <a:solidFill>
                <a:srgbClr val="00B050"/>
              </a:solidFill>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 Nối chí vua.</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 Không nhất thiết phải là con trưởng.</a:t>
            </a:r>
            <a:endParaRPr lang="en-US" sz="2400" dirty="0">
              <a:latin typeface="Times New Roman" pitchFamily="18" charset="0"/>
              <a:cs typeface="Times New Roman" pitchFamily="18" charset="0"/>
            </a:endParaRPr>
          </a:p>
          <a:p>
            <a:pPr algn="just"/>
            <a:r>
              <a:rPr lang="nl-NL" sz="2400" dirty="0">
                <a:latin typeface="Times New Roman" pitchFamily="18" charset="0"/>
                <a:cs typeface="Times New Roman" pitchFamily="18" charset="0"/>
              </a:rPr>
              <a:t>- </a:t>
            </a:r>
            <a:r>
              <a:rPr lang="nl-NL" sz="2400" b="1" dirty="0">
                <a:solidFill>
                  <a:srgbClr val="00B050"/>
                </a:solidFill>
                <a:latin typeface="Times New Roman" pitchFamily="18" charset="0"/>
                <a:cs typeface="Times New Roman" pitchFamily="18" charset="0"/>
              </a:rPr>
              <a:t>Hình thức thử thách : </a:t>
            </a:r>
            <a:r>
              <a:rPr lang="nl-NL" sz="2400" dirty="0">
                <a:latin typeface="Times New Roman" pitchFamily="18" charset="0"/>
                <a:cs typeface="Times New Roman" pitchFamily="18" charset="0"/>
              </a:rPr>
              <a:t>Nhân ngày lễ Tiên vương, các lang dâng lễ vật sao cho vừa ý vua.</a:t>
            </a:r>
            <a:endParaRPr lang="en-US" sz="2400" dirty="0">
              <a:latin typeface="Times New Roman" pitchFamily="18" charset="0"/>
              <a:cs typeface="Times New Roman" pitchFamily="18" charset="0"/>
            </a:endParaRPr>
          </a:p>
        </p:txBody>
      </p:sp>
      <p:cxnSp>
        <p:nvCxnSpPr>
          <p:cNvPr id="8" name="Straight Connector 7"/>
          <p:cNvCxnSpPr/>
          <p:nvPr/>
        </p:nvCxnSpPr>
        <p:spPr>
          <a:xfrm>
            <a:off x="5796136" y="1772816"/>
            <a:ext cx="0" cy="4944164"/>
          </a:xfrm>
          <a:prstGeom prst="line">
            <a:avLst/>
          </a:prstGeom>
        </p:spPr>
        <p:style>
          <a:lnRef idx="1">
            <a:schemeClr val="dk1"/>
          </a:lnRef>
          <a:fillRef idx="0">
            <a:schemeClr val="dk1"/>
          </a:fillRef>
          <a:effectRef idx="0">
            <a:schemeClr val="dk1"/>
          </a:effectRef>
          <a:fontRef idx="minor">
            <a:schemeClr val="tx1"/>
          </a:fontRef>
        </p:style>
      </p:cxnSp>
      <p:sp>
        <p:nvSpPr>
          <p:cNvPr id="10" name="Text Box 26"/>
          <p:cNvSpPr txBox="1">
            <a:spLocks noChangeArrowheads="1"/>
          </p:cNvSpPr>
          <p:nvPr/>
        </p:nvSpPr>
        <p:spPr bwMode="auto">
          <a:xfrm>
            <a:off x="18832" y="1970807"/>
            <a:ext cx="72008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dirty="0">
                <a:latin typeface="Times New Roman" panose="02020603050405020304" pitchFamily="18" charset="0"/>
                <a:sym typeface="Wingdings" panose="05000000000000000000" pitchFamily="2" charset="2"/>
              </a:rPr>
              <a:t></a:t>
            </a:r>
          </a:p>
        </p:txBody>
      </p:sp>
      <p:sp>
        <p:nvSpPr>
          <p:cNvPr id="11" name="Text Box 3"/>
          <p:cNvSpPr txBox="1">
            <a:spLocks noChangeArrowheads="1"/>
          </p:cNvSpPr>
          <p:nvPr/>
        </p:nvSpPr>
        <p:spPr bwMode="auto">
          <a:xfrm>
            <a:off x="5862240" y="1970807"/>
            <a:ext cx="3276872" cy="193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nl-NL" sz="2400" b="1" dirty="0">
                <a:solidFill>
                  <a:srgbClr val="FF0000"/>
                </a:solidFill>
                <a:latin typeface="Times New Roman" pitchFamily="18" charset="0"/>
                <a:cs typeface="Times New Roman" pitchFamily="18" charset="0"/>
              </a:rPr>
              <a:t>Vua Hùng chọn người nối ngôi trong hoàn cảnh nào ? Với ý định ra sao và bằng hình thức gì ?</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5713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1" nodeType="clickEffect">
                                  <p:stCondLst>
                                    <p:cond delay="0"/>
                                  </p:stCondLst>
                                  <p:childTnLst>
                                    <p:animEffect transition="out" filter="wheel(1)">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br>
              <a:rPr lang="en-US" altLang="en-US" sz="3100" b="1" i="1" dirty="0">
                <a:latin typeface="Times New Roman" panose="02020603050405020304" pitchFamily="18" charset="0"/>
              </a:rPr>
            </a:br>
            <a:endParaRPr lang="en-US" altLang="en-US" sz="3100" b="1" i="1" dirty="0">
              <a:latin typeface="Times New Roman" panose="02020603050405020304" pitchFamily="18" charset="0"/>
            </a:endParaRPr>
          </a:p>
        </p:txBody>
      </p:sp>
      <p:sp>
        <p:nvSpPr>
          <p:cNvPr id="5" name="Text Placeholder 2"/>
          <p:cNvSpPr txBox="1">
            <a:spLocks/>
          </p:cNvSpPr>
          <p:nvPr/>
        </p:nvSpPr>
        <p:spPr>
          <a:xfrm>
            <a:off x="56609" y="1152178"/>
            <a:ext cx="4351735" cy="1862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en-US" sz="2800" b="1" u="sng" dirty="0">
                <a:solidFill>
                  <a:srgbClr val="0000FF"/>
                </a:solidFill>
                <a:latin typeface="Times New Roman" panose="02020603050405020304" pitchFamily="18" charset="0"/>
                <a:cs typeface="Times New Roman" panose="02020603050405020304" pitchFamily="18" charset="0"/>
              </a:rPr>
              <a:t>II. </a:t>
            </a:r>
            <a:r>
              <a:rPr lang="en-US" altLang="en-US" sz="2800" b="1" u="sng" dirty="0" err="1">
                <a:solidFill>
                  <a:srgbClr val="0000FF"/>
                </a:solidFill>
                <a:latin typeface="Times New Roman" panose="02020603050405020304" pitchFamily="18" charset="0"/>
                <a:cs typeface="Times New Roman" panose="02020603050405020304" pitchFamily="18" charset="0"/>
              </a:rPr>
              <a:t>Đọc</a:t>
            </a:r>
            <a:r>
              <a:rPr lang="en-US" altLang="en-US" sz="2800" b="1" u="sng" dirty="0">
                <a:solidFill>
                  <a:srgbClr val="0000FF"/>
                </a:solidFill>
                <a:latin typeface="Times New Roman" panose="02020603050405020304" pitchFamily="18" charset="0"/>
                <a:cs typeface="Times New Roman" panose="02020603050405020304" pitchFamily="18" charset="0"/>
              </a:rPr>
              <a:t> – </a:t>
            </a:r>
            <a:r>
              <a:rPr lang="en-US" altLang="en-US" sz="2800" b="1" u="sng" dirty="0" err="1">
                <a:solidFill>
                  <a:srgbClr val="0000FF"/>
                </a:solidFill>
                <a:latin typeface="Times New Roman" panose="02020603050405020304" pitchFamily="18" charset="0"/>
                <a:cs typeface="Times New Roman" panose="02020603050405020304" pitchFamily="18" charset="0"/>
              </a:rPr>
              <a:t>Tìm</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hiểu</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văn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bản</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marL="0" indent="0" algn="just">
              <a:buNone/>
            </a:pPr>
            <a:r>
              <a:rPr lang="en-US" altLang="en-US" sz="2800" b="1" u="sng" dirty="0">
                <a:solidFill>
                  <a:srgbClr val="0000FF"/>
                </a:solidFill>
                <a:latin typeface="Times New Roman" panose="02020603050405020304" pitchFamily="18" charset="0"/>
                <a:cs typeface="Times New Roman" panose="02020603050405020304" pitchFamily="18" charset="0"/>
              </a:rPr>
              <a:t>1. </a:t>
            </a:r>
            <a:r>
              <a:rPr lang="en-US" altLang="en-US" sz="2800" b="1" u="sng" dirty="0" err="1">
                <a:solidFill>
                  <a:srgbClr val="0000FF"/>
                </a:solidFill>
                <a:latin typeface="Times New Roman" panose="02020603050405020304" pitchFamily="18" charset="0"/>
                <a:cs typeface="Times New Roman" panose="02020603050405020304" pitchFamily="18" charset="0"/>
              </a:rPr>
              <a:t>Vua</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Hùng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chọn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người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nối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ngôi</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4688304" y="1628800"/>
            <a:ext cx="4239200" cy="3108543"/>
          </a:xfrm>
          <a:prstGeom prst="rect">
            <a:avLst/>
          </a:prstGeom>
        </p:spPr>
        <p:txBody>
          <a:bodyPr wrap="square">
            <a:spAutoFit/>
          </a:bodyPr>
          <a:lstStyle/>
          <a:p>
            <a:pPr algn="just"/>
            <a:r>
              <a:rPr lang="nl-NL" sz="2800" b="1" i="1" dirty="0">
                <a:latin typeface="Times New Roman" pitchFamily="18" charset="0"/>
                <a:cs typeface="Times New Roman" pitchFamily="18" charset="0"/>
              </a:rPr>
              <a:t>- Không theo lệ truyền ngôi từ trước. </a:t>
            </a:r>
          </a:p>
          <a:p>
            <a:pPr algn="just"/>
            <a:r>
              <a:rPr lang="nl-NL" sz="2800" b="1" i="1" dirty="0">
                <a:latin typeface="Times New Roman" pitchFamily="18" charset="0"/>
                <a:cs typeface="Times New Roman" pitchFamily="18" charset="0"/>
              </a:rPr>
              <a:t>- Vua Hùng chú trọng tài năng, không coi trọng thứ bậc con trưởng và con thứ.</a:t>
            </a:r>
          </a:p>
          <a:p>
            <a:pPr algn="just"/>
            <a:r>
              <a:rPr lang="nl-NL" sz="2800" b="1" i="1" dirty="0">
                <a:latin typeface="Times New Roman" pitchFamily="18" charset="0"/>
                <a:cs typeface="Times New Roman" pitchFamily="18" charset="0"/>
              </a:rPr>
              <a:t>- Thể hiện sự sáng suốt và tinh thần bình đẳng.</a:t>
            </a:r>
            <a:endParaRPr lang="en-US" sz="2800" b="1" i="1" dirty="0">
              <a:latin typeface="Times New Roman" pitchFamily="18" charset="0"/>
              <a:cs typeface="Times New Roman" pitchFamily="18" charset="0"/>
            </a:endParaRPr>
          </a:p>
        </p:txBody>
      </p:sp>
      <p:cxnSp>
        <p:nvCxnSpPr>
          <p:cNvPr id="8" name="Straight Connector 7"/>
          <p:cNvCxnSpPr/>
          <p:nvPr/>
        </p:nvCxnSpPr>
        <p:spPr>
          <a:xfrm>
            <a:off x="4427984" y="1772816"/>
            <a:ext cx="0" cy="4944164"/>
          </a:xfrm>
          <a:prstGeom prst="line">
            <a:avLst/>
          </a:prstGeom>
        </p:spPr>
        <p:style>
          <a:lnRef idx="1">
            <a:schemeClr val="dk1"/>
          </a:lnRef>
          <a:fillRef idx="0">
            <a:schemeClr val="dk1"/>
          </a:fillRef>
          <a:effectRef idx="0">
            <a:schemeClr val="dk1"/>
          </a:effectRef>
          <a:fontRef idx="minor">
            <a:schemeClr val="tx1"/>
          </a:fontRef>
        </p:style>
      </p:cxnSp>
      <p:sp>
        <p:nvSpPr>
          <p:cNvPr id="10" name="Text Box 3"/>
          <p:cNvSpPr txBox="1">
            <a:spLocks noChangeArrowheads="1"/>
          </p:cNvSpPr>
          <p:nvPr/>
        </p:nvSpPr>
        <p:spPr bwMode="auto">
          <a:xfrm>
            <a:off x="4644008" y="1484784"/>
            <a:ext cx="4320480" cy="22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xét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tưởng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điều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Vương</a:t>
            </a:r>
            <a:r>
              <a:rPr lang="en-US" sz="2800" b="1" dirty="0">
                <a:solidFill>
                  <a:srgbClr val="FF0000"/>
                </a:solidFill>
                <a:latin typeface="Times New Roman" pitchFamily="18" charset="0"/>
                <a:cs typeface="Times New Roman" pitchFamily="18" charset="0"/>
              </a:rPr>
              <a:t> so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trước</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961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1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p>
        </p:txBody>
      </p:sp>
      <p:sp>
        <p:nvSpPr>
          <p:cNvPr id="5" name="Text Placeholder 2"/>
          <p:cNvSpPr txBox="1">
            <a:spLocks/>
          </p:cNvSpPr>
          <p:nvPr/>
        </p:nvSpPr>
        <p:spPr>
          <a:xfrm>
            <a:off x="292273" y="1134889"/>
            <a:ext cx="4279727" cy="17180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II. </a:t>
            </a:r>
            <a:r>
              <a:rPr lang="en-US" altLang="en-US" sz="2800" b="1" u="sng" dirty="0" err="1">
                <a:solidFill>
                  <a:srgbClr val="0000FF"/>
                </a:solidFill>
                <a:latin typeface="Times New Roman" panose="02020603050405020304" pitchFamily="18" charset="0"/>
                <a:cs typeface="Times New Roman" panose="02020603050405020304" pitchFamily="18" charset="0"/>
              </a:rPr>
              <a:t>Đọc</a:t>
            </a:r>
            <a:r>
              <a:rPr lang="en-US" altLang="en-US" sz="2800" b="1" u="sng" dirty="0">
                <a:solidFill>
                  <a:srgbClr val="0000FF"/>
                </a:solidFill>
                <a:latin typeface="Times New Roman" panose="02020603050405020304" pitchFamily="18" charset="0"/>
                <a:cs typeface="Times New Roman" panose="02020603050405020304" pitchFamily="18" charset="0"/>
              </a:rPr>
              <a:t> – </a:t>
            </a:r>
            <a:r>
              <a:rPr lang="en-US" altLang="en-US" sz="2800" b="1" u="sng" dirty="0" err="1">
                <a:solidFill>
                  <a:srgbClr val="0000FF"/>
                </a:solidFill>
                <a:latin typeface="Times New Roman" panose="02020603050405020304" pitchFamily="18" charset="0"/>
                <a:cs typeface="Times New Roman" panose="02020603050405020304" pitchFamily="18" charset="0"/>
              </a:rPr>
              <a:t>Tìm</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hiểu</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văn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bản</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u="sng" dirty="0">
                <a:solidFill>
                  <a:srgbClr val="0000FF"/>
                </a:solidFill>
                <a:latin typeface="Times New Roman" panose="02020603050405020304" pitchFamily="18" charset="0"/>
                <a:cs typeface="Times New Roman" panose="02020603050405020304" pitchFamily="18" charset="0"/>
              </a:rPr>
              <a:t>2. </a:t>
            </a:r>
            <a:r>
              <a:rPr lang="en-US" altLang="en-US" sz="2800" b="1" u="sng" dirty="0" err="1">
                <a:solidFill>
                  <a:srgbClr val="0000FF"/>
                </a:solidFill>
                <a:latin typeface="Times New Roman" panose="02020603050405020304" pitchFamily="18" charset="0"/>
                <a:cs typeface="Times New Roman" panose="02020603050405020304" pitchFamily="18" charset="0"/>
              </a:rPr>
              <a:t>Cuộc</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đua</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dâng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lễ</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vật</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800" b="1" i="1" u="sng" dirty="0" err="1">
                <a:solidFill>
                  <a:srgbClr val="0000FF"/>
                </a:solidFill>
                <a:latin typeface="Times New Roman" panose="02020603050405020304" pitchFamily="18" charset="0"/>
                <a:cs typeface="Times New Roman" panose="02020603050405020304" pitchFamily="18" charset="0"/>
              </a:rPr>
              <a:t>a.Các</a:t>
            </a:r>
            <a:r>
              <a:rPr lang="en-US" altLang="en-US" sz="2800" b="1" i="1" u="sng" dirty="0">
                <a:solidFill>
                  <a:srgbClr val="0000FF"/>
                </a:solidFill>
                <a:latin typeface="Times New Roman" panose="02020603050405020304" pitchFamily="18" charset="0"/>
                <a:cs typeface="Times New Roman" panose="02020603050405020304" pitchFamily="18" charset="0"/>
              </a:rPr>
              <a:t> </a:t>
            </a:r>
            <a:r>
              <a:rPr lang="en-US" altLang="en-US" sz="2800" b="1" i="1" u="sng" dirty="0" err="1">
                <a:solidFill>
                  <a:srgbClr val="0000FF"/>
                </a:solidFill>
                <a:latin typeface="Times New Roman" panose="02020603050405020304" pitchFamily="18" charset="0"/>
                <a:cs typeface="Times New Roman" panose="02020603050405020304" pitchFamily="18" charset="0"/>
              </a:rPr>
              <a:t>lang</a:t>
            </a:r>
            <a:endParaRPr lang="en-US" altLang="en-US" sz="2800" b="1" i="1" u="sng" dirty="0">
              <a:solidFill>
                <a:srgbClr val="0000FF"/>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5580112" y="1772816"/>
            <a:ext cx="0" cy="4944164"/>
          </a:xfrm>
          <a:prstGeom prst="line">
            <a:avLst/>
          </a:prstGeom>
        </p:spPr>
        <p:style>
          <a:lnRef idx="1">
            <a:schemeClr val="dk1"/>
          </a:lnRef>
          <a:fillRef idx="0">
            <a:schemeClr val="dk1"/>
          </a:fillRef>
          <a:effectRef idx="0">
            <a:schemeClr val="dk1"/>
          </a:effectRef>
          <a:fontRef idx="minor">
            <a:schemeClr val="tx1"/>
          </a:fontRef>
        </p:style>
      </p:cxnSp>
      <p:sp>
        <p:nvSpPr>
          <p:cNvPr id="10" name="TextBox 4"/>
          <p:cNvSpPr>
            <a:spLocks noChangeArrowheads="1"/>
          </p:cNvSpPr>
          <p:nvPr/>
        </p:nvSpPr>
        <p:spPr bwMode="auto">
          <a:xfrm>
            <a:off x="292273" y="3146192"/>
            <a:ext cx="521583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Các</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lang</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không</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hiểu</a:t>
            </a:r>
            <a:r>
              <a:rPr lang="en-US" sz="2800" dirty="0">
                <a:solidFill>
                  <a:srgbClr val="000000"/>
                </a:solidFill>
                <a:latin typeface="Times New Roman" pitchFamily="18" charset="0"/>
                <a:sym typeface="Times New Roman" pitchFamily="18" charset="0"/>
              </a:rPr>
              <a:t> ý </a:t>
            </a:r>
            <a:r>
              <a:rPr lang="en-US" sz="2800" dirty="0" err="1">
                <a:solidFill>
                  <a:srgbClr val="000000"/>
                </a:solidFill>
                <a:latin typeface="Times New Roman" pitchFamily="18" charset="0"/>
                <a:sym typeface="Times New Roman" pitchFamily="18" charset="0"/>
              </a:rPr>
              <a:t>vua</a:t>
            </a:r>
            <a:r>
              <a:rPr lang="en-US" sz="2800" dirty="0">
                <a:solidFill>
                  <a:srgbClr val="000000"/>
                </a:solidFill>
                <a:latin typeface="Times New Roman" pitchFamily="18" charset="0"/>
                <a:sym typeface="Times New Roman" pitchFamily="18" charset="0"/>
              </a:rPr>
              <a:t> cha. </a:t>
            </a:r>
            <a:r>
              <a:rPr lang="en-US" sz="2800" dirty="0" err="1">
                <a:solidFill>
                  <a:srgbClr val="000000"/>
                </a:solidFill>
                <a:latin typeface="Times New Roman" pitchFamily="18" charset="0"/>
                <a:sym typeface="Times New Roman" pitchFamily="18" charset="0"/>
              </a:rPr>
              <a:t>Các</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lang</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cho</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rằng</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ai</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chẳng</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vui</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lòng</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vừa</a:t>
            </a:r>
            <a:r>
              <a:rPr lang="en-US" sz="2800" dirty="0">
                <a:solidFill>
                  <a:srgbClr val="000000"/>
                </a:solidFill>
                <a:latin typeface="Times New Roman" pitchFamily="18" charset="0"/>
                <a:sym typeface="Times New Roman" pitchFamily="18" charset="0"/>
              </a:rPr>
              <a:t> ý </a:t>
            </a:r>
            <a:r>
              <a:rPr lang="en-US" sz="2800" dirty="0" err="1">
                <a:solidFill>
                  <a:srgbClr val="000000"/>
                </a:solidFill>
                <a:latin typeface="Times New Roman" pitchFamily="18" charset="0"/>
                <a:sym typeface="Times New Roman" pitchFamily="18" charset="0"/>
              </a:rPr>
              <a:t>trước</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lễ</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vật</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quí</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hiếm</a:t>
            </a:r>
            <a:r>
              <a:rPr lang="en-US" sz="2800" dirty="0">
                <a:solidFill>
                  <a:srgbClr val="000000"/>
                </a:solidFill>
                <a:latin typeface="Times New Roman" pitchFamily="18" charset="0"/>
                <a:sym typeface="Times New Roman" pitchFamily="18" charset="0"/>
              </a:rPr>
              <a:t>.</a:t>
            </a:r>
          </a:p>
          <a:p>
            <a:pPr algn="just"/>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Suy</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nghĩ</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hạn</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hẹp</a:t>
            </a:r>
            <a:r>
              <a:rPr lang="en-US" sz="2800" dirty="0">
                <a:solidFill>
                  <a:srgbClr val="000000"/>
                </a:solidFill>
                <a:latin typeface="Times New Roman" pitchFamily="18" charset="0"/>
                <a:sym typeface="Times New Roman" pitchFamily="18" charset="0"/>
              </a:rPr>
              <a:t>.</a:t>
            </a:r>
          </a:p>
          <a:p>
            <a:pPr algn="just"/>
            <a:r>
              <a:rPr lang="en-US" sz="2800" dirty="0">
                <a:solidFill>
                  <a:srgbClr val="000000"/>
                </a:solidFill>
                <a:latin typeface="Times New Roman" pitchFamily="18" charset="0"/>
                <a:sym typeface="Times New Roman" pitchFamily="18" charset="0"/>
              </a:rPr>
              <a:t>-</a:t>
            </a:r>
            <a:r>
              <a:rPr lang="en-US" sz="2800" dirty="0" err="1">
                <a:solidFill>
                  <a:srgbClr val="000000"/>
                </a:solidFill>
                <a:latin typeface="Times New Roman" pitchFamily="18" charset="0"/>
                <a:sym typeface="Times New Roman" pitchFamily="18" charset="0"/>
              </a:rPr>
              <a:t>Tăng</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sức</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hấp</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dẫn</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cho</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câu</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chuyện</a:t>
            </a:r>
            <a:r>
              <a:rPr lang="en-US" sz="2800" dirty="0">
                <a:solidFill>
                  <a:srgbClr val="000000"/>
                </a:solidFill>
                <a:latin typeface="Times New Roman" pitchFamily="18" charset="0"/>
                <a:sym typeface="Times New Roman" pitchFamily="18" charset="0"/>
              </a:rPr>
              <a:t>.</a:t>
            </a:r>
          </a:p>
        </p:txBody>
      </p:sp>
      <p:sp>
        <p:nvSpPr>
          <p:cNvPr id="11" name="Text Box 26"/>
          <p:cNvSpPr txBox="1">
            <a:spLocks noChangeArrowheads="1"/>
          </p:cNvSpPr>
          <p:nvPr/>
        </p:nvSpPr>
        <p:spPr bwMode="auto">
          <a:xfrm>
            <a:off x="323528" y="2583309"/>
            <a:ext cx="72008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000" dirty="0">
                <a:latin typeface="Times New Roman" panose="02020603050405020304" pitchFamily="18" charset="0"/>
                <a:sym typeface="Wingdings" panose="05000000000000000000" pitchFamily="2" charset="2"/>
              </a:rPr>
              <a:t></a:t>
            </a:r>
          </a:p>
        </p:txBody>
      </p:sp>
      <p:sp>
        <p:nvSpPr>
          <p:cNvPr id="12" name="Text Box 3"/>
          <p:cNvSpPr txBox="1">
            <a:spLocks noChangeArrowheads="1"/>
          </p:cNvSpPr>
          <p:nvPr/>
        </p:nvSpPr>
        <p:spPr bwMode="auto">
          <a:xfrm>
            <a:off x="5699264" y="1772816"/>
            <a:ext cx="3276872" cy="181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nl-NL" sz="2800" b="1" dirty="0">
                <a:solidFill>
                  <a:srgbClr val="FF0000"/>
                </a:solidFill>
                <a:latin typeface="Times New Roman" pitchFamily="18" charset="0"/>
                <a:cs typeface="Times New Roman" pitchFamily="18" charset="0"/>
              </a:rPr>
              <a:t>? Việc các lang đua nhau tìm lễ vật thật quý, thât hậu chứng tỏ điều gì?</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75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1" nodeType="clickEffect">
                                  <p:stCondLst>
                                    <p:cond delay="0"/>
                                  </p:stCondLst>
                                  <p:childTnLst>
                                    <p:animEffect transition="out" filter="wheel(1)">
                                      <p:cBhvr>
                                        <p:cTn id="20" dur="2000"/>
                                        <p:tgtEl>
                                          <p:spTgt spid="12"/>
                                        </p:tgtEl>
                                      </p:cBhvr>
                                    </p:animEffect>
                                    <p:set>
                                      <p:cBhvr>
                                        <p:cTn id="21" dur="1" fill="hold">
                                          <p:stCondLst>
                                            <p:cond delay="19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525" y="-20637"/>
            <a:ext cx="9144000" cy="939762"/>
          </a:xfrm>
          <a:solidFill>
            <a:srgbClr val="FFFF66"/>
          </a:solidFill>
        </p:spPr>
        <p:txBody>
          <a:bodyPr>
            <a:normAutofit fontScale="90000"/>
          </a:bodyPr>
          <a:lstStyle/>
          <a:p>
            <a:r>
              <a:rPr lang="en-US" altLang="en-US" sz="3500" b="1">
                <a:solidFill>
                  <a:srgbClr val="800000"/>
                </a:solidFill>
                <a:latin typeface="Times New Roman" panose="02020603050405020304" pitchFamily="18" charset="0"/>
              </a:rPr>
              <a:t/>
            </a:r>
            <a:br>
              <a:rPr lang="en-US" altLang="en-US" sz="3500" b="1">
                <a:solidFill>
                  <a:srgbClr val="800000"/>
                </a:solidFill>
                <a:latin typeface="Times New Roman" panose="02020603050405020304" pitchFamily="18" charset="0"/>
              </a:rPr>
            </a:b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BÁNH CHƯNG, BÁNH GIẦY</a:t>
            </a:r>
            <a:r>
              <a:rPr lang="en-US" altLang="en-US" sz="3500" dirty="0">
                <a:solidFill>
                  <a:srgbClr val="800000"/>
                </a:solidFill>
                <a:latin typeface="Times New Roman" panose="02020603050405020304" pitchFamily="18" charset="0"/>
              </a:rPr>
              <a:t>                                                                      	</a:t>
            </a:r>
            <a:r>
              <a:rPr lang="en-US" altLang="en-US" sz="3500" b="1" dirty="0">
                <a:latin typeface="Times New Roman" panose="02020603050405020304" pitchFamily="18" charset="0"/>
              </a:rPr>
              <a:t> </a:t>
            </a:r>
            <a:r>
              <a:rPr lang="en-US" altLang="en-US" sz="3100" b="1" i="1" dirty="0">
                <a:latin typeface="Times New Roman" panose="02020603050405020304" pitchFamily="18" charset="0"/>
              </a:rPr>
              <a:t>(</a:t>
            </a:r>
            <a:r>
              <a:rPr lang="en-US" altLang="en-US" sz="3100" b="1" i="1" dirty="0" err="1">
                <a:latin typeface="Times New Roman" panose="02020603050405020304" pitchFamily="18" charset="0"/>
              </a:rPr>
              <a:t>Truyền</a:t>
            </a:r>
            <a:r>
              <a:rPr lang="en-US" altLang="en-US" sz="3100" b="1" i="1" dirty="0">
                <a:latin typeface="Times New Roman" panose="02020603050405020304" pitchFamily="18" charset="0"/>
              </a:rPr>
              <a:t> </a:t>
            </a:r>
            <a:r>
              <a:rPr lang="en-US" altLang="en-US" sz="3100" b="1" i="1" dirty="0" err="1">
                <a:latin typeface="Times New Roman" panose="02020603050405020304" pitchFamily="18" charset="0"/>
              </a:rPr>
              <a:t>thuyết</a:t>
            </a:r>
            <a:r>
              <a:rPr lang="en-US" altLang="en-US" sz="3100" b="1" i="1" dirty="0">
                <a:latin typeface="Times New Roman" panose="02020603050405020304" pitchFamily="18" charset="0"/>
              </a:rPr>
              <a:t>) </a:t>
            </a:r>
            <a:r>
              <a:rPr lang="en-US" altLang="en-US" sz="3100" b="1" dirty="0">
                <a:latin typeface="Times New Roman" panose="02020603050405020304" pitchFamily="18" charset="0"/>
              </a:rPr>
              <a:t/>
            </a:r>
            <a:br>
              <a:rPr lang="en-US" altLang="en-US" sz="3100" b="1" dirty="0">
                <a:latin typeface="Times New Roman" panose="02020603050405020304" pitchFamily="18" charset="0"/>
              </a:rPr>
            </a:br>
            <a:endParaRPr lang="en-US" altLang="en-US" sz="3100" b="1" dirty="0">
              <a:latin typeface="Times New Roman" panose="02020603050405020304" pitchFamily="18" charset="0"/>
            </a:endParaRPr>
          </a:p>
        </p:txBody>
      </p:sp>
      <p:sp>
        <p:nvSpPr>
          <p:cNvPr id="5" name="Text Placeholder 2"/>
          <p:cNvSpPr txBox="1">
            <a:spLocks/>
          </p:cNvSpPr>
          <p:nvPr/>
        </p:nvSpPr>
        <p:spPr>
          <a:xfrm>
            <a:off x="179512" y="1134889"/>
            <a:ext cx="4104456" cy="1430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b="1" u="sng" dirty="0">
                <a:solidFill>
                  <a:srgbClr val="0000FF"/>
                </a:solidFill>
                <a:latin typeface="Times New Roman" panose="02020603050405020304" pitchFamily="18" charset="0"/>
                <a:cs typeface="Times New Roman" panose="02020603050405020304" pitchFamily="18" charset="0"/>
              </a:rPr>
              <a:t>II. </a:t>
            </a:r>
            <a:r>
              <a:rPr lang="en-US" altLang="en-US" sz="2400" b="1" u="sng" dirty="0" err="1">
                <a:solidFill>
                  <a:srgbClr val="0000FF"/>
                </a:solidFill>
                <a:latin typeface="Times New Roman" panose="02020603050405020304" pitchFamily="18" charset="0"/>
                <a:cs typeface="Times New Roman" panose="02020603050405020304" pitchFamily="18" charset="0"/>
              </a:rPr>
              <a:t>Đọc</a:t>
            </a:r>
            <a:r>
              <a:rPr lang="en-US" altLang="en-US" sz="2400" b="1" u="sng" dirty="0">
                <a:solidFill>
                  <a:srgbClr val="0000FF"/>
                </a:solidFill>
                <a:latin typeface="Times New Roman" panose="02020603050405020304" pitchFamily="18" charset="0"/>
                <a:cs typeface="Times New Roman" panose="02020603050405020304" pitchFamily="18" charset="0"/>
              </a:rPr>
              <a:t> – </a:t>
            </a:r>
            <a:r>
              <a:rPr lang="en-US" altLang="en-US" sz="2400" b="1" u="sng" dirty="0" err="1">
                <a:solidFill>
                  <a:srgbClr val="0000FF"/>
                </a:solidFill>
                <a:latin typeface="Times New Roman" panose="02020603050405020304" pitchFamily="18" charset="0"/>
                <a:cs typeface="Times New Roman" panose="02020603050405020304" pitchFamily="18" charset="0"/>
              </a:rPr>
              <a:t>Tìm</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hiểu</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văn</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bản</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400" b="1" u="sng" dirty="0">
                <a:solidFill>
                  <a:srgbClr val="0000FF"/>
                </a:solidFill>
                <a:latin typeface="Times New Roman" panose="02020603050405020304" pitchFamily="18" charset="0"/>
                <a:cs typeface="Times New Roman" panose="02020603050405020304" pitchFamily="18" charset="0"/>
              </a:rPr>
              <a:t>2. </a:t>
            </a:r>
            <a:r>
              <a:rPr lang="en-US" altLang="en-US" sz="2400" b="1" u="sng" dirty="0" err="1">
                <a:solidFill>
                  <a:srgbClr val="0000FF"/>
                </a:solidFill>
                <a:latin typeface="Times New Roman" panose="02020603050405020304" pitchFamily="18" charset="0"/>
                <a:cs typeface="Times New Roman" panose="02020603050405020304" pitchFamily="18" charset="0"/>
              </a:rPr>
              <a:t>Cuộc</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đua</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tài</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dâng</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lễ</a:t>
            </a:r>
            <a:r>
              <a:rPr lang="en-US" altLang="en-US" sz="2400" b="1" u="sng" dirty="0">
                <a:solidFill>
                  <a:srgbClr val="0000FF"/>
                </a:solidFill>
                <a:latin typeface="Times New Roman" panose="02020603050405020304" pitchFamily="18" charset="0"/>
                <a:cs typeface="Times New Roman" panose="02020603050405020304" pitchFamily="18" charset="0"/>
              </a:rPr>
              <a:t> </a:t>
            </a:r>
            <a:r>
              <a:rPr lang="en-US" altLang="en-US" sz="2400" b="1" u="sng" dirty="0" err="1">
                <a:solidFill>
                  <a:srgbClr val="0000FF"/>
                </a:solidFill>
                <a:latin typeface="Times New Roman" panose="02020603050405020304" pitchFamily="18" charset="0"/>
                <a:cs typeface="Times New Roman" panose="02020603050405020304" pitchFamily="18" charset="0"/>
              </a:rPr>
              <a:t>vật</a:t>
            </a:r>
            <a:endParaRPr lang="en-US" altLang="en-US" sz="2400" b="1" u="sng"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2400" b="1" i="1" u="sng" dirty="0">
                <a:solidFill>
                  <a:srgbClr val="0000FF"/>
                </a:solidFill>
                <a:latin typeface="Times New Roman" panose="02020603050405020304" pitchFamily="18" charset="0"/>
                <a:cs typeface="Times New Roman" panose="02020603050405020304" pitchFamily="18" charset="0"/>
              </a:rPr>
              <a:t>b. Lang </a:t>
            </a:r>
            <a:r>
              <a:rPr lang="en-US" altLang="en-US" sz="2400" b="1" i="1" u="sng" dirty="0" err="1">
                <a:solidFill>
                  <a:srgbClr val="0000FF"/>
                </a:solidFill>
                <a:latin typeface="Times New Roman" panose="02020603050405020304" pitchFamily="18" charset="0"/>
                <a:cs typeface="Times New Roman" panose="02020603050405020304" pitchFamily="18" charset="0"/>
              </a:rPr>
              <a:t>Liêu</a:t>
            </a:r>
            <a:endParaRPr lang="en-US" altLang="en-US" sz="2400" b="1" i="1" u="sng" dirty="0">
              <a:solidFill>
                <a:srgbClr val="0000FF"/>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4283968" y="1913836"/>
            <a:ext cx="0" cy="4944164"/>
          </a:xfrm>
          <a:prstGeom prst="line">
            <a:avLst/>
          </a:prstGeom>
        </p:spPr>
        <p:style>
          <a:lnRef idx="1">
            <a:schemeClr val="dk1"/>
          </a:lnRef>
          <a:fillRef idx="0">
            <a:schemeClr val="dk1"/>
          </a:fillRef>
          <a:effectRef idx="0">
            <a:schemeClr val="dk1"/>
          </a:effectRef>
          <a:fontRef idx="minor">
            <a:schemeClr val="tx1"/>
          </a:fontRef>
        </p:style>
      </p:cxnSp>
      <p:sp>
        <p:nvSpPr>
          <p:cNvPr id="10" name="TextBox 4"/>
          <p:cNvSpPr>
            <a:spLocks noChangeArrowheads="1"/>
          </p:cNvSpPr>
          <p:nvPr/>
        </p:nvSpPr>
        <p:spPr bwMode="auto">
          <a:xfrm>
            <a:off x="4355976" y="2965008"/>
            <a:ext cx="46805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Trong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các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lang</a:t>
            </a:r>
            <a:r>
              <a:rPr lang="en-US" sz="2400" dirty="0">
                <a:solidFill>
                  <a:srgbClr val="000000"/>
                </a:solidFill>
                <a:latin typeface="Times New Roman" pitchFamily="18" charset="0"/>
                <a:sym typeface="Times New Roman" pitchFamily="18" charset="0"/>
              </a:rPr>
              <a:t> (con </a:t>
            </a:r>
            <a:r>
              <a:rPr lang="en-US" sz="2400" dirty="0" err="1">
                <a:solidFill>
                  <a:srgbClr val="000000"/>
                </a:solidFill>
                <a:latin typeface="Times New Roman" pitchFamily="18" charset="0"/>
                <a:sym typeface="Times New Roman" pitchFamily="18" charset="0"/>
              </a:rPr>
              <a:t>vua</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chàng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là</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người</a:t>
            </a:r>
            <a:r>
              <a:rPr lang="en-US" sz="2400" dirty="0">
                <a:solidFill>
                  <a:srgbClr val="000000"/>
                </a:solidFill>
                <a:latin typeface="Times New Roman" pitchFamily="18" charset="0"/>
                <a:sym typeface="Times New Roman" pitchFamily="18" charset="0"/>
              </a:rPr>
              <a:t> </a:t>
            </a:r>
            <a:r>
              <a:rPr lang="en-US" sz="2400" i="1" dirty="0">
                <a:solidFill>
                  <a:srgbClr val="000000"/>
                </a:solidFill>
                <a:latin typeface="Times New Roman" pitchFamily="18" charset="0"/>
                <a:sym typeface="Times New Roman" pitchFamily="18" charset="0"/>
              </a:rPr>
              <a:t>“</a:t>
            </a:r>
            <a:r>
              <a:rPr lang="en-US" sz="2400" i="1" dirty="0" err="1">
                <a:solidFill>
                  <a:srgbClr val="000000"/>
                </a:solidFill>
                <a:latin typeface="Times New Roman" pitchFamily="18" charset="0"/>
                <a:sym typeface="Times New Roman" pitchFamily="18" charset="0"/>
              </a:rPr>
              <a:t>thiệt</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thòi</a:t>
            </a:r>
            <a:r>
              <a:rPr lang="en-US" sz="2400" i="1" dirty="0">
                <a:solidFill>
                  <a:srgbClr val="000000"/>
                </a:solidFill>
                <a:latin typeface="Times New Roman" pitchFamily="18" charset="0"/>
                <a:sym typeface="Times New Roman" pitchFamily="18" charset="0"/>
              </a:rPr>
              <a:t> </a:t>
            </a:r>
            <a:r>
              <a:rPr lang="en-US" sz="2400" i="1" dirty="0" err="1">
                <a:solidFill>
                  <a:srgbClr val="000000"/>
                </a:solidFill>
                <a:latin typeface="Times New Roman" pitchFamily="18" charset="0"/>
                <a:sym typeface="Times New Roman" pitchFamily="18" charset="0"/>
              </a:rPr>
              <a:t>nhất</a:t>
            </a:r>
            <a:r>
              <a:rPr lang="en-US" sz="2400" i="1" dirty="0">
                <a:solidFill>
                  <a:srgbClr val="000000"/>
                </a:solidFill>
                <a:latin typeface="Times New Roman" pitchFamily="18" charset="0"/>
                <a:sym typeface="Times New Roman" pitchFamily="18" charset="0"/>
              </a:rPr>
              <a:t>”.</a:t>
            </a:r>
          </a:p>
          <a:p>
            <a:pPr algn="just"/>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Chàng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mồ</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côi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mẹ</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thật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thà</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nghèo</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khó</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Tuy</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là</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lang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nhưng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từ</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khi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lớn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lên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chàng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ra</a:t>
            </a:r>
            <a:r>
              <a:rPr lang="en-US" sz="2400" dirty="0">
                <a:solidFill>
                  <a:srgbClr val="000000"/>
                </a:solidFill>
                <a:latin typeface="Times New Roman" pitchFamily="18" charset="0"/>
                <a:sym typeface="Times New Roman" pitchFamily="18" charset="0"/>
              </a:rPr>
              <a:t> ở </a:t>
            </a:r>
            <a:r>
              <a:rPr lang="en-US" sz="2400" dirty="0" err="1">
                <a:solidFill>
                  <a:srgbClr val="000000"/>
                </a:solidFill>
                <a:latin typeface="Times New Roman" pitchFamily="18" charset="0"/>
                <a:sym typeface="Times New Roman" pitchFamily="18" charset="0"/>
              </a:rPr>
              <a:t>riêng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chỉ</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chăm</a:t>
            </a:r>
            <a:r>
              <a:rPr lang="en-US" sz="2400" dirty="0">
                <a:solidFill>
                  <a:srgbClr val="000000"/>
                </a:solidFill>
                <a:latin typeface="Times New Roman" pitchFamily="18" charset="0"/>
                <a:sym typeface="Times New Roman" pitchFamily="18" charset="0"/>
              </a:rPr>
              <a:t> lo </a:t>
            </a:r>
            <a:r>
              <a:rPr lang="en-US" sz="2400" dirty="0" err="1">
                <a:solidFill>
                  <a:srgbClr val="000000"/>
                </a:solidFill>
                <a:latin typeface="Times New Roman" pitchFamily="18" charset="0"/>
                <a:sym typeface="Times New Roman" pitchFamily="18" charset="0"/>
              </a:rPr>
              <a:t>việc</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đồng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áng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trồng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lúa</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trồng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khoai</a:t>
            </a:r>
            <a:r>
              <a:rPr lang="en-US" sz="2400" dirty="0">
                <a:solidFill>
                  <a:srgbClr val="000000"/>
                </a:solidFill>
                <a:latin typeface="Times New Roman" pitchFamily="18" charset="0"/>
                <a:sym typeface="Times New Roman" pitchFamily="18" charset="0"/>
              </a:rPr>
              <a:t>… </a:t>
            </a:r>
          </a:p>
          <a:p>
            <a:pPr algn="just"/>
            <a:r>
              <a:rPr lang="en-US" sz="2400" dirty="0">
                <a:solidFill>
                  <a:srgbClr val="000000"/>
                </a:solidFill>
                <a:latin typeface="Times New Roman" pitchFamily="18" charset="0"/>
                <a:sym typeface="Times New Roman" pitchFamily="18" charset="0"/>
              </a:rPr>
              <a:t>- Lang </a:t>
            </a:r>
            <a:r>
              <a:rPr lang="en-US" sz="2400" dirty="0" err="1">
                <a:solidFill>
                  <a:srgbClr val="000000"/>
                </a:solidFill>
                <a:latin typeface="Times New Roman" pitchFamily="18" charset="0"/>
                <a:sym typeface="Times New Roman" pitchFamily="18" charset="0"/>
              </a:rPr>
              <a:t>Liêu</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thân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là</a:t>
            </a:r>
            <a:r>
              <a:rPr lang="en-US" sz="2400" dirty="0">
                <a:solidFill>
                  <a:srgbClr val="000000"/>
                </a:solidFill>
                <a:latin typeface="Times New Roman" pitchFamily="18" charset="0"/>
                <a:sym typeface="Times New Roman" pitchFamily="18" charset="0"/>
              </a:rPr>
              <a:t> con </a:t>
            </a:r>
            <a:r>
              <a:rPr lang="en-US" sz="2400" dirty="0" err="1">
                <a:solidFill>
                  <a:srgbClr val="000000"/>
                </a:solidFill>
                <a:latin typeface="Times New Roman" pitchFamily="18" charset="0"/>
                <a:sym typeface="Times New Roman" pitchFamily="18" charset="0"/>
              </a:rPr>
              <a:t>vua</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nhưng</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phận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rất</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gần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gũi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với</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dân</a:t>
            </a:r>
            <a:r>
              <a:rPr lang="en-US" sz="2400" dirty="0">
                <a:solidFill>
                  <a:srgbClr val="000000"/>
                </a:solidFill>
                <a:latin typeface="Times New Roman" pitchFamily="18" charset="0"/>
                <a:sym typeface="Times New Roman" pitchFamily="18" charset="0"/>
              </a:rPr>
              <a:t> </a:t>
            </a:r>
            <a:r>
              <a:rPr lang="en-US" sz="2400" dirty="0" err="1">
                <a:solidFill>
                  <a:srgbClr val="000000"/>
                </a:solidFill>
                <a:latin typeface="Times New Roman" pitchFamily="18" charset="0"/>
                <a:sym typeface="Times New Roman" pitchFamily="18" charset="0"/>
              </a:rPr>
              <a:t>thường</a:t>
            </a:r>
            <a:r>
              <a:rPr lang="en-US" sz="2400" dirty="0">
                <a:solidFill>
                  <a:srgbClr val="000000"/>
                </a:solidFill>
                <a:latin typeface="Times New Roman" pitchFamily="18" charset="0"/>
                <a:sym typeface="Times New Roman" pitchFamily="18" charset="0"/>
              </a:rPr>
              <a:t>. </a:t>
            </a:r>
          </a:p>
        </p:txBody>
      </p:sp>
      <p:sp>
        <p:nvSpPr>
          <p:cNvPr id="7" name="Text Box 3"/>
          <p:cNvSpPr txBox="1">
            <a:spLocks noChangeArrowheads="1"/>
          </p:cNvSpPr>
          <p:nvPr/>
        </p:nvSpPr>
        <p:spPr bwMode="auto">
          <a:xfrm>
            <a:off x="4355976" y="1580605"/>
            <a:ext cx="4654008" cy="12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just">
              <a:buNone/>
            </a:pPr>
            <a:r>
              <a:rPr lang="nl-NL" sz="2400" b="1" dirty="0">
                <a:solidFill>
                  <a:srgbClr val="FF0000"/>
                </a:solidFill>
                <a:latin typeface="Times New Roman" pitchFamily="18" charset="0"/>
                <a:cs typeface="Times New Roman" pitchFamily="18" charset="0"/>
              </a:rPr>
              <a:t>? Lang Liêu cũng là lang nhưng khác các lang ở điểm nào ? Vì sao thần chỉ giúp đỡ cho Lang Liêu ?</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18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1"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7" grpId="0"/>
      <p:bldP spid="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2125</Words>
  <Application>Microsoft Office PowerPoint</Application>
  <PresentationFormat>On-screen Show (4:3)</PresentationFormat>
  <Paragraphs>187</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Default Design</vt:lpstr>
      <vt:lpstr>HƯỚNG DẪN HỌC TẬP BỘ MÔN</vt:lpstr>
      <vt:lpstr>HƯỚNG DẪN HỌC TẬP BỘ MÔN</vt:lpstr>
      <vt:lpstr>PowerPoint Presentation</vt:lpstr>
      <vt:lpstr>ÔN TẬP: BÁNH CHƯNG, BÁNH GIẦY</vt:lpstr>
      <vt:lpstr>  BÁNH CHƯNG, BÁNH GIẦY                                                                                                  (Truyền thuyết)  </vt:lpstr>
      <vt:lpstr>  BÁNH CHƯNG, BÁNH GIẦY                                                                                                      (Truyền thuyết) </vt:lpstr>
      <vt:lpstr>  BÁNH CHƯNG, BÁNH GIẦY                                                                                                (Truyền thuyết)  </vt:lpstr>
      <vt:lpstr> BÁNH CHƯNG, BÁNH GIẦY                                                                                               (Truyền thuyết) </vt:lpstr>
      <vt:lpstr>  BÁNH CHƯNG, BÁNH GIẦY                                                                        (Truyền thuyết)  </vt:lpstr>
      <vt:lpstr> Tiết 1, 2 – Văn học: BÁNH CHƯNG, BÁNH GIẦY                                                                                             (Truyền thuyết)  </vt:lpstr>
      <vt:lpstr>  BÁNH CHƯNG, BÁNH GIẦY                                                                                             (Truyền thuyết)  </vt:lpstr>
      <vt:lpstr> BÁNH CHƯNG, BÁNH GIẦY                                                                                             (Truyền thuyết)  </vt:lpstr>
      <vt:lpstr> Tiết 1, 2 – Văn học: BÁNH CHƯNG, BÁNH GIẦY                                                                                              (Truyền thuyết)  </vt:lpstr>
      <vt:lpstr>  BÁNH CHƯNG, BÁNH GIẦY                                                                                             (Truyền thuyết) </vt:lpstr>
      <vt:lpstr> BÁNH CHƯNG, BÁNH GIẦY                                                                                             (Truyền thuyết)  </vt:lpstr>
      <vt:lpstr>  BÁNH CHƯNG, BÁNH GIẦY                                                                                              (Truyền thuyết)  </vt:lpstr>
      <vt:lpstr>  BÁNH CHƯNG, BÁNH GIẦY                                                                                        (Truyền thuyết)  </vt:lpstr>
      <vt:lpstr>PowerPoint Presentation</vt:lpstr>
      <vt:lpstr>PowerPoint Presentation</vt:lpstr>
      <vt:lpstr>PowerPoint Presentation</vt:lpstr>
      <vt:lpstr>PowerPoint Presentation</vt:lpstr>
      <vt:lpstr>PowerPoint Presentation</vt:lpstr>
      <vt:lpstr> BÁNH CHƯNG BÁNH GIẦY                                                                                       (Truyền thuyết)  </vt:lpstr>
      <vt:lpstr> BÁNH CHƯNG BÁNH GIẦY                                                                                            (Truyền thuyết)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camnh</dc:creator>
  <cp:lastModifiedBy>AutoBVT</cp:lastModifiedBy>
  <cp:revision>97</cp:revision>
  <dcterms:created xsi:type="dcterms:W3CDTF">2020-08-31T01:07:01Z</dcterms:created>
  <dcterms:modified xsi:type="dcterms:W3CDTF">2021-09-27T03:15:17Z</dcterms:modified>
</cp:coreProperties>
</file>