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70" r:id="rId3"/>
    <p:sldId id="271" r:id="rId4"/>
    <p:sldId id="272" r:id="rId5"/>
    <p:sldId id="262" r:id="rId6"/>
    <p:sldId id="273" r:id="rId7"/>
    <p:sldId id="274" r:id="rId8"/>
    <p:sldId id="287" r:id="rId9"/>
    <p:sldId id="275" r:id="rId10"/>
    <p:sldId id="276" r:id="rId11"/>
    <p:sldId id="288" r:id="rId12"/>
    <p:sldId id="289" r:id="rId13"/>
    <p:sldId id="290" r:id="rId14"/>
    <p:sldId id="278" r:id="rId15"/>
    <p:sldId id="279" r:id="rId16"/>
    <p:sldId id="280" r:id="rId17"/>
    <p:sldId id="281" r:id="rId18"/>
    <p:sldId id="291" r:id="rId19"/>
    <p:sldId id="282" r:id="rId20"/>
    <p:sldId id="283" r:id="rId21"/>
    <p:sldId id="267" r:id="rId22"/>
    <p:sldId id="292" r:id="rId23"/>
    <p:sldId id="293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85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BBA24-7B64-46F3-81B0-753D18C8E10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CB6AE-424C-4210-8AEA-B11AF658EB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D710-EB01-4256-AF20-B2ADD8735D3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014A-3F80-4A96-BE36-7760D5556C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4D710-EB01-4256-AF20-B2ADD8735D3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B014A-3F80-4A96-BE36-7760D5556CB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emf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GIF"/><Relationship Id="rId1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SB_Background0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" y="-49530"/>
            <a:ext cx="12109450" cy="7352030"/>
          </a:xfrm>
          <a:prstGeom prst="rect">
            <a:avLst/>
          </a:prstGeom>
          <a:noFill/>
          <a:ln w="57150" cmpd="thinThick">
            <a:solidFill>
              <a:srgbClr val="DAEDEF">
                <a:alpha val="96077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7" descr="cau thi n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506320"/>
            <a:ext cx="4595812" cy="580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/>
          <p:cNvGrpSpPr/>
          <p:nvPr/>
        </p:nvGrpSpPr>
        <p:grpSpPr bwMode="auto">
          <a:xfrm>
            <a:off x="4949430" y="2952750"/>
            <a:ext cx="934640" cy="1371600"/>
            <a:chOff x="2844800" y="1422399"/>
            <a:chExt cx="2235200" cy="2235200"/>
          </a:xfrm>
        </p:grpSpPr>
        <p:sp>
          <p:nvSpPr>
            <p:cNvPr id="7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8" name=" 4"/>
            <p:cNvSpPr/>
            <p:nvPr/>
          </p:nvSpPr>
          <p:spPr>
            <a:xfrm>
              <a:off x="3294688" y="1944980"/>
              <a:ext cx="1335425" cy="11512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0640" tIns="40640" rIns="40640" bIns="4064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4016062" y="2133602"/>
            <a:ext cx="1121021" cy="1606695"/>
            <a:chOff x="2844800" y="1828800"/>
            <a:chExt cx="2235200" cy="223520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</p:sp>
        <p:sp>
          <p:nvSpPr>
            <p:cNvPr id="11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kern="0">
                <a:solidFill>
                  <a:sysClr val="window" lastClr="FFFFFF"/>
                </a:solidFill>
                <a:latin typeface="Arial" panose="020B0604020202020204"/>
                <a:ea typeface="SimSun" panose="02010600030101010101" pitchFamily="2" charset="-122"/>
              </a:endParaRPr>
            </a:p>
          </p:txBody>
        </p:sp>
      </p:grpSp>
      <p:grpSp>
        <p:nvGrpSpPr>
          <p:cNvPr id="4" name="Group 23"/>
          <p:cNvGrpSpPr/>
          <p:nvPr/>
        </p:nvGrpSpPr>
        <p:grpSpPr bwMode="auto">
          <a:xfrm>
            <a:off x="3264695" y="2914650"/>
            <a:ext cx="978694" cy="1524000"/>
            <a:chOff x="2844800" y="1422399"/>
            <a:chExt cx="2235200" cy="2235200"/>
          </a:xfrm>
        </p:grpSpPr>
        <p:sp>
          <p:nvSpPr>
            <p:cNvPr id="13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sp>
          <p:nvSpPr>
            <p:cNvPr id="14" name=" 4"/>
            <p:cNvSpPr/>
            <p:nvPr/>
          </p:nvSpPr>
          <p:spPr>
            <a:xfrm>
              <a:off x="3293472" y="1946275"/>
              <a:ext cx="1337857" cy="11478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0640" tIns="40640" rIns="40640" bIns="4064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4029952" y="3579509"/>
            <a:ext cx="1121399" cy="1642440"/>
            <a:chOff x="2032000" y="1015999"/>
            <a:chExt cx="2235200" cy="2235200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 3"/>
            <p:cNvSpPr/>
            <p:nvPr/>
          </p:nvSpPr>
          <p:spPr>
            <a:xfrm>
              <a:off x="2032000" y="1015999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</p:sp>
        <p:sp>
          <p:nvSpPr>
            <p:cNvPr id="17" name=" 4"/>
            <p:cNvSpPr/>
            <p:nvPr/>
          </p:nvSpPr>
          <p:spPr>
            <a:xfrm>
              <a:off x="2481373" y="1539586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kern="0">
                <a:solidFill>
                  <a:sysClr val="window" lastClr="FFFFFF"/>
                </a:solidFill>
                <a:latin typeface="Arial" panose="020B0604020202020204"/>
                <a:ea typeface="SimSun" panose="02010600030101010101" pitchFamily="2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74475" y="3007968"/>
            <a:ext cx="429221" cy="76835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vi-VN" sz="4400" b="1" kern="0" dirty="0">
                <a:solidFill>
                  <a:srgbClr val="00C2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K</a:t>
            </a:r>
            <a:endParaRPr lang="vi-VN" sz="4400" b="1" kern="0" dirty="0">
              <a:solidFill>
                <a:srgbClr val="00C2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9536" y="3007968"/>
            <a:ext cx="426431" cy="76835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vi-VN" sz="4400" b="1" kern="0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H</a:t>
            </a:r>
            <a:endParaRPr lang="vi-VN" sz="4400" b="1" kern="0" dirty="0">
              <a:solidFill>
                <a:srgbClr val="FF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29769" y="3004793"/>
            <a:ext cx="426431" cy="76835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4400" b="1" kern="0" dirty="0" smtClean="0">
                <a:solidFill>
                  <a:srgbClr val="24602E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</a:t>
            </a:r>
            <a:endParaRPr lang="vi-VN" sz="4400" b="1" kern="0" dirty="0">
              <a:solidFill>
                <a:srgbClr val="24602E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83103" y="2990279"/>
            <a:ext cx="425838" cy="76835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vi-VN" sz="4400" b="1" kern="0" dirty="0">
                <a:solidFill>
                  <a:srgbClr val="5B34DA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N</a:t>
            </a:r>
            <a:endParaRPr lang="vi-VN" sz="4400" b="1" kern="0" dirty="0">
              <a:solidFill>
                <a:srgbClr val="5B34DA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1737" y="2990279"/>
            <a:ext cx="425838" cy="768350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glow rad="228600">
              <a:srgbClr val="C0504D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vi-VN" sz="4400" b="1" kern="0" dirty="0">
                <a:solidFill>
                  <a:srgbClr val="3333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6</a:t>
            </a:r>
            <a:endParaRPr lang="vi-VN" sz="4400" b="1" kern="0" dirty="0">
              <a:solidFill>
                <a:srgbClr val="3333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5" name="Picture 37" descr="Firewrk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41" y="3810002"/>
            <a:ext cx="971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38" descr="Firewrk5"/>
          <p:cNvSpPr>
            <a:spLocks noChangeAspect="1" noChangeArrowheads="1"/>
          </p:cNvSpPr>
          <p:nvPr/>
        </p:nvSpPr>
        <p:spPr bwMode="auto">
          <a:xfrm>
            <a:off x="7634289" y="3232150"/>
            <a:ext cx="5607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8" name="Oval 40"/>
          <p:cNvSpPr>
            <a:spLocks noChangeArrowheads="1"/>
          </p:cNvSpPr>
          <p:nvPr/>
        </p:nvSpPr>
        <p:spPr bwMode="auto">
          <a:xfrm>
            <a:off x="7092554" y="2946400"/>
            <a:ext cx="1771650" cy="2312988"/>
          </a:xfrm>
          <a:prstGeom prst="ellipse">
            <a:avLst/>
          </a:pr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rgbClr val="000000"/>
            </a:solidFill>
            <a:rou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29" name="Oval 41"/>
          <p:cNvSpPr>
            <a:spLocks noChangeArrowheads="1"/>
          </p:cNvSpPr>
          <p:nvPr/>
        </p:nvSpPr>
        <p:spPr bwMode="auto">
          <a:xfrm>
            <a:off x="7398061" y="3313257"/>
            <a:ext cx="1153715" cy="1524000"/>
          </a:xfrm>
          <a:prstGeom prst="ellipse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endParaRPr 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Freeform 42"/>
          <p:cNvSpPr/>
          <p:nvPr/>
        </p:nvSpPr>
        <p:spPr bwMode="auto">
          <a:xfrm>
            <a:off x="7519987" y="3714752"/>
            <a:ext cx="842963" cy="104775"/>
          </a:xfrm>
          <a:custGeom>
            <a:avLst/>
            <a:gdLst>
              <a:gd name="T0" fmla="*/ 0 w 1440"/>
              <a:gd name="T1" fmla="*/ 0 h 128"/>
              <a:gd name="T2" fmla="*/ 98692176 w 1440"/>
              <a:gd name="T3" fmla="*/ 29481066 h 128"/>
              <a:gd name="T4" fmla="*/ 248558420 w 1440"/>
              <a:gd name="T5" fmla="*/ 63653268 h 128"/>
              <a:gd name="T6" fmla="*/ 418529320 w 1440"/>
              <a:gd name="T7" fmla="*/ 85764067 h 128"/>
              <a:gd name="T8" fmla="*/ 593982598 w 1440"/>
              <a:gd name="T9" fmla="*/ 69013164 h 128"/>
              <a:gd name="T10" fmla="*/ 733492112 w 1440"/>
              <a:gd name="T11" fmla="*/ 40872073 h 128"/>
              <a:gd name="T12" fmla="*/ 877266391 w 1440"/>
              <a:gd name="T13" fmla="*/ 670396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0"/>
              <a:gd name="T22" fmla="*/ 0 h 128"/>
              <a:gd name="T23" fmla="*/ 1440 w 1440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0" h="128">
                <a:moveTo>
                  <a:pt x="0" y="0"/>
                </a:moveTo>
                <a:lnTo>
                  <a:pt x="162" y="44"/>
                </a:lnTo>
                <a:lnTo>
                  <a:pt x="408" y="95"/>
                </a:lnTo>
                <a:lnTo>
                  <a:pt x="687" y="128"/>
                </a:lnTo>
                <a:lnTo>
                  <a:pt x="975" y="103"/>
                </a:lnTo>
                <a:lnTo>
                  <a:pt x="1204" y="61"/>
                </a:lnTo>
                <a:lnTo>
                  <a:pt x="1440" y="1"/>
                </a:lnTo>
              </a:path>
            </a:pathLst>
          </a:custGeom>
          <a:noFill/>
          <a:ln w="28575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1" name="Freeform 43"/>
          <p:cNvSpPr/>
          <p:nvPr/>
        </p:nvSpPr>
        <p:spPr bwMode="auto">
          <a:xfrm rot="10800000">
            <a:off x="7522370" y="4627565"/>
            <a:ext cx="845344" cy="104775"/>
          </a:xfrm>
          <a:custGeom>
            <a:avLst/>
            <a:gdLst>
              <a:gd name="T0" fmla="*/ 0 w 1440"/>
              <a:gd name="T1" fmla="*/ 0 h 128"/>
              <a:gd name="T2" fmla="*/ 99251184 w 1440"/>
              <a:gd name="T3" fmla="*/ 29481066 h 128"/>
              <a:gd name="T4" fmla="*/ 249965016 w 1440"/>
              <a:gd name="T5" fmla="*/ 63653268 h 128"/>
              <a:gd name="T6" fmla="*/ 420897436 w 1440"/>
              <a:gd name="T7" fmla="*/ 85764067 h 128"/>
              <a:gd name="T8" fmla="*/ 597342593 w 1440"/>
              <a:gd name="T9" fmla="*/ 69013164 h 128"/>
              <a:gd name="T10" fmla="*/ 737642260 w 1440"/>
              <a:gd name="T11" fmla="*/ 40872073 h 128"/>
              <a:gd name="T12" fmla="*/ 882229698 w 1440"/>
              <a:gd name="T13" fmla="*/ 670396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0"/>
              <a:gd name="T22" fmla="*/ 0 h 128"/>
              <a:gd name="T23" fmla="*/ 1440 w 1440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0" h="128">
                <a:moveTo>
                  <a:pt x="0" y="0"/>
                </a:moveTo>
                <a:lnTo>
                  <a:pt x="162" y="44"/>
                </a:lnTo>
                <a:lnTo>
                  <a:pt x="408" y="95"/>
                </a:lnTo>
                <a:lnTo>
                  <a:pt x="687" y="128"/>
                </a:lnTo>
                <a:lnTo>
                  <a:pt x="975" y="103"/>
                </a:lnTo>
                <a:lnTo>
                  <a:pt x="1204" y="61"/>
                </a:lnTo>
                <a:lnTo>
                  <a:pt x="1440" y="1"/>
                </a:lnTo>
              </a:path>
            </a:pathLst>
          </a:custGeom>
          <a:noFill/>
          <a:ln w="28575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2" name="Line 44"/>
          <p:cNvSpPr>
            <a:spLocks noChangeShapeType="1"/>
          </p:cNvSpPr>
          <p:nvPr/>
        </p:nvSpPr>
        <p:spPr bwMode="auto">
          <a:xfrm>
            <a:off x="7368779" y="4210050"/>
            <a:ext cx="1152525" cy="1588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3" name="Line 45"/>
          <p:cNvSpPr>
            <a:spLocks noChangeShapeType="1"/>
          </p:cNvSpPr>
          <p:nvPr/>
        </p:nvSpPr>
        <p:spPr bwMode="auto">
          <a:xfrm>
            <a:off x="7949805" y="3475038"/>
            <a:ext cx="1190" cy="148431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084" name="Picture 46" descr="BOOKANI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0248" y="4206875"/>
            <a:ext cx="531019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TORC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5737" y="3536952"/>
            <a:ext cx="28098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57" descr="atom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6250" y="12192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8" descr="Firewrk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12156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itle 4"/>
          <p:cNvSpPr txBox="1"/>
          <p:nvPr/>
        </p:nvSpPr>
        <p:spPr>
          <a:xfrm>
            <a:off x="946150" y="304800"/>
            <a:ext cx="10439400" cy="8267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b="1" dirty="0" smtClean="0">
                <a:solidFill>
                  <a:srgbClr val="002060"/>
                </a:solidFill>
                <a:latin typeface="Algerian" panose="04020705040A02060702" pitchFamily="82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 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GOldFace-Outline" panose="02020500000000000000" pitchFamily="18" charset="0"/>
                <a:cs typeface="Times New Roman" panose="02020603050405020304" pitchFamily="18" charset="0"/>
              </a:rPr>
              <a:t>Tiết 5,6. BÀI </a:t>
            </a:r>
            <a:r>
              <a:rPr lang="vi-VN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GOldFace-Outline" panose="02020500000000000000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GOldFace-Outline" panose="02020500000000000000" pitchFamily="18" charset="0"/>
                <a:cs typeface="Times New Roman" panose="02020603050405020304" pitchFamily="18" charset="0"/>
              </a:rPr>
              <a:t>:ĐO THỜI GIAN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AGOldFace-Outline" panose="02020500000000000000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5985 L -0.00521 0.12989 " pathEditMode="relative" rAng="0" ptsTypes="AA">
                                      <p:cBhvr>
                                        <p:cTn id="12" dur="5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947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1764 L -0.00174 -0.17078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442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0.16247 L -4.44444E-6 -0.09267 " pathEditMode="relative" rAng="0" ptsTypes="AA">
                                      <p:cBhvr>
                                        <p:cTn id="16" dur="3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27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2509 L 3.88889E-6 -0.0950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21688 L 1.38889E-6 -0.11607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3" presetClass="exit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plus(in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bldLvl="0" animBg="1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39445"/>
            <a:ext cx="3373755" cy="2495550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181" t="-362" r="-3787" b="36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68135" y="744220"/>
            <a:ext cx="2345690" cy="48691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560" b="161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72600" y="732790"/>
            <a:ext cx="2720975" cy="48691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469" r="-1546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" y="3810000"/>
            <a:ext cx="3373755" cy="24955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215" r="-521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86200" y="721995"/>
            <a:ext cx="2345690" cy="487743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48" b="148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73200" y="3134995"/>
            <a:ext cx="579755" cy="583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  <a:endParaRPr lang="en-US" sz="2800" b="1">
              <a:solidFill>
                <a:srgbClr val="FF0000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6305550"/>
            <a:ext cx="579755" cy="583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  <a:endParaRPr lang="en-US" sz="2800" b="1">
              <a:solidFill>
                <a:srgbClr val="FF0000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68850" y="5643245"/>
            <a:ext cx="579755" cy="583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  <a:endParaRPr lang="en-US" sz="2800" b="1">
              <a:solidFill>
                <a:srgbClr val="FF0000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06030" y="5711190"/>
            <a:ext cx="579755" cy="583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4</a:t>
            </a:r>
            <a:endParaRPr lang="en-US" sz="2800" b="1">
              <a:solidFill>
                <a:srgbClr val="FF0000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443210" y="5638800"/>
            <a:ext cx="579755" cy="583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5</a:t>
            </a:r>
            <a:endParaRPr lang="en-US" sz="2800" b="1">
              <a:solidFill>
                <a:srgbClr val="FF0000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7085" y="62865"/>
            <a:ext cx="11181080" cy="5835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81280"/>
            <a:ext cx="15918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CỤ ĐO THỜI GIAN CỔ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71755"/>
            <a:ext cx="13008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CỤ ĐO THỜI GIAN HIỆN ĐẠI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716915"/>
            <a:ext cx="3614420" cy="237680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5148" t="-10924" r="5148" b="-1092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3505200"/>
            <a:ext cx="3614420" cy="269430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3878" t="91" r="23878" b="-25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4200" y="2593975"/>
            <a:ext cx="621030" cy="555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  <a:endParaRPr lang="en-US" sz="2800" b="1">
              <a:solidFill>
                <a:srgbClr val="FF0000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71800" y="5638800"/>
            <a:ext cx="621030" cy="555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  <a:endParaRPr lang="en-US" sz="2800" b="1">
              <a:solidFill>
                <a:srgbClr val="FF0000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15200" y="2438400"/>
            <a:ext cx="621030" cy="555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  <a:endParaRPr lang="en-US" sz="2800" b="1">
              <a:solidFill>
                <a:srgbClr val="FF0000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820400" y="2589530"/>
            <a:ext cx="621030" cy="555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5</a:t>
            </a:r>
            <a:endParaRPr lang="en-US" sz="2800" b="1">
              <a:solidFill>
                <a:srgbClr val="FF0000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3900" y="609600"/>
            <a:ext cx="3614420" cy="23768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2119" t="-1455" r="12119" b="-1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24400" y="3576320"/>
            <a:ext cx="3608070" cy="269430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485" t="-2783" r="4485" b="-63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15200" y="5715000"/>
            <a:ext cx="621030" cy="555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4</a:t>
            </a:r>
            <a:endParaRPr lang="en-US" sz="2800" b="1">
              <a:solidFill>
                <a:srgbClr val="FF0000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53400" y="450850"/>
            <a:ext cx="3614420" cy="269430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643" t="1629" r="14643" b="29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48320" y="3581400"/>
            <a:ext cx="3614420" cy="274828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5683" t="-4746" r="15683" b="-27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744200" y="5638800"/>
            <a:ext cx="621030" cy="555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6</a:t>
            </a:r>
            <a:endParaRPr lang="en-US" sz="2800" b="1">
              <a:solidFill>
                <a:srgbClr val="FF0000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9" grpId="0" bldLvl="0" animBg="1"/>
      <p:bldP spid="12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2" grpId="0" bldLvl="0" animBg="1"/>
      <p:bldP spid="2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6200"/>
            <a:ext cx="11944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ĐCNN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A3.BoosterNextFYBlackRegular-Sa" panose="02000A0300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28600" y="685800"/>
            <a:ext cx="4064635" cy="406463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12" t="-6095" r="-1582" b="-26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1800" y="3962400"/>
            <a:ext cx="570865" cy="582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  <a:endParaRPr lang="en-US" sz="2800" b="1">
              <a:solidFill>
                <a:srgbClr val="FF0000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559435"/>
            <a:ext cx="3072130" cy="4191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6" b="-4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229600" y="622935"/>
            <a:ext cx="3791585" cy="4191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92" t="-2923" r="-6462" b="-318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28180" y="4326890"/>
            <a:ext cx="570865" cy="582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  <a:endParaRPr lang="en-US" sz="2800" b="1">
              <a:solidFill>
                <a:srgbClr val="FF0000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374120" y="4419600"/>
            <a:ext cx="570865" cy="582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  <a:endParaRPr lang="en-US" sz="2800" b="1">
              <a:solidFill>
                <a:srgbClr val="FF0000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648200"/>
            <a:ext cx="363220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ĐCNN: 1s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4953000"/>
            <a:ext cx="363220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ĐCNN: 0,2s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9600" y="5029200"/>
            <a:ext cx="363220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ĐCNN: </a:t>
            </a:r>
            <a:r>
              <a:rPr lang="en-US" sz="3200" dirty="0" smtClean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0,01</a:t>
            </a:r>
            <a:r>
              <a:rPr lang="vi-VN" sz="3200" dirty="0" smtClean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2225" y="1371600"/>
            <a:ext cx="12071985" cy="31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1.Hãy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mô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tả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tình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huống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thấy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việc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ước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lượng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đời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sống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lang="en-US" sz="40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endParaRPr lang="en-US" sz="40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2.Hãy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ước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lượng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bộ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1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vòng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quanh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kiểm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tra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bằng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đ</a:t>
            </a:r>
            <a:r>
              <a:rPr lang="vi-VN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ồng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50825" y="304800"/>
            <a:ext cx="11755755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?1.Muốn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phòng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thường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sử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?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Tại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sao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lang="en-US" sz="40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50825" y="2590800"/>
            <a:ext cx="11603355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Muốn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phòng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ta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thường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sử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Vì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cụ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này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nhanh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chính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xác</a:t>
            </a:r>
            <a:r>
              <a:rPr lang="en-US" sz="4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  <a:endParaRPr lang="en-US" sz="4000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99060" y="1524000"/>
            <a:ext cx="12018010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?2.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lang="en-US" sz="3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514350" indent="-514350" eaLnBrk="1" hangingPunct="1"/>
            <a:r>
              <a:rPr lang="vi-VN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a.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Start (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en-US" sz="3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514350" indent="-514350" eaLnBrk="1" hangingPunct="1"/>
            <a:r>
              <a:rPr lang="vi-VN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b.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Stop (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dừng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thúc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en-US" sz="3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vi-VN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c.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Reset (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lập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đưa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0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tiến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endParaRPr lang="en-US" sz="3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86055" y="0"/>
            <a:ext cx="117125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B1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Reset (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lập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đưa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0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tiến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endParaRPr lang="en-US" sz="40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B2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Start (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en-US" sz="40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B3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Stop (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dừng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thúc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en-US" sz="40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9340" y="3962400"/>
            <a:ext cx="999236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vi-VN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ca”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107" y="236498"/>
            <a:ext cx="5051093" cy="56292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ĐO THỜI GIAN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788670"/>
            <a:ext cx="5724525" cy="60585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" y="788670"/>
            <a:ext cx="5681980" cy="60217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18364"/>
            <a:ext cx="7848599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ctr"/>
            <a:r>
              <a:rPr lang="en-US" sz="4200" b="1" spc="-4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200" b="1" spc="-4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spc="-4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200" b="1" spc="-4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200" b="1" spc="-4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b="1" spc="-4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spc="-4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200" b="1" spc="-4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200" b="1" spc="-4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200" b="1" spc="-4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spc="-4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200" b="1" spc="-4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spc="-4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4200" b="1" spc="-4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1066801"/>
          <a:ext cx="8686800" cy="4697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4805"/>
                <a:gridCol w="5801995"/>
              </a:tblGrid>
              <a:tr h="72072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32840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30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0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95705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30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cát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0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47825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0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bấm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0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30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6200000" flipH="1">
            <a:off x="4001336" y="2399463"/>
            <a:ext cx="1376955" cy="1150027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4249572" y="2456028"/>
            <a:ext cx="1178256" cy="11430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733800" y="5145206"/>
            <a:ext cx="1846273" cy="36394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0"/>
            <a:ext cx="5538691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just"/>
            <a:r>
              <a:rPr lang="en-US" sz="2800" b="1" spc="-4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spc="-4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spc="-4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spc="-4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4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spc="-4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spc="-4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b="1" spc="-4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3999" y="533400"/>
          <a:ext cx="9144000" cy="6647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4200"/>
                <a:gridCol w="1295400"/>
                <a:gridCol w="914400"/>
              </a:tblGrid>
              <a:tr h="531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77825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3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800s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94652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bấm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2800" b="0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eaLnBrk="1" hangingPunct="1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Reset (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bấm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eaLnBrk="1" hangingPunct="1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Start (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eaLnBrk="1" hangingPunct="1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B3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Stop (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dừng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44213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ta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bấm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treo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="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10200" y="1295400"/>
            <a:ext cx="2505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1h20p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4.800s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34600" y="1371600"/>
            <a:ext cx="3536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0058400" y="5791200"/>
            <a:ext cx="3435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9200" y="2895600"/>
            <a:ext cx="3536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33145" y="1755775"/>
            <a:ext cx="111067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1: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cụ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33145" y="3129280"/>
            <a:ext cx="111067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2: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itle 4"/>
          <p:cNvSpPr txBox="1"/>
          <p:nvPr/>
        </p:nvSpPr>
        <p:spPr>
          <a:xfrm>
            <a:off x="717550" y="296545"/>
            <a:ext cx="11559540" cy="82677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GOldFace-Outline" panose="02020500000000000000" pitchFamily="18" charset="0"/>
                <a:cs typeface="Times New Roman" panose="02020603050405020304" pitchFamily="18" charset="0"/>
              </a:rPr>
              <a:t>Hoạt động khởi động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AGOldFace-Outline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055" y="4951095"/>
            <a:ext cx="6718300" cy="1906905"/>
          </a:xfrm>
          <a:prstGeom prst="rect">
            <a:avLst/>
          </a:prstGeom>
        </p:spPr>
      </p:pic>
      <p:sp>
        <p:nvSpPr>
          <p:cNvPr id="11" name="Flowchart: Delay 10"/>
          <p:cNvSpPr/>
          <p:nvPr/>
        </p:nvSpPr>
        <p:spPr>
          <a:xfrm>
            <a:off x="42545" y="1962150"/>
            <a:ext cx="1126490" cy="2819400"/>
          </a:xfrm>
          <a:prstGeom prst="flowChartDela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686800" cy="2011362"/>
          </a:xfrm>
        </p:spPr>
        <p:txBody>
          <a:bodyPr>
            <a:noAutofit/>
          </a:bodyPr>
          <a:lstStyle/>
          <a:p>
            <a:pPr algn="l"/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tiến hành đo ta hiệu chỉnh kim đồng hồ về vạch nào là thuận tiện để chúng ta đo thời gian nhất. Về vạch số 0 hay để vạch nào thì để?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6" descr="Đồng hồ bấm giây cơ | Sản phẩm | Công ty TNHH Cung ứng Vật tư và Kỹ thuậ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34200" y="2209800"/>
            <a:ext cx="3276600" cy="3810000"/>
          </a:xfrm>
          <a:prstGeom prst="rect">
            <a:avLst/>
          </a:prstGeom>
          <a:noFill/>
        </p:spPr>
      </p:pic>
      <p:sp>
        <p:nvSpPr>
          <p:cNvPr id="7" name="Title 1"/>
          <p:cNvSpPr txBox="1"/>
          <p:nvPr/>
        </p:nvSpPr>
        <p:spPr>
          <a:xfrm>
            <a:off x="1981200" y="61722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a,                                               b,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5181600" y="6096000"/>
            <a:ext cx="1524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584" name="Picture 8" descr="Doing One Minute Of Intense Exercise Three Times A Week Can Significantly  Benefit Your Heal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438400"/>
            <a:ext cx="3619500" cy="3619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19200"/>
            <a:ext cx="8763000" cy="50688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highlight>
                <a:srgbClr val="FFFFFF"/>
              </a:highlight>
              <a:latin typeface="Times New Roman" panose="02020603050405020304" pitchFamily="18" charset="0"/>
              <a:ea typeface="A3.NotoSans-San" panose="020B05020405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i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Ước</a:t>
            </a:r>
            <a:r>
              <a:rPr lang="en-US" sz="3200" i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i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200" i="1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i="1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i="1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i="1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i="1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.</a:t>
            </a:r>
            <a:endParaRPr lang="en-US" sz="3200" i="1" dirty="0">
              <a:highlight>
                <a:srgbClr val="FFFFFF"/>
              </a:highlight>
              <a:latin typeface="Times New Roman" panose="02020603050405020304" pitchFamily="18" charset="0"/>
              <a:ea typeface="A3.NotoSans-San" panose="020B0502040504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highlight>
                <a:srgbClr val="FFFFFF"/>
              </a:highlight>
              <a:latin typeface="Times New Roman" panose="02020603050405020304" pitchFamily="18" charset="0"/>
              <a:ea typeface="A3.NotoSans-San" panose="020B05020405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highlight>
                <a:srgbClr val="FFFFFF"/>
              </a:highlight>
              <a:latin typeface="Times New Roman" panose="02020603050405020304" pitchFamily="18" charset="0"/>
              <a:ea typeface="A3.NotoSans-San" panose="020B05020405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highlight>
                <a:srgbClr val="FFFFFF"/>
              </a:highlight>
              <a:latin typeface="Arial" panose="020B0604020202020204" pitchFamily="34" charset="0"/>
              <a:ea typeface="A3.NotoSans-San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34141"/>
            <a:ext cx="914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ĐO THỜI GIAN BẰNG ĐỒNG HỒ ĐIỆN TỬ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1524000" y="2057400"/>
            <a:ext cx="8915400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dùng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đo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Tư duy sáng tạo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032" name="Picture 8" descr="5 Phương Pháp Ghi Nhớ Hiệu Quả, Dễ Áp Dụng - UBra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" y="0"/>
            <a:ext cx="11686540" cy="214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ư duy sáng tạo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76400" y="686286"/>
            <a:ext cx="8839200" cy="292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HOẠT ĐỘNG TRẢI NGHIỆM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  </a:t>
            </a:r>
            <a:r>
              <a:rPr kumimoji="0" lang="vi-VN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Tự thiết kế 1 cái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cát</a:t>
            </a:r>
            <a:r>
              <a:rPr kumimoji="0" lang="vi-VN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đơn giản để sử dụng với các vật dụng như: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chai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nhựa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keo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dính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…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3886200"/>
            <a:ext cx="8610600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SBT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7.1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7.5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hình nền powerpoint slide kết thúc goodbye chất hơn nước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1524000" y="0"/>
            <a:ext cx="899160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?</a:t>
            </a:r>
            <a:r>
              <a:rPr lang="en-US" sz="3600" b="1" dirty="0" err="1" smtClean="0">
                <a:solidFill>
                  <a:srgbClr val="002060"/>
                </a:solidFill>
              </a:rPr>
              <a:t>Hãy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nên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ưu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hạn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chế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từng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cụ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gian</a:t>
            </a:r>
            <a:r>
              <a:rPr lang="en-US" sz="3600" b="1" dirty="0" smtClean="0">
                <a:solidFill>
                  <a:srgbClr val="002060"/>
                </a:solidFill>
              </a:rPr>
              <a:t> ở </a:t>
            </a:r>
            <a:r>
              <a:rPr lang="en-US" sz="3600" b="1" dirty="0" err="1" smtClean="0">
                <a:solidFill>
                  <a:srgbClr val="002060"/>
                </a:solidFill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dưới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đây</a:t>
            </a:r>
            <a:r>
              <a:rPr lang="en-US" sz="3600" b="1" dirty="0" smtClean="0">
                <a:solidFill>
                  <a:srgbClr val="002060"/>
                </a:solidFill>
              </a:rPr>
              <a:t>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67945" y="5548630"/>
            <a:ext cx="420497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trời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Đồng hồ mặt trờ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" y="1198880"/>
            <a:ext cx="4044236" cy="41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ồng hồ cát và nến chỉ giờ. - Physics and Life - Nguyễn Thanh H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2300605" cy="415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W-5600DE-2 Đồng hồ Casio G-Shock Nam chính hãng BẢO HÀNH 5 NĂM – Be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951230"/>
            <a:ext cx="2954655" cy="472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29200" y="5471795"/>
            <a:ext cx="2519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cát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76994" y="5562699"/>
            <a:ext cx="331470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điện tử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495" y="81280"/>
          <a:ext cx="12113260" cy="677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600"/>
                <a:gridCol w="4594225"/>
                <a:gridCol w="5639435"/>
              </a:tblGrid>
              <a:tr h="907415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 ÍCH</a:t>
                      </a:r>
                      <a:endParaRPr lang="vi-VN" sz="3200" b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vi-VN" sz="3200" b="1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CHẾ</a:t>
                      </a:r>
                      <a:endParaRPr lang="vi-VN" sz="3200" b="1" baseline="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0919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vi-VN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hồ mặt trời</a:t>
                      </a:r>
                      <a:endParaRPr lang="vi-VN" sz="3200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vi-VN" sz="2800" b="0" i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vi-VN" sz="2400" b="0" i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748155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vi-VN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hồ cát</a:t>
                      </a:r>
                      <a:endParaRPr lang="vi-VN" sz="3200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vi-VN" sz="2400" b="0" i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1196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vi-VN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hồ điện tử</a:t>
                      </a:r>
                      <a:endParaRPr lang="vi-VN" sz="3200" baseline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vi-VN" sz="2400" b="0" i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2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1981200" y="914400"/>
            <a:ext cx="44831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vi-VN" sz="2800" dirty="0" smtClean="0">
                <a:solidFill>
                  <a:schemeClr val="dk1"/>
                </a:solidFill>
                <a:latin typeface="+mj-lt"/>
                <a:sym typeface="+mn-ea"/>
              </a:rPr>
              <a:t>Giúp con người xa xưa biết được thời gian khi chưa có nhiều dụng cụ đo hiện đại như ngày nay.</a:t>
            </a:r>
            <a:endParaRPr lang="vi-VN" sz="2800" b="0" i="0" kern="1200" dirty="0" smtClean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  <a:p>
            <a:endParaRPr lang="vi-VN" sz="2800" b="0" i="0" kern="1200" dirty="0" smtClean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657340" y="1099185"/>
            <a:ext cx="54146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vi-VN" sz="2400" dirty="0" smtClean="0">
                <a:solidFill>
                  <a:schemeClr val="dk1"/>
                </a:solidFill>
                <a:latin typeface="+mj-lt"/>
                <a:sym typeface="+mn-ea"/>
              </a:rPr>
              <a:t>Chiếc đồng hồ này không thể chỉ giờ vào những ngày âm u hay vào ban đêm.Nó cũng không chính xác vì mặt trời ở những góc khác nhau vào các thời điểm khác nhau trong năm; giờ có thể ngắn hơn hoặc dài hơn tùy thuộc vào mùa.</a:t>
            </a:r>
            <a:r>
              <a:rPr lang="en-US" altLang="vi-VN" sz="2400" dirty="0" smtClean="0">
                <a:solidFill>
                  <a:schemeClr val="dk1"/>
                </a:solidFill>
                <a:latin typeface="+mj-lt"/>
                <a:sym typeface="+mn-ea"/>
              </a:rPr>
              <a:t> </a:t>
            </a:r>
            <a:r>
              <a:rPr lang="vi-VN" sz="2400" dirty="0" smtClean="0">
                <a:solidFill>
                  <a:schemeClr val="dk1"/>
                </a:solidFill>
                <a:latin typeface="+mj-lt"/>
                <a:sym typeface="+mn-ea"/>
              </a:rPr>
              <a:t>Rất cồng kềnh.</a:t>
            </a:r>
            <a:endParaRPr lang="vi-VN" sz="2400" dirty="0" smtClean="0">
              <a:solidFill>
                <a:schemeClr val="dk1"/>
              </a:solidFill>
              <a:latin typeface="+mj-lt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20570" y="3454400"/>
            <a:ext cx="43802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sz="2400" dirty="0" smtClean="0">
                <a:solidFill>
                  <a:schemeClr val="dk1"/>
                </a:solidFill>
                <a:latin typeface="+mj-lt"/>
                <a:sym typeface="+mn-ea"/>
              </a:rPr>
              <a:t>Giúp con người đo được khoảng thời gian nhất định nào đó.Hiện nay có thể dùng làm món quà ý nghĩa tặng người khác. </a:t>
            </a:r>
            <a:endParaRPr lang="vi-VN" sz="2400" b="0" i="0" kern="1200" dirty="0" smtClean="0">
              <a:solidFill>
                <a:schemeClr val="dk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646545" y="3606800"/>
            <a:ext cx="59264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chính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xác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US" sz="28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cao.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091690" y="5257800"/>
            <a:ext cx="43091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sz="2400" dirty="0" smtClean="0">
                <a:solidFill>
                  <a:schemeClr val="dk1"/>
                </a:solidFill>
                <a:latin typeface="+mj-lt"/>
                <a:sym typeface="+mn-ea"/>
              </a:rPr>
              <a:t>Độ chính xác cao, sai số ít, ít bị ảnh hưởng bởi các yếu tố bên ngoài.</a:t>
            </a:r>
            <a:r>
              <a:rPr lang="en-US" altLang="vi-VN" sz="2400" dirty="0" smtClean="0">
                <a:solidFill>
                  <a:schemeClr val="dk1"/>
                </a:solidFill>
                <a:latin typeface="+mj-lt"/>
                <a:sym typeface="+mn-ea"/>
              </a:rPr>
              <a:t> </a:t>
            </a:r>
            <a:r>
              <a:rPr lang="vi-VN" sz="2400" dirty="0" smtClean="0">
                <a:solidFill>
                  <a:schemeClr val="dk1"/>
                </a:solidFill>
                <a:latin typeface="+mj-lt"/>
                <a:sym typeface="+mn-ea"/>
              </a:rPr>
              <a:t>Nhỏ, gọn dễ sử dụng</a:t>
            </a:r>
            <a:endParaRPr lang="vi-VN" sz="2400" dirty="0" smtClean="0">
              <a:solidFill>
                <a:schemeClr val="dk1"/>
              </a:solidFill>
              <a:latin typeface="+mj-lt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583680" y="5323840"/>
            <a:ext cx="56083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sz="2800" dirty="0" smtClean="0">
                <a:solidFill>
                  <a:schemeClr val="dk1"/>
                </a:solidFill>
                <a:latin typeface="+mj-lt"/>
                <a:sym typeface="+mn-ea"/>
              </a:rPr>
              <a:t>Sau một thời gian dùng sẽ phải thay pin và chỉnh lại đồng hồ đo.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1524000" y="0"/>
            <a:ext cx="53863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</a:rPr>
              <a:t>I. </a:t>
            </a:r>
            <a:r>
              <a:rPr lang="en-US" sz="3600" b="1" dirty="0" err="1" smtClean="0">
                <a:solidFill>
                  <a:srgbClr val="002060"/>
                </a:solidFill>
              </a:rPr>
              <a:t>Đơn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vị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1524000" y="762000"/>
            <a:ext cx="8915400" cy="313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hệ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lường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hợp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pháp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nước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ta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cơ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bản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,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kí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hiệu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s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  <a:endParaRPr lang="en-US" sz="36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gian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còn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được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đo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bằng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nhiều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đơn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vị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khác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như</a:t>
            </a:r>
            <a:r>
              <a:rPr lang="en-US" sz="3600" dirty="0" smtClean="0">
                <a:solidFill>
                  <a:srgbClr val="002060"/>
                </a:solidFill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</a:rPr>
              <a:t>Phút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giờ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ngày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tháng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năm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thế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kỷ</a:t>
            </a:r>
            <a:r>
              <a:rPr lang="en-US" sz="3600" dirty="0" smtClean="0">
                <a:solidFill>
                  <a:srgbClr val="002060"/>
                </a:solidFill>
              </a:rPr>
              <a:t> …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3811012"/>
            <a:ext cx="9144000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Điền số thích hợp vào chỗ trống: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		2,5h = .... phút = .......giây</a:t>
            </a:r>
            <a:endParaRPr lang="en-US" sz="3200" dirty="0" smtClean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1 ngày = .....giờ = ....... phút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40 giây = ......phút 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1524000" y="0"/>
            <a:ext cx="53863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</a:rPr>
              <a:t>I. </a:t>
            </a:r>
            <a:r>
              <a:rPr lang="en-US" sz="3600" b="1" dirty="0" err="1" smtClean="0">
                <a:solidFill>
                  <a:srgbClr val="002060"/>
                </a:solidFill>
              </a:rPr>
              <a:t>Đơn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vị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1524000" y="685800"/>
            <a:ext cx="9144000" cy="313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hệ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lường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hợp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pháp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nước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ta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cơ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bản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,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kí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hiệu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s</a:t>
            </a:r>
            <a:r>
              <a:rPr lang="en-US" sz="3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  <a:endParaRPr lang="en-US" sz="3600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002060"/>
                </a:solidFill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</a:rPr>
              <a:t>Trong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thời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gian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còn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được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đo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bằng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nhiều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đơn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vị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khác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như</a:t>
            </a:r>
            <a:r>
              <a:rPr lang="en-US" sz="3600" dirty="0" smtClean="0">
                <a:solidFill>
                  <a:srgbClr val="002060"/>
                </a:solidFill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</a:rPr>
              <a:t>Phút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giờ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ngày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tháng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năm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thế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kỷ</a:t>
            </a:r>
            <a:r>
              <a:rPr lang="en-US" sz="3600" dirty="0" smtClean="0">
                <a:solidFill>
                  <a:srgbClr val="002060"/>
                </a:solidFill>
              </a:rPr>
              <a:t> …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3811012"/>
            <a:ext cx="9144000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Điền số thích hợp vào chỗ trống: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		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2,5h = 150 phút = 9000 giây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1 ngày = 24 giờ = 1440 phút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		40 giây = 2/3 phút 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79486" y="92865"/>
            <a:ext cx="914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 THỜI GIAN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1334" y="1154835"/>
            <a:ext cx="4337852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giây</a:t>
            </a:r>
            <a:r>
              <a:rPr lang="en-US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(s)</a:t>
            </a:r>
            <a:endParaRPr lang="en-US" sz="3200" b="1" i="1" u="sng" dirty="0">
              <a:solidFill>
                <a:srgbClr val="002060"/>
              </a:solidFill>
              <a:latin typeface="Times New Roman" panose="02020603050405020304" pitchFamily="18" charset="0"/>
              <a:ea typeface="A3.NotoSans-San" panose="020B050204050402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(min) = 60s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3.NotoSans-San" panose="020B050204050402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(h) = 60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3.NotoSans-San" panose="020B050204050402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= 24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giờ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3.NotoSans-San" panose="020B050204050402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Tuần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3.NotoSans-San" panose="020B050204050402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Tháng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3.NotoSans-San" panose="020B050204050402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lịch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3.NotoSans-San" panose="020B050204050402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niên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3.NotoSans-San" panose="020B050204050402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kỉ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3.NotoSans-San" panose="020B0502040504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……</a:t>
            </a: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1554" y="2000998"/>
            <a:ext cx="4220407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= 15s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ea typeface="A3.NotoSans-San" panose="020B050204050402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khắc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= 15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phút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ea typeface="A3.NotoSans-San" panose="020B050204050402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canh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= 2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ea typeface="A3.NotoSans-San" panose="020B050204050402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trăng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ea typeface="A3.NotoSans-San" panose="020B050204050402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lịch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ea typeface="A3.NotoSans-San" panose="020B0502040504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……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ea typeface="A3.NotoSans-San" panose="020B050204050402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04800"/>
            <a:ext cx="82867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THÊM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ĐƠN VỊ ĐO THỜI GIAN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-68580" y="381000"/>
            <a:ext cx="1239393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</a:rPr>
              <a:t>II. </a:t>
            </a:r>
            <a:r>
              <a:rPr lang="en-US" sz="3600" b="1" dirty="0" err="1" smtClean="0">
                <a:solidFill>
                  <a:srgbClr val="002060"/>
                </a:solidFill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cụ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1066800" y="2895600"/>
            <a:ext cx="1054798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 -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cụ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endParaRPr lang="en-US" sz="3600" b="1" dirty="0" smtClean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 -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loại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đeo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tay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quả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lắc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điện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tử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bấm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…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10473055" cy="1445260"/>
          </a:xfrm>
        </p:spPr>
        <p:txBody>
          <a:bodyPr>
            <a:normAutofit/>
          </a:bodyPr>
          <a:lstStyle/>
          <a:p>
            <a:pPr algn="l"/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đo thời gian thì chúng ta dùng dụng cụ đo thời gian là gì?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752600"/>
            <a:ext cx="17703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vi-VN" sz="3600" dirty="0" smtClean="0">
                <a:solidFill>
                  <a:srgbClr val="C00000"/>
                </a:solidFill>
                <a:latin typeface="+mj-lt"/>
              </a:rPr>
              <a:t>Đồng hồ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7" grpId="0" bldLvl="0" animBg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1524000" y="0"/>
            <a:ext cx="883412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</a:rPr>
              <a:t>II. </a:t>
            </a:r>
            <a:r>
              <a:rPr lang="en-US" sz="3600" b="1" dirty="0" err="1" smtClean="0">
                <a:solidFill>
                  <a:srgbClr val="002060"/>
                </a:solidFill>
              </a:rPr>
              <a:t>Dụng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cụ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orient fac00003w0, đồng hồ orient chính hãng, đồng hồ nam, máy cơ / automatic, kính cong, dây da, chống nước 3atm, sku/upc/mpn: 4942715001285 - Ảnh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2899410" cy="29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ẫu Đồng Hồ Quả Lắc Đẹp ĐGHG01 trang trí phòng khách Sang Trọ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65" y="1250950"/>
            <a:ext cx="2849880" cy="392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5+ Mẫu Đồng Hồ Casio Điện Tử Nam Chính Hãng Đáng Mua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57200"/>
            <a:ext cx="2719070" cy="28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Đồng hồ thông minh apple watch se apple giá rẻ, chính hãng 09/2021 -  Thegioididong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2363470" cy="244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Đánh giá] đồng hồ bấm giờ đếm ngược điện tử mini tốt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962400"/>
            <a:ext cx="2480310" cy="256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4903</Words>
  <Application>WPS Presentation</Application>
  <PresentationFormat>On-screen Show (4:3)</PresentationFormat>
  <Paragraphs>237</Paragraphs>
  <Slides>24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SimSun</vt:lpstr>
      <vt:lpstr>Wingdings</vt:lpstr>
      <vt:lpstr>Times New Roman</vt:lpstr>
      <vt:lpstr>Times New Roman</vt:lpstr>
      <vt:lpstr>AGOldFace-Outline</vt:lpstr>
      <vt:lpstr>Whomp</vt:lpstr>
      <vt:lpstr>Verdana</vt:lpstr>
      <vt:lpstr>Arial</vt:lpstr>
      <vt:lpstr>Algerian</vt:lpstr>
      <vt:lpstr>A3.NotoSans-San</vt:lpstr>
      <vt:lpstr>Noto Sans</vt:lpstr>
      <vt:lpstr>Calibri</vt:lpstr>
      <vt:lpstr>Microsoft YaHei</vt:lpstr>
      <vt:lpstr>Arial Unicode MS</vt:lpstr>
      <vt:lpstr>A3.BoosterNextFYBlackRegular-Sa</vt:lpstr>
      <vt:lpstr>Fira Sans Black</vt:lpstr>
      <vt:lpstr>.VnTimeH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Để đo thời gian thì chúng ta dùng dụng cụ đo thời gian là gì?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CÁCH ĐO THỜI GIAN </vt:lpstr>
      <vt:lpstr>PowerPoint 演示文稿</vt:lpstr>
      <vt:lpstr>PowerPoint 演示文稿</vt:lpstr>
      <vt:lpstr>Trước khi tiến hành đo ta hiệu chỉnh kim đồng hồ về vạch nào là thuận tiện để chúng ta đo thời gian nhất. Về vạch số 0 hay để vạch nào thì để?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Tuyến Trần</cp:lastModifiedBy>
  <cp:revision>102</cp:revision>
  <dcterms:created xsi:type="dcterms:W3CDTF">2021-09-19T03:38:00Z</dcterms:created>
  <dcterms:modified xsi:type="dcterms:W3CDTF">2021-10-05T00:05:43Z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7E0A22C8F4B6453091086CC8F171D03A</vt:lpwstr>
  </property>
  <property fmtid="{D5CDD505-2E9C-101B-9397-08002B2CF9AE}" pid="3" name="KSOProductBuildVer">
    <vt:lpwstr>1033-11.2.0.10323</vt:lpwstr>
  </property>
</Properties>
</file>